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3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6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drawings/drawing4.xml" ContentType="application/vnd.openxmlformats-officedocument.drawingml.chartshapes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1"/>
  </p:notesMasterIdLst>
  <p:sldIdLst>
    <p:sldId id="289" r:id="rId2"/>
    <p:sldId id="582" r:id="rId3"/>
    <p:sldId id="567" r:id="rId4"/>
    <p:sldId id="435" r:id="rId5"/>
    <p:sldId id="281" r:id="rId6"/>
    <p:sldId id="505" r:id="rId7"/>
    <p:sldId id="325" r:id="rId8"/>
    <p:sldId id="494" r:id="rId9"/>
    <p:sldId id="283" r:id="rId10"/>
    <p:sldId id="282" r:id="rId11"/>
    <p:sldId id="506" r:id="rId12"/>
    <p:sldId id="327" r:id="rId13"/>
    <p:sldId id="328" r:id="rId14"/>
    <p:sldId id="503" r:id="rId15"/>
    <p:sldId id="318" r:id="rId16"/>
    <p:sldId id="509" r:id="rId17"/>
    <p:sldId id="332" r:id="rId18"/>
    <p:sldId id="510" r:id="rId19"/>
    <p:sldId id="333" r:id="rId20"/>
    <p:sldId id="334" r:id="rId21"/>
    <p:sldId id="524" r:id="rId22"/>
    <p:sldId id="287" r:id="rId23"/>
    <p:sldId id="363" r:id="rId24"/>
    <p:sldId id="364" r:id="rId25"/>
    <p:sldId id="365" r:id="rId26"/>
    <p:sldId id="535" r:id="rId27"/>
    <p:sldId id="381" r:id="rId28"/>
    <p:sldId id="382" r:id="rId29"/>
    <p:sldId id="383" r:id="rId30"/>
    <p:sldId id="284" r:id="rId31"/>
    <p:sldId id="285" r:id="rId32"/>
    <p:sldId id="286" r:id="rId33"/>
    <p:sldId id="539" r:id="rId34"/>
    <p:sldId id="390" r:id="rId35"/>
    <p:sldId id="540" r:id="rId36"/>
    <p:sldId id="391" r:id="rId37"/>
    <p:sldId id="392" r:id="rId38"/>
    <p:sldId id="541" r:id="rId39"/>
    <p:sldId id="393" r:id="rId40"/>
    <p:sldId id="394" r:id="rId41"/>
    <p:sldId id="542" r:id="rId42"/>
    <p:sldId id="395" r:id="rId43"/>
    <p:sldId id="543" r:id="rId44"/>
    <p:sldId id="396" r:id="rId45"/>
    <p:sldId id="571" r:id="rId46"/>
    <p:sldId id="497" r:id="rId47"/>
    <p:sldId id="268" r:id="rId48"/>
    <p:sldId id="498" r:id="rId49"/>
    <p:sldId id="309" r:id="rId50"/>
    <p:sldId id="310" r:id="rId51"/>
    <p:sldId id="311" r:id="rId52"/>
    <p:sldId id="501" r:id="rId53"/>
    <p:sldId id="271" r:id="rId54"/>
    <p:sldId id="288" r:id="rId55"/>
    <p:sldId id="317" r:id="rId56"/>
    <p:sldId id="504" r:id="rId57"/>
    <p:sldId id="319" r:id="rId58"/>
    <p:sldId id="320" r:id="rId59"/>
    <p:sldId id="321" r:id="rId60"/>
    <p:sldId id="322" r:id="rId61"/>
    <p:sldId id="514" r:id="rId62"/>
    <p:sldId id="340" r:id="rId63"/>
    <p:sldId id="341" r:id="rId64"/>
    <p:sldId id="532" r:id="rId65"/>
    <p:sldId id="374" r:id="rId66"/>
    <p:sldId id="375" r:id="rId67"/>
    <p:sldId id="376" r:id="rId68"/>
    <p:sldId id="525" r:id="rId69"/>
    <p:sldId id="366" r:id="rId70"/>
    <p:sldId id="526" r:id="rId71"/>
    <p:sldId id="367" r:id="rId72"/>
    <p:sldId id="533" r:id="rId73"/>
    <p:sldId id="377" r:id="rId74"/>
    <p:sldId id="530" r:id="rId75"/>
    <p:sldId id="371" r:id="rId76"/>
    <p:sldId id="531" r:id="rId77"/>
    <p:sldId id="372" r:id="rId78"/>
    <p:sldId id="373" r:id="rId79"/>
    <p:sldId id="538" r:id="rId80"/>
    <p:sldId id="388" r:id="rId81"/>
    <p:sldId id="583" r:id="rId82"/>
    <p:sldId id="544" r:id="rId83"/>
    <p:sldId id="397" r:id="rId84"/>
    <p:sldId id="398" r:id="rId85"/>
    <p:sldId id="545" r:id="rId86"/>
    <p:sldId id="399" r:id="rId87"/>
    <p:sldId id="555" r:id="rId88"/>
    <p:sldId id="416" r:id="rId89"/>
    <p:sldId id="556" r:id="rId90"/>
    <p:sldId id="417" r:id="rId91"/>
    <p:sldId id="557" r:id="rId92"/>
    <p:sldId id="418" r:id="rId93"/>
    <p:sldId id="513" r:id="rId94"/>
    <p:sldId id="338" r:id="rId95"/>
    <p:sldId id="339" r:id="rId96"/>
    <p:sldId id="550" r:id="rId97"/>
    <p:sldId id="407" r:id="rId98"/>
    <p:sldId id="408" r:id="rId99"/>
    <p:sldId id="551" r:id="rId100"/>
    <p:sldId id="409" r:id="rId101"/>
    <p:sldId id="410" r:id="rId102"/>
    <p:sldId id="411" r:id="rId103"/>
    <p:sldId id="579" r:id="rId104"/>
    <p:sldId id="500" r:id="rId105"/>
    <p:sldId id="312" r:id="rId106"/>
    <p:sldId id="313" r:id="rId107"/>
    <p:sldId id="314" r:id="rId108"/>
    <p:sldId id="502" r:id="rId109"/>
    <p:sldId id="315" r:id="rId110"/>
    <p:sldId id="316" r:id="rId111"/>
    <p:sldId id="518" r:id="rId112"/>
    <p:sldId id="349" r:id="rId113"/>
    <p:sldId id="350" r:id="rId114"/>
    <p:sldId id="519" r:id="rId115"/>
    <p:sldId id="351" r:id="rId116"/>
    <p:sldId id="352" r:id="rId117"/>
    <p:sldId id="536" r:id="rId118"/>
    <p:sldId id="384" r:id="rId119"/>
    <p:sldId id="385" r:id="rId120"/>
    <p:sldId id="537" r:id="rId121"/>
    <p:sldId id="386" r:id="rId122"/>
    <p:sldId id="387" r:id="rId123"/>
    <p:sldId id="569" r:id="rId124"/>
    <p:sldId id="495" r:id="rId125"/>
    <p:sldId id="272" r:id="rId126"/>
    <p:sldId id="496" r:id="rId127"/>
    <p:sldId id="307" r:id="rId128"/>
    <p:sldId id="308" r:id="rId129"/>
    <p:sldId id="515" r:id="rId130"/>
    <p:sldId id="342" r:id="rId131"/>
    <p:sldId id="343" r:id="rId132"/>
    <p:sldId id="516" r:id="rId133"/>
    <p:sldId id="344" r:id="rId134"/>
    <p:sldId id="345" r:id="rId135"/>
    <p:sldId id="346" r:id="rId136"/>
    <p:sldId id="517" r:id="rId137"/>
    <p:sldId id="347" r:id="rId138"/>
    <p:sldId id="348" r:id="rId139"/>
    <p:sldId id="521" r:id="rId140"/>
    <p:sldId id="355" r:id="rId141"/>
    <p:sldId id="584" r:id="rId142"/>
    <p:sldId id="358" r:id="rId143"/>
    <p:sldId id="522" r:id="rId144"/>
    <p:sldId id="359" r:id="rId145"/>
    <p:sldId id="523" r:id="rId146"/>
    <p:sldId id="360" r:id="rId147"/>
    <p:sldId id="361" r:id="rId148"/>
    <p:sldId id="362" r:id="rId149"/>
    <p:sldId id="534" r:id="rId150"/>
    <p:sldId id="378" r:id="rId151"/>
    <p:sldId id="379" r:id="rId152"/>
    <p:sldId id="380" r:id="rId153"/>
    <p:sldId id="558" r:id="rId154"/>
    <p:sldId id="419" r:id="rId155"/>
    <p:sldId id="420" r:id="rId156"/>
    <p:sldId id="421" r:id="rId157"/>
    <p:sldId id="559" r:id="rId158"/>
    <p:sldId id="422" r:id="rId159"/>
    <p:sldId id="423" r:id="rId160"/>
    <p:sldId id="424" r:id="rId161"/>
    <p:sldId id="561" r:id="rId162"/>
    <p:sldId id="428" r:id="rId163"/>
    <p:sldId id="560" r:id="rId164"/>
    <p:sldId id="425" r:id="rId165"/>
    <p:sldId id="426" r:id="rId166"/>
    <p:sldId id="427" r:id="rId167"/>
    <p:sldId id="577" r:id="rId168"/>
    <p:sldId id="499" r:id="rId169"/>
    <p:sldId id="279" r:id="rId170"/>
    <p:sldId id="280" r:id="rId171"/>
    <p:sldId id="553" r:id="rId172"/>
    <p:sldId id="413" r:id="rId173"/>
    <p:sldId id="414" r:id="rId174"/>
    <p:sldId id="415" r:id="rId175"/>
    <p:sldId id="552" r:id="rId176"/>
    <p:sldId id="412" r:id="rId177"/>
    <p:sldId id="581" r:id="rId178"/>
    <p:sldId id="507" r:id="rId179"/>
    <p:sldId id="330" r:id="rId180"/>
    <p:sldId id="508" r:id="rId181"/>
    <p:sldId id="331" r:id="rId182"/>
    <p:sldId id="520" r:id="rId183"/>
    <p:sldId id="353" r:id="rId184"/>
    <p:sldId id="354" r:id="rId185"/>
    <p:sldId id="565" r:id="rId186"/>
    <p:sldId id="489" r:id="rId187"/>
    <p:sldId id="274" r:id="rId188"/>
    <p:sldId id="490" r:id="rId189"/>
    <p:sldId id="306" r:id="rId190"/>
    <p:sldId id="491" r:id="rId191"/>
    <p:sldId id="276" r:id="rId192"/>
    <p:sldId id="492" r:id="rId193"/>
    <p:sldId id="278" r:id="rId194"/>
    <p:sldId id="493" r:id="rId195"/>
    <p:sldId id="277" r:id="rId196"/>
    <p:sldId id="273" r:id="rId197"/>
    <p:sldId id="511" r:id="rId198"/>
    <p:sldId id="335" r:id="rId199"/>
    <p:sldId id="512" r:id="rId200"/>
    <p:sldId id="336" r:id="rId201"/>
    <p:sldId id="337" r:id="rId202"/>
    <p:sldId id="527" r:id="rId203"/>
    <p:sldId id="368" r:id="rId204"/>
    <p:sldId id="528" r:id="rId205"/>
    <p:sldId id="369" r:id="rId206"/>
    <p:sldId id="529" r:id="rId207"/>
    <p:sldId id="370" r:id="rId208"/>
    <p:sldId id="546" r:id="rId209"/>
    <p:sldId id="400" r:id="rId210"/>
    <p:sldId id="401" r:id="rId211"/>
    <p:sldId id="547" r:id="rId212"/>
    <p:sldId id="402" r:id="rId213"/>
    <p:sldId id="548" r:id="rId214"/>
    <p:sldId id="403" r:id="rId215"/>
    <p:sldId id="549" r:id="rId216"/>
    <p:sldId id="404" r:id="rId217"/>
    <p:sldId id="405" r:id="rId218"/>
    <p:sldId id="406" r:id="rId219"/>
    <p:sldId id="267" r:id="rId2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D24"/>
    <a:srgbClr val="C5E0B4"/>
    <a:srgbClr val="97582E"/>
    <a:srgbClr val="C57B3E"/>
    <a:srgbClr val="DAAC86"/>
    <a:srgbClr val="FFCCCC"/>
    <a:srgbClr val="A87700"/>
    <a:srgbClr val="BC783E"/>
    <a:srgbClr val="9B11C7"/>
    <a:srgbClr val="F33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36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675536"/>
        <c:axId val="430676712"/>
      </c:scatterChart>
      <c:valAx>
        <c:axId val="430675536"/>
        <c:scaling>
          <c:orientation val="minMax"/>
          <c:max val="3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30676712"/>
        <c:crosses val="autoZero"/>
        <c:crossBetween val="midCat"/>
        <c:majorUnit val="30"/>
      </c:valAx>
      <c:valAx>
        <c:axId val="43067671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30675536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A7-4ADA-90DE-331D4CE72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28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7"/>
      </c:valAx>
      <c:valAx>
        <c:axId val="33136128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4A-BA47-9116-CAD34FA1A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1"/>
      </c:valAx>
      <c:valAx>
        <c:axId val="331361288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4A-BA47-9116-CAD34FA1A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1"/>
      </c:valAx>
      <c:valAx>
        <c:axId val="331361288"/>
        <c:scaling>
          <c:orientation val="minMax"/>
          <c:max val="0.60000000000000009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6BD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440-46D2-AA2E-5BF6C931383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40-46D2-AA2E-5BF6C931383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440-46D2-AA2E-5BF6C9313835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40-46D2-AA2E-5BF6C9313835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21.4</c:v>
                </c:pt>
                <c:pt idx="1">
                  <c:v>42.9</c:v>
                </c:pt>
                <c:pt idx="2">
                  <c:v>21.4</c:v>
                </c:pt>
                <c:pt idx="3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0-46D2-AA2E-5BF6C93138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63-E846-8015-6417CAA3D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63-E846-8015-6417CAA3D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63-E846-8015-6417CAA3D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8E-9049-B56B-0732269FF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10"/>
      </c:valAx>
      <c:valAx>
        <c:axId val="33136128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9E-FD49-ABCB-C32AB3480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.2"/>
          <c:min val="0.4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0.2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9E-FD49-ABCB-C32AB3480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.2"/>
          <c:min val="0.4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0.2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18-E948-8391-A5AB4C678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5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365"/>
      </c:valAx>
      <c:valAx>
        <c:axId val="33136128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9E-FD49-ABCB-C32AB3480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.2"/>
          <c:min val="0.4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0.2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17550836536582"/>
          <c:y val="7.9821254260642877E-2"/>
          <c:w val="0.29674622581514692"/>
          <c:h val="0.45685864705803614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B0-4E2C-AECE-F6A1CF24D0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BC-40C1-A25A-2E30493647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BC-40C1-A25A-2E30493647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BC-40C1-A25A-2E304936470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BC-40C1-A25A-2E30493647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AB0-4E2C-AECE-F6A1CF24D0C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B0-4E2C-AECE-F6A1CF24D0C6}"/>
              </c:ext>
            </c:extLst>
          </c:dPt>
          <c:cat>
            <c:strRef>
              <c:f>Feuil1!$A$2:$A$8</c:f>
              <c:strCache>
                <c:ptCount val="4"/>
                <c:pt idx="0">
                  <c:v>VRS-Rinovirus</c:v>
                </c:pt>
                <c:pt idx="1">
                  <c:v>VRS- Coronavirus OC43</c:v>
                </c:pt>
                <c:pt idx="2">
                  <c:v>VRS- Coronavirus 226E</c:v>
                </c:pt>
                <c:pt idx="3">
                  <c:v>Rinovirus-Parainfluenza 3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60</c:v>
                </c:pt>
                <c:pt idx="1">
                  <c:v>5</c:v>
                </c:pt>
                <c:pt idx="2">
                  <c:v>5</c:v>
                </c:pt>
                <c:pt idx="3">
                  <c:v>11</c:v>
                </c:pt>
                <c:pt idx="4">
                  <c:v>9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0-4E2C-AECE-F6A1CF24D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"/>
          <c:y val="0.50520226168228066"/>
          <c:w val="1"/>
          <c:h val="0.129888985426516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D772E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FC-4A17-A5A9-DE3E0651DC35}"/>
              </c:ext>
            </c:extLst>
          </c:dPt>
          <c:dPt>
            <c:idx val="1"/>
            <c:bubble3D val="0"/>
            <c:spPr>
              <a:solidFill>
                <a:srgbClr val="406FC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FC-4A17-A5A9-DE3E0651DC35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FC-4A17-A5A9-DE3E0651D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9C-3543-A220-07E1661A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0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08733437541331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CA-4AB8-9240-39AAC5811772}"/>
                </c:ext>
              </c:extLst>
            </c:dLbl>
            <c:dLbl>
              <c:idx val="1"/>
              <c:layout>
                <c:manualLayout>
                  <c:x val="-7.08733437541331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CA-4AB8-9240-39AAC5811772}"/>
                </c:ext>
              </c:extLst>
            </c:dLbl>
            <c:dLbl>
              <c:idx val="2"/>
              <c:layout>
                <c:manualLayout>
                  <c:x val="-7.4417010941839834E-2"/>
                  <c:y val="-1.321075897701980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CA-4AB8-9240-39AAC5811772}"/>
                </c:ext>
              </c:extLst>
            </c:dLbl>
            <c:dLbl>
              <c:idx val="3"/>
              <c:layout>
                <c:manualLayout>
                  <c:x val="-7.4417010941839765E-2"/>
                  <c:y val="-6.60537948850990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CA-4AB8-9240-39AAC5811772}"/>
                </c:ext>
              </c:extLst>
            </c:dLbl>
            <c:dLbl>
              <c:idx val="4"/>
              <c:layout>
                <c:manualLayout>
                  <c:x val="-7.441701094183976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CA-4AB8-9240-39AAC5811772}"/>
                </c:ext>
              </c:extLst>
            </c:dLbl>
            <c:dLbl>
              <c:idx val="5"/>
              <c:layout>
                <c:manualLayout>
                  <c:x val="-6.732967656642659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CA-4AB8-9240-39AAC5811772}"/>
                </c:ext>
              </c:extLst>
            </c:dLbl>
            <c:dLbl>
              <c:idx val="6"/>
              <c:layout>
                <c:manualLayout>
                  <c:x val="-6.732967656642659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CA-4AB8-9240-39AAC5811772}"/>
                </c:ext>
              </c:extLst>
            </c:dLbl>
            <c:dLbl>
              <c:idx val="7"/>
              <c:layout>
                <c:manualLayout>
                  <c:x val="-8.150434531725314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CA-4AB8-9240-39AAC58117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57</c:v>
                </c:pt>
                <c:pt idx="1">
                  <c:v>62</c:v>
                </c:pt>
                <c:pt idx="2">
                  <c:v>56</c:v>
                </c:pt>
                <c:pt idx="3">
                  <c:v>38</c:v>
                </c:pt>
                <c:pt idx="4">
                  <c:v>62</c:v>
                </c:pt>
                <c:pt idx="5">
                  <c:v>100</c:v>
                </c:pt>
                <c:pt idx="6">
                  <c:v>100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CA-4AB8-9240-39AAC5811772}"/>
            </c:ext>
          </c:extLst>
        </c:ser>
        <c:ser>
          <c:idx val="2"/>
          <c:order val="1"/>
          <c:tx>
            <c:strRef>
              <c:f>Feuil1!#REF!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170109418398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CA-4AB8-9240-39AAC5811772}"/>
                </c:ext>
              </c:extLst>
            </c:dLbl>
            <c:dLbl>
              <c:idx val="1"/>
              <c:layout>
                <c:manualLayout>
                  <c:x val="-7.44170109418397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CA-4AB8-9240-39AAC5811772}"/>
                </c:ext>
              </c:extLst>
            </c:dLbl>
            <c:dLbl>
              <c:idx val="2"/>
              <c:layout>
                <c:manualLayout>
                  <c:x val="-7.44170109418398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CA-4AB8-9240-39AAC5811772}"/>
                </c:ext>
              </c:extLst>
            </c:dLbl>
            <c:dLbl>
              <c:idx val="3"/>
              <c:layout>
                <c:manualLayout>
                  <c:x val="-8.5048012504959761E-2"/>
                  <c:y val="-6.6053794885099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BCA-4AB8-9240-39AAC5811772}"/>
                </c:ext>
              </c:extLst>
            </c:dLbl>
            <c:dLbl>
              <c:idx val="4"/>
              <c:layout>
                <c:manualLayout>
                  <c:x val="-7.0873343754133122E-2"/>
                  <c:y val="-6.6053794885099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CA-4AB8-9240-39AAC5811772}"/>
                </c:ext>
              </c:extLst>
            </c:dLbl>
            <c:dLbl>
              <c:idx val="7"/>
              <c:layout>
                <c:manualLayout>
                  <c:x val="-8.85916796926663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CA-4AB8-9240-39AAC58117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Feuil1!$C$2:$C$9</c:f>
              <c:numCache>
                <c:formatCode>General</c:formatCode>
                <c:ptCount val="8"/>
                <c:pt idx="0">
                  <c:v>24</c:v>
                </c:pt>
                <c:pt idx="1">
                  <c:v>31</c:v>
                </c:pt>
                <c:pt idx="2">
                  <c:v>44</c:v>
                </c:pt>
                <c:pt idx="3">
                  <c:v>13</c:v>
                </c:pt>
                <c:pt idx="4">
                  <c:v>31</c:v>
                </c:pt>
                <c:pt idx="5">
                  <c:v>0</c:v>
                </c:pt>
                <c:pt idx="6">
                  <c:v>0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BCA-4AB8-9240-39AAC5811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35084952"/>
        <c:axId val="635073192"/>
      </c:barChart>
      <c:catAx>
        <c:axId val="635084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073192"/>
        <c:crosses val="autoZero"/>
        <c:auto val="1"/>
        <c:lblAlgn val="ctr"/>
        <c:lblOffset val="100"/>
        <c:noMultiLvlLbl val="0"/>
      </c:catAx>
      <c:valAx>
        <c:axId val="63507319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635084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08733437541331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D6-4D5B-BF2B-1E55CC0BA648}"/>
                </c:ext>
              </c:extLst>
            </c:dLbl>
            <c:dLbl>
              <c:idx val="1"/>
              <c:layout>
                <c:manualLayout>
                  <c:x val="-7.08733437541331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D6-4D5B-BF2B-1E55CC0BA648}"/>
                </c:ext>
              </c:extLst>
            </c:dLbl>
            <c:dLbl>
              <c:idx val="2"/>
              <c:layout>
                <c:manualLayout>
                  <c:x val="-7.4417010941839834E-2"/>
                  <c:y val="-1.321075897701980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D6-4D5B-BF2B-1E55CC0BA648}"/>
                </c:ext>
              </c:extLst>
            </c:dLbl>
            <c:dLbl>
              <c:idx val="3"/>
              <c:layout>
                <c:manualLayout>
                  <c:x val="-7.4417010941839765E-2"/>
                  <c:y val="-6.60537948850990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D6-4D5B-BF2B-1E55CC0BA648}"/>
                </c:ext>
              </c:extLst>
            </c:dLbl>
            <c:dLbl>
              <c:idx val="4"/>
              <c:layout>
                <c:manualLayout>
                  <c:x val="-7.441701094183976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D6-4D5B-BF2B-1E55CC0BA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56</c:v>
                </c:pt>
                <c:pt idx="1">
                  <c:v>43</c:v>
                </c:pt>
                <c:pt idx="2">
                  <c:v>63</c:v>
                </c:pt>
                <c:pt idx="3">
                  <c:v>56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D6-4D5B-BF2B-1E55CC0BA648}"/>
            </c:ext>
          </c:extLst>
        </c:ser>
        <c:ser>
          <c:idx val="2"/>
          <c:order val="1"/>
          <c:tx>
            <c:strRef>
              <c:f>Feuil1!#REF!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170109418398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D6-4D5B-BF2B-1E55CC0BA648}"/>
                </c:ext>
              </c:extLst>
            </c:dLbl>
            <c:dLbl>
              <c:idx val="1"/>
              <c:layout>
                <c:manualLayout>
                  <c:x val="-7.44170109418397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D6-4D5B-BF2B-1E55CC0BA648}"/>
                </c:ext>
              </c:extLst>
            </c:dLbl>
            <c:dLbl>
              <c:idx val="2"/>
              <c:layout>
                <c:manualLayout>
                  <c:x val="-7.44170109418398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D6-4D5B-BF2B-1E55CC0BA648}"/>
                </c:ext>
              </c:extLst>
            </c:dLbl>
            <c:dLbl>
              <c:idx val="3"/>
              <c:layout>
                <c:manualLayout>
                  <c:x val="-8.5048012504959761E-2"/>
                  <c:y val="-6.6053794885099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D6-4D5B-BF2B-1E55CC0BA648}"/>
                </c:ext>
              </c:extLst>
            </c:dLbl>
            <c:dLbl>
              <c:idx val="4"/>
              <c:layout>
                <c:manualLayout>
                  <c:x val="-7.0873343754133122E-2"/>
                  <c:y val="-6.6053794885099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D6-4D5B-BF2B-1E55CC0BA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33</c:v>
                </c:pt>
                <c:pt idx="1">
                  <c:v>0</c:v>
                </c:pt>
                <c:pt idx="2">
                  <c:v>20</c:v>
                </c:pt>
                <c:pt idx="3">
                  <c:v>44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3D6-4D5B-BF2B-1E55CC0BA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35811480"/>
        <c:axId val="635812656"/>
      </c:barChart>
      <c:catAx>
        <c:axId val="635811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812656"/>
        <c:crosses val="autoZero"/>
        <c:auto val="1"/>
        <c:lblAlgn val="ctr"/>
        <c:lblOffset val="100"/>
        <c:noMultiLvlLbl val="0"/>
      </c:catAx>
      <c:valAx>
        <c:axId val="63581265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63581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29910060481227E-2"/>
          <c:y val="3.7367732603800372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At val="0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ED-4927-8EC6-0E3EF686C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"/>
      </c:valAx>
      <c:valAx>
        <c:axId val="33136128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ED-4927-8EC6-0E3EF686C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"/>
      </c:valAx>
      <c:valAx>
        <c:axId val="33136128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96-8A45-A2D6-5AF3CDCBE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7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1"/>
      </c:valAx>
      <c:valAx>
        <c:axId val="33136128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5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01492368520796E-2"/>
          <c:y val="4.489999674740181E-3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1F-4A52-8B71-31CA6F6F3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64057417086816E-2"/>
          <c:y val="2.50877847967903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4C-4AF7-877F-FE7708AD7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D772E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F5-4FC4-B058-9B97F86C2991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F5-4FC4-B058-9B97F86C2991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F5-4FC4-B058-9B97F86C2991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F5-4FC4-B058-9B97F86C2991}"/>
              </c:ext>
            </c:extLst>
          </c:dPt>
          <c:dPt>
            <c:idx val="4"/>
            <c:bubble3D val="0"/>
            <c:spPr>
              <a:solidFill>
                <a:srgbClr val="406FC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F5-4FC4-B058-9B97F86C2991}"/>
              </c:ext>
            </c:extLst>
          </c:dPt>
          <c:cat>
            <c:strRef>
              <c:f>Feuil1!$A$2:$A$6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F5-4FC4-B058-9B97F86C2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4.3047768276501863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5101416"/>
        <c:axId val="635102592"/>
      </c:scatterChart>
      <c:valAx>
        <c:axId val="635101416"/>
        <c:scaling>
          <c:orientation val="minMax"/>
          <c:max val="119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635102592"/>
        <c:crosses val="autoZero"/>
        <c:crossBetween val="midCat"/>
        <c:majorUnit val="7"/>
      </c:valAx>
      <c:valAx>
        <c:axId val="635102592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635101416"/>
        <c:crosses val="autoZero"/>
        <c:crossBetween val="midCat"/>
        <c:majorUnit val="1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4.3047768276501863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5101416"/>
        <c:axId val="635102592"/>
      </c:scatterChart>
      <c:valAx>
        <c:axId val="635101416"/>
        <c:scaling>
          <c:orientation val="minMax"/>
          <c:max val="119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635102592"/>
        <c:crosses val="autoZero"/>
        <c:crossBetween val="midCat"/>
        <c:majorUnit val="7"/>
      </c:valAx>
      <c:valAx>
        <c:axId val="635102592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635101416"/>
        <c:crosses val="autoZero"/>
        <c:crossBetween val="midCat"/>
        <c:majorUnit val="1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09-5747-B5AE-E8E0EFFA8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09-5747-B5AE-E8E0EFFA8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8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39321316403438E-2"/>
          <c:y val="2.887935864733084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9E-4F88-90B0-668202AF8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4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1"/>
      </c:valAx>
      <c:valAx>
        <c:axId val="331361288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39321316403438E-2"/>
          <c:y val="2.887935864733084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9A-4A2C-ABD7-D67AF8E4A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4"/>
          <c:min val="-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1"/>
      </c:valAx>
      <c:valAx>
        <c:axId val="331361288"/>
        <c:scaling>
          <c:orientation val="minMax"/>
          <c:max val="1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9E-9447-AB9E-7DC2D98B8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"/>
      </c:valAx>
      <c:valAx>
        <c:axId val="331361288"/>
        <c:scaling>
          <c:orientation val="minMax"/>
          <c:max val="25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5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9E-9447-AB9E-7DC2D98B8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"/>
      </c:valAx>
      <c:valAx>
        <c:axId val="331361288"/>
        <c:scaling>
          <c:orientation val="minMax"/>
          <c:max val="1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3B-F247-80E4-407D4D262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E-9446-AEE8-2F1181C47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D772E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5E-4952-9DD0-F9194361B975}"/>
              </c:ext>
            </c:extLst>
          </c:dPt>
          <c:dPt>
            <c:idx val="1"/>
            <c:bubble3D val="0"/>
            <c:spPr>
              <a:solidFill>
                <a:srgbClr val="406FC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5E-4952-9DD0-F9194361B975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31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5E-4952-9DD0-F9194361B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E-9446-AEE8-2F1181C47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3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E-9446-AEE8-2F1181C47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5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E-9446-AEE8-2F1181C47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4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E-9446-AEE8-2F1181C47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85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8"/>
      </c:valAx>
      <c:valAx>
        <c:axId val="331361288"/>
        <c:scaling>
          <c:orientation val="minMax"/>
          <c:max val="15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64-D848-B367-7B258BFA0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40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64-D848-B367-7B258BFA0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40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"/>
      </c:valAx>
      <c:valAx>
        <c:axId val="33136128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09482685663955"/>
          <c:y val="3.0013090361560444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6199520"/>
        <c:axId val="576206184"/>
      </c:scatterChart>
      <c:valAx>
        <c:axId val="576199520"/>
        <c:scaling>
          <c:orientation val="minMax"/>
          <c:max val="1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576206184"/>
        <c:crosses val="autoZero"/>
        <c:crossBetween val="midCat"/>
        <c:majorUnit val="2"/>
      </c:valAx>
      <c:valAx>
        <c:axId val="57620618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576199520"/>
        <c:crosses val="autoZero"/>
        <c:crossBetween val="midCat"/>
        <c:majorUnit val="20"/>
      </c:valAx>
      <c:spPr>
        <a:ln w="38100"/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2-2E44-9B97-0E6771771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50"/>
      </c:valAx>
      <c:valAx>
        <c:axId val="331361288"/>
        <c:scaling>
          <c:orientation val="minMax"/>
          <c:max val="0.7500000000000001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2-2E44-9B97-0E6771771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25"/>
      </c:valAx>
      <c:valAx>
        <c:axId val="331361288"/>
        <c:scaling>
          <c:orientation val="minMax"/>
          <c:max val="0.7500000000000001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3733053798099"/>
          <c:y val="2.88791728825898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1882456"/>
        <c:axId val="2121884920"/>
      </c:scatterChart>
      <c:valAx>
        <c:axId val="2121882456"/>
        <c:scaling>
          <c:orientation val="minMax"/>
          <c:max val="1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2121884920"/>
        <c:crosses val="autoZero"/>
        <c:crossBetween val="midCat"/>
        <c:majorUnit val="1"/>
      </c:valAx>
      <c:valAx>
        <c:axId val="21218849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2121882456"/>
        <c:crosses val="autoZero"/>
        <c:crossBetween val="midCat"/>
        <c:majorUnit val="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2.8879172737297284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E4-44AB-A548-BFA5116D6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9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0"/>
      </c:valAx>
      <c:valAx>
        <c:axId val="331361288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9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10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64385566401E-2"/>
          <c:y val="2.8879253343704499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95-0046-A706-C5AA2EBD7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1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0.25"/>
      </c:valAx>
      <c:valAx>
        <c:axId val="33136128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2.8879172737297284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E0D-4787-8729-E64983549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9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331361288"/>
        <c:crosses val="autoZero"/>
        <c:crossBetween val="midCat"/>
        <c:majorUnit val="30"/>
      </c:valAx>
      <c:valAx>
        <c:axId val="331361288"/>
        <c:scaling>
          <c:orientation val="minMax"/>
          <c:max val="50"/>
        </c:scaling>
        <c:delete val="1"/>
        <c:axPos val="l"/>
        <c:numFmt formatCode="General" sourceLinked="1"/>
        <c:majorTickMark val="out"/>
        <c:minorTickMark val="none"/>
        <c:tickLblPos val="nextTo"/>
        <c:crossAx val="415277704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2.8879287827848817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6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51579099942161E-2"/>
          <c:y val="2.8879287827848817E-2"/>
          <c:w val="0.87223329781645598"/>
          <c:h val="0.8395252710016349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Feuil1!$A$2:$A$4</c:f>
              <c:numCache>
                <c:formatCode>General</c:formatCode>
                <c:ptCount val="3"/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11-6946-B783-EEE989CE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277704"/>
        <c:axId val="331361288"/>
      </c:scatterChart>
      <c:valAx>
        <c:axId val="415277704"/>
        <c:scaling>
          <c:orientation val="minMax"/>
          <c:max val="36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331361288"/>
        <c:crosses val="autoZero"/>
        <c:crossBetween val="midCat"/>
        <c:majorUnit val="3"/>
      </c:valAx>
      <c:valAx>
        <c:axId val="331361288"/>
        <c:scaling>
          <c:orientation val="minMax"/>
          <c:max val="16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</a:defRPr>
            </a:pPr>
            <a:endParaRPr lang="fr-FR"/>
          </a:p>
        </c:txPr>
        <c:crossAx val="415277704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0.10916</cdr:x>
      <cdr:y>0.86916</cdr:y>
    </cdr:from>
    <cdr:to>
      <cdr:x>0.81485</cdr:x>
      <cdr:y>0.86916</cdr:y>
    </cdr:to>
    <cdr:cxnSp macro="">
      <cdr:nvCxnSpPr>
        <cdr:cNvPr id="6" name="Connecteur droit 5">
          <a:extLst xmlns:a="http://schemas.openxmlformats.org/drawingml/2006/main">
            <a:ext uri="{FF2B5EF4-FFF2-40B4-BE49-F238E27FC236}">
              <a16:creationId xmlns:a16="http://schemas.microsoft.com/office/drawing/2014/main" id="{7FAE0092-CB59-17F9-0589-9A53A25A7519}"/>
            </a:ext>
          </a:extLst>
        </cdr:cNvPr>
        <cdr:cNvCxnSpPr/>
      </cdr:nvCxnSpPr>
      <cdr:spPr>
        <a:xfrm xmlns:a="http://schemas.openxmlformats.org/drawingml/2006/main">
          <a:off x="579152" y="3726903"/>
          <a:ext cx="37440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0.10916</cdr:x>
      <cdr:y>0.86916</cdr:y>
    </cdr:from>
    <cdr:to>
      <cdr:x>0.84199</cdr:x>
      <cdr:y>0.86916</cdr:y>
    </cdr:to>
    <cdr:cxnSp macro="">
      <cdr:nvCxnSpPr>
        <cdr:cNvPr id="5" name="Connecteur droit 4">
          <a:extLst xmlns:a="http://schemas.openxmlformats.org/drawingml/2006/main">
            <a:ext uri="{FF2B5EF4-FFF2-40B4-BE49-F238E27FC236}">
              <a16:creationId xmlns:a16="http://schemas.microsoft.com/office/drawing/2014/main" id="{81EC5655-9E1E-DE52-5A3E-8BA335192F8F}"/>
            </a:ext>
          </a:extLst>
        </cdr:cNvPr>
        <cdr:cNvCxnSpPr/>
      </cdr:nvCxnSpPr>
      <cdr:spPr>
        <a:xfrm xmlns:a="http://schemas.openxmlformats.org/drawingml/2006/main">
          <a:off x="579144" y="3726916"/>
          <a:ext cx="38880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0.52514</cdr:x>
      <cdr:y>0.29657</cdr:y>
    </cdr:from>
    <cdr:to>
      <cdr:x>0.57157</cdr:x>
      <cdr:y>0.35301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353729BF-2E57-8921-CEF2-D72FAC17902C}"/>
            </a:ext>
          </a:extLst>
        </cdr:cNvPr>
        <cdr:cNvSpPr txBox="1"/>
      </cdr:nvSpPr>
      <cdr:spPr>
        <a:xfrm xmlns:a="http://schemas.openxmlformats.org/drawingml/2006/main">
          <a:off x="4408767" y="1617223"/>
          <a:ext cx="389798" cy="307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600" dirty="0">
              <a:solidFill>
                <a:schemeClr val="bg1"/>
              </a:solidFill>
            </a:rPr>
            <a:t>60%</a:t>
          </a:r>
        </a:p>
      </cdr:txBody>
    </cdr:sp>
  </cdr:relSizeAnchor>
  <cdr:relSizeAnchor xmlns:cdr="http://schemas.openxmlformats.org/drawingml/2006/chartDrawing">
    <cdr:from>
      <cdr:x>0.37395</cdr:x>
      <cdr:y>0.39004</cdr:y>
    </cdr:from>
    <cdr:to>
      <cdr:x>0.42038</cdr:x>
      <cdr:y>0.44649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A004D6C3-42FB-F40A-9D68-E9BAD4F9C6D4}"/>
            </a:ext>
          </a:extLst>
        </cdr:cNvPr>
        <cdr:cNvSpPr txBox="1"/>
      </cdr:nvSpPr>
      <cdr:spPr>
        <a:xfrm xmlns:a="http://schemas.openxmlformats.org/drawingml/2006/main">
          <a:off x="3139431" y="2126921"/>
          <a:ext cx="389784" cy="307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dirty="0">
              <a:solidFill>
                <a:schemeClr val="bg1"/>
              </a:solidFill>
            </a:rPr>
            <a:t>5%</a:t>
          </a:r>
        </a:p>
      </cdr:txBody>
    </cdr:sp>
  </cdr:relSizeAnchor>
  <cdr:relSizeAnchor xmlns:cdr="http://schemas.openxmlformats.org/drawingml/2006/chartDrawing">
    <cdr:from>
      <cdr:x>0.40675</cdr:x>
      <cdr:y>0.16064</cdr:y>
    </cdr:from>
    <cdr:to>
      <cdr:x>0.45318</cdr:x>
      <cdr:y>0.21709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B913639A-217A-820F-95E5-ADF9143489A6}"/>
            </a:ext>
          </a:extLst>
        </cdr:cNvPr>
        <cdr:cNvSpPr txBox="1"/>
      </cdr:nvSpPr>
      <cdr:spPr>
        <a:xfrm xmlns:a="http://schemas.openxmlformats.org/drawingml/2006/main">
          <a:off x="3414812" y="875998"/>
          <a:ext cx="389784" cy="307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dirty="0">
              <a:solidFill>
                <a:schemeClr val="bg1"/>
              </a:solidFill>
            </a:rPr>
            <a:t>9%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0.11062</cdr:x>
      <cdr:y>0.02605</cdr:y>
    </cdr:from>
    <cdr:to>
      <cdr:x>0.97295</cdr:x>
      <cdr:y>0.85143</cdr:y>
    </cdr:to>
    <cdr:sp macro="" textlink="">
      <cdr:nvSpPr>
        <cdr:cNvPr id="2" name="Forme libre 1"/>
        <cdr:cNvSpPr/>
      </cdr:nvSpPr>
      <cdr:spPr>
        <a:xfrm xmlns:a="http://schemas.openxmlformats.org/drawingml/2006/main">
          <a:off x="829884" y="94383"/>
          <a:ext cx="6469167" cy="2991028"/>
        </a:xfrm>
        <a:custGeom xmlns:a="http://schemas.openxmlformats.org/drawingml/2006/main">
          <a:avLst/>
          <a:gdLst>
            <a:gd name="connsiteX0" fmla="*/ 6469167 w 6469167"/>
            <a:gd name="connsiteY0" fmla="*/ 2973936 h 2991028"/>
            <a:gd name="connsiteX1" fmla="*/ 6238430 w 6469167"/>
            <a:gd name="connsiteY1" fmla="*/ 2991028 h 2991028"/>
            <a:gd name="connsiteX2" fmla="*/ 5674408 w 6469167"/>
            <a:gd name="connsiteY2" fmla="*/ 2982482 h 2991028"/>
            <a:gd name="connsiteX3" fmla="*/ 5204389 w 6469167"/>
            <a:gd name="connsiteY3" fmla="*/ 2991028 h 2991028"/>
            <a:gd name="connsiteX4" fmla="*/ 5093294 w 6469167"/>
            <a:gd name="connsiteY4" fmla="*/ 2973936 h 2991028"/>
            <a:gd name="connsiteX5" fmla="*/ 4956561 w 6469167"/>
            <a:gd name="connsiteY5" fmla="*/ 2939753 h 2991028"/>
            <a:gd name="connsiteX6" fmla="*/ 4862557 w 6469167"/>
            <a:gd name="connsiteY6" fmla="*/ 2905570 h 2991028"/>
            <a:gd name="connsiteX7" fmla="*/ 4691641 w 6469167"/>
            <a:gd name="connsiteY7" fmla="*/ 2905570 h 2991028"/>
            <a:gd name="connsiteX8" fmla="*/ 4554909 w 6469167"/>
            <a:gd name="connsiteY8" fmla="*/ 2862841 h 2991028"/>
            <a:gd name="connsiteX9" fmla="*/ 4255806 w 6469167"/>
            <a:gd name="connsiteY9" fmla="*/ 2845749 h 2991028"/>
            <a:gd name="connsiteX10" fmla="*/ 4025069 w 6469167"/>
            <a:gd name="connsiteY10" fmla="*/ 2828658 h 2991028"/>
            <a:gd name="connsiteX11" fmla="*/ 3854154 w 6469167"/>
            <a:gd name="connsiteY11" fmla="*/ 2785929 h 2991028"/>
            <a:gd name="connsiteX12" fmla="*/ 3674692 w 6469167"/>
            <a:gd name="connsiteY12" fmla="*/ 2785929 h 2991028"/>
            <a:gd name="connsiteX13" fmla="*/ 3529413 w 6469167"/>
            <a:gd name="connsiteY13" fmla="*/ 2751745 h 2991028"/>
            <a:gd name="connsiteX14" fmla="*/ 3341406 w 6469167"/>
            <a:gd name="connsiteY14" fmla="*/ 2734654 h 2991028"/>
            <a:gd name="connsiteX15" fmla="*/ 3067941 w 6469167"/>
            <a:gd name="connsiteY15" fmla="*/ 2734654 h 2991028"/>
            <a:gd name="connsiteX16" fmla="*/ 2897025 w 6469167"/>
            <a:gd name="connsiteY16" fmla="*/ 2717562 h 2991028"/>
            <a:gd name="connsiteX17" fmla="*/ 2700471 w 6469167"/>
            <a:gd name="connsiteY17" fmla="*/ 2657742 h 2991028"/>
            <a:gd name="connsiteX18" fmla="*/ 2597922 w 6469167"/>
            <a:gd name="connsiteY18" fmla="*/ 2649196 h 2991028"/>
            <a:gd name="connsiteX19" fmla="*/ 2503918 w 6469167"/>
            <a:gd name="connsiteY19" fmla="*/ 2615013 h 2991028"/>
            <a:gd name="connsiteX20" fmla="*/ 2384277 w 6469167"/>
            <a:gd name="connsiteY20" fmla="*/ 2563738 h 2991028"/>
            <a:gd name="connsiteX21" fmla="*/ 2273182 w 6469167"/>
            <a:gd name="connsiteY21" fmla="*/ 2503917 h 2991028"/>
            <a:gd name="connsiteX22" fmla="*/ 2204815 w 6469167"/>
            <a:gd name="connsiteY22" fmla="*/ 2367185 h 2991028"/>
            <a:gd name="connsiteX23" fmla="*/ 2127903 w 6469167"/>
            <a:gd name="connsiteY23" fmla="*/ 2307364 h 2991028"/>
            <a:gd name="connsiteX24" fmla="*/ 1888621 w 6469167"/>
            <a:gd name="connsiteY24" fmla="*/ 2238998 h 2991028"/>
            <a:gd name="connsiteX25" fmla="*/ 1743342 w 6469167"/>
            <a:gd name="connsiteY25" fmla="*/ 2213360 h 2991028"/>
            <a:gd name="connsiteX26" fmla="*/ 1649339 w 6469167"/>
            <a:gd name="connsiteY26" fmla="*/ 2153540 h 2991028"/>
            <a:gd name="connsiteX27" fmla="*/ 1572426 w 6469167"/>
            <a:gd name="connsiteY27" fmla="*/ 2085173 h 2991028"/>
            <a:gd name="connsiteX28" fmla="*/ 1478423 w 6469167"/>
            <a:gd name="connsiteY28" fmla="*/ 2059536 h 2991028"/>
            <a:gd name="connsiteX29" fmla="*/ 1401511 w 6469167"/>
            <a:gd name="connsiteY29" fmla="*/ 2008261 h 2991028"/>
            <a:gd name="connsiteX30" fmla="*/ 1290415 w 6469167"/>
            <a:gd name="connsiteY30" fmla="*/ 1905712 h 2991028"/>
            <a:gd name="connsiteX31" fmla="*/ 1247686 w 6469167"/>
            <a:gd name="connsiteY31" fmla="*/ 1803162 h 2991028"/>
            <a:gd name="connsiteX32" fmla="*/ 1153683 w 6469167"/>
            <a:gd name="connsiteY32" fmla="*/ 1717704 h 2991028"/>
            <a:gd name="connsiteX33" fmla="*/ 1093862 w 6469167"/>
            <a:gd name="connsiteY33" fmla="*/ 1649338 h 2991028"/>
            <a:gd name="connsiteX34" fmla="*/ 1034041 w 6469167"/>
            <a:gd name="connsiteY34" fmla="*/ 1512605 h 2991028"/>
            <a:gd name="connsiteX35" fmla="*/ 948584 w 6469167"/>
            <a:gd name="connsiteY35" fmla="*/ 1384418 h 2991028"/>
            <a:gd name="connsiteX36" fmla="*/ 914400 w 6469167"/>
            <a:gd name="connsiteY36" fmla="*/ 1230594 h 2991028"/>
            <a:gd name="connsiteX37" fmla="*/ 863126 w 6469167"/>
            <a:gd name="connsiteY37" fmla="*/ 1102407 h 2991028"/>
            <a:gd name="connsiteX38" fmla="*/ 820397 w 6469167"/>
            <a:gd name="connsiteY38" fmla="*/ 974220 h 2991028"/>
            <a:gd name="connsiteX39" fmla="*/ 769122 w 6469167"/>
            <a:gd name="connsiteY39" fmla="*/ 880216 h 2991028"/>
            <a:gd name="connsiteX40" fmla="*/ 675118 w 6469167"/>
            <a:gd name="connsiteY40" fmla="*/ 769121 h 2991028"/>
            <a:gd name="connsiteX41" fmla="*/ 623843 w 6469167"/>
            <a:gd name="connsiteY41" fmla="*/ 726392 h 2991028"/>
            <a:gd name="connsiteX42" fmla="*/ 564023 w 6469167"/>
            <a:gd name="connsiteY42" fmla="*/ 615297 h 2991028"/>
            <a:gd name="connsiteX43" fmla="*/ 521294 w 6469167"/>
            <a:gd name="connsiteY43" fmla="*/ 512747 h 2991028"/>
            <a:gd name="connsiteX44" fmla="*/ 470019 w 6469167"/>
            <a:gd name="connsiteY44" fmla="*/ 341831 h 2991028"/>
            <a:gd name="connsiteX45" fmla="*/ 358924 w 6469167"/>
            <a:gd name="connsiteY45" fmla="*/ 247828 h 2991028"/>
            <a:gd name="connsiteX46" fmla="*/ 256374 w 6469167"/>
            <a:gd name="connsiteY46" fmla="*/ 196553 h 2991028"/>
            <a:gd name="connsiteX47" fmla="*/ 170916 w 6469167"/>
            <a:gd name="connsiteY47" fmla="*/ 59820 h 2991028"/>
            <a:gd name="connsiteX48" fmla="*/ 0 w 6469167"/>
            <a:gd name="connsiteY48" fmla="*/ 0 h 299102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</a:cxnLst>
          <a:rect l="l" t="t" r="r" b="b"/>
          <a:pathLst>
            <a:path w="6469167" h="2991028">
              <a:moveTo>
                <a:pt x="6469167" y="2973936"/>
              </a:moveTo>
              <a:lnTo>
                <a:pt x="6238430" y="2991028"/>
              </a:lnTo>
              <a:lnTo>
                <a:pt x="5674408" y="2982482"/>
              </a:lnTo>
              <a:lnTo>
                <a:pt x="5204389" y="2991028"/>
              </a:lnTo>
              <a:lnTo>
                <a:pt x="5093294" y="2973936"/>
              </a:lnTo>
              <a:lnTo>
                <a:pt x="4956561" y="2939753"/>
              </a:lnTo>
              <a:lnTo>
                <a:pt x="4862557" y="2905570"/>
              </a:lnTo>
              <a:lnTo>
                <a:pt x="4691641" y="2905570"/>
              </a:lnTo>
              <a:lnTo>
                <a:pt x="4554909" y="2862841"/>
              </a:lnTo>
              <a:lnTo>
                <a:pt x="4255806" y="2845749"/>
              </a:lnTo>
              <a:lnTo>
                <a:pt x="4025069" y="2828658"/>
              </a:lnTo>
              <a:lnTo>
                <a:pt x="3854154" y="2785929"/>
              </a:lnTo>
              <a:lnTo>
                <a:pt x="3674692" y="2785929"/>
              </a:lnTo>
              <a:lnTo>
                <a:pt x="3529413" y="2751745"/>
              </a:lnTo>
              <a:lnTo>
                <a:pt x="3341406" y="2734654"/>
              </a:lnTo>
              <a:lnTo>
                <a:pt x="3067941" y="2734654"/>
              </a:lnTo>
              <a:lnTo>
                <a:pt x="2897025" y="2717562"/>
              </a:lnTo>
              <a:lnTo>
                <a:pt x="2700471" y="2657742"/>
              </a:lnTo>
              <a:lnTo>
                <a:pt x="2597922" y="2649196"/>
              </a:lnTo>
              <a:lnTo>
                <a:pt x="2503918" y="2615013"/>
              </a:lnTo>
              <a:lnTo>
                <a:pt x="2384277" y="2563738"/>
              </a:lnTo>
              <a:lnTo>
                <a:pt x="2273182" y="2503917"/>
              </a:lnTo>
              <a:lnTo>
                <a:pt x="2204815" y="2367185"/>
              </a:lnTo>
              <a:lnTo>
                <a:pt x="2127903" y="2307364"/>
              </a:lnTo>
              <a:lnTo>
                <a:pt x="1888621" y="2238998"/>
              </a:lnTo>
              <a:lnTo>
                <a:pt x="1743342" y="2213360"/>
              </a:lnTo>
              <a:lnTo>
                <a:pt x="1649339" y="2153540"/>
              </a:lnTo>
              <a:lnTo>
                <a:pt x="1572426" y="2085173"/>
              </a:lnTo>
              <a:lnTo>
                <a:pt x="1478423" y="2059536"/>
              </a:lnTo>
              <a:lnTo>
                <a:pt x="1401511" y="2008261"/>
              </a:lnTo>
              <a:lnTo>
                <a:pt x="1290415" y="1905712"/>
              </a:lnTo>
              <a:lnTo>
                <a:pt x="1247686" y="1803162"/>
              </a:lnTo>
              <a:lnTo>
                <a:pt x="1153683" y="1717704"/>
              </a:lnTo>
              <a:lnTo>
                <a:pt x="1093862" y="1649338"/>
              </a:lnTo>
              <a:lnTo>
                <a:pt x="1034041" y="1512605"/>
              </a:lnTo>
              <a:lnTo>
                <a:pt x="948584" y="1384418"/>
              </a:lnTo>
              <a:lnTo>
                <a:pt x="914400" y="1230594"/>
              </a:lnTo>
              <a:lnTo>
                <a:pt x="863126" y="1102407"/>
              </a:lnTo>
              <a:lnTo>
                <a:pt x="820397" y="974220"/>
              </a:lnTo>
              <a:lnTo>
                <a:pt x="769122" y="880216"/>
              </a:lnTo>
              <a:lnTo>
                <a:pt x="675118" y="769121"/>
              </a:lnTo>
              <a:lnTo>
                <a:pt x="623843" y="726392"/>
              </a:lnTo>
              <a:lnTo>
                <a:pt x="564023" y="615297"/>
              </a:lnTo>
              <a:lnTo>
                <a:pt x="521294" y="512747"/>
              </a:lnTo>
              <a:lnTo>
                <a:pt x="470019" y="341831"/>
              </a:lnTo>
              <a:lnTo>
                <a:pt x="358924" y="247828"/>
              </a:lnTo>
              <a:lnTo>
                <a:pt x="256374" y="196553"/>
              </a:lnTo>
              <a:lnTo>
                <a:pt x="170916" y="59820"/>
              </a:lnTo>
              <a:lnTo>
                <a:pt x="0" y="0"/>
              </a:ln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pPr marL="0" algn="ctr" defTabSz="914400" rtl="0" eaLnBrk="1" latinLnBrk="0" hangingPunct="1"/>
          <a:endParaRPr lang="fr-FR" sz="1800" kern="1200">
            <a:solidFill>
              <a:srgbClr val="FFFFFF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4A62-138A-468D-82D2-9E8495CCB8E3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464E4-E84E-4060-ABEA-EAFE84B55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48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3AFBF-AD6A-4E2C-8CD7-0BADBEC86B08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8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3AFBF-AD6A-4E2C-8CD7-0BADBEC86B08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3AFBF-AD6A-4E2C-8CD7-0BADBEC86B08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2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3AFBF-AD6A-4E2C-8CD7-0BADBEC86B08}" type="slidenum">
              <a:rPr lang="en-US" smtClean="0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3AFBF-AD6A-4E2C-8CD7-0BADBEC86B08}" type="slidenum">
              <a:rPr lang="en-US" smtClean="0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1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3AFBF-AD6A-4E2C-8CD7-0BADBEC86B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2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3C8C5B-61E4-7511-881F-91FF2FD79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FFA3F9-F180-1FF0-D8E1-A378877FCA6B}"/>
              </a:ext>
            </a:extLst>
          </p:cNvPr>
          <p:cNvSpPr/>
          <p:nvPr userDrawn="1"/>
        </p:nvSpPr>
        <p:spPr>
          <a:xfrm>
            <a:off x="0" y="6267372"/>
            <a:ext cx="12192000" cy="59062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1">
            <a:extLst>
              <a:ext uri="{FF2B5EF4-FFF2-40B4-BE49-F238E27FC236}">
                <a16:creationId xmlns:a16="http://schemas.microsoft.com/office/drawing/2014/main" id="{313CC776-DF14-5449-BB96-02FE6CAF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9779619" cy="211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3600" b="1" i="0" kern="1200" dirty="0">
                <a:solidFill>
                  <a:srgbClr val="96BD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contenu 4">
            <a:extLst>
              <a:ext uri="{FF2B5EF4-FFF2-40B4-BE49-F238E27FC236}">
                <a16:creationId xmlns:a16="http://schemas.microsoft.com/office/drawing/2014/main" id="{59F1B452-BF35-044F-A6EB-AEAD81158A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76656" y="4142684"/>
            <a:ext cx="8419168" cy="36086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X. </a:t>
            </a:r>
            <a:r>
              <a:rPr lang="fr-FR" dirty="0" err="1"/>
              <a:t>Xxxxx</a:t>
            </a:r>
            <a:r>
              <a:rPr lang="fr-FR" dirty="0"/>
              <a:t>, et al., ECCMID® 2023, </a:t>
            </a:r>
            <a:r>
              <a:rPr lang="fr-FR" dirty="0" err="1"/>
              <a:t>Abs#xxx</a:t>
            </a:r>
            <a:r>
              <a:rPr lang="fr-FR" dirty="0"/>
              <a:t>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C0C61B-D10B-3240-9F89-FCC4B92E7B53}"/>
              </a:ext>
            </a:extLst>
          </p:cNvPr>
          <p:cNvSpPr/>
          <p:nvPr userDrawn="1"/>
        </p:nvSpPr>
        <p:spPr>
          <a:xfrm>
            <a:off x="763411" y="1908268"/>
            <a:ext cx="550334" cy="550334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rme libre 11">
            <a:extLst>
              <a:ext uri="{FF2B5EF4-FFF2-40B4-BE49-F238E27FC236}">
                <a16:creationId xmlns:a16="http://schemas.microsoft.com/office/drawing/2014/main" id="{00DBDEC7-14D3-44CF-AC15-B840F66BB1FE}"/>
              </a:ext>
            </a:extLst>
          </p:cNvPr>
          <p:cNvSpPr/>
          <p:nvPr userDrawn="1"/>
        </p:nvSpPr>
        <p:spPr>
          <a:xfrm>
            <a:off x="1025912" y="2458602"/>
            <a:ext cx="1628078" cy="1861608"/>
          </a:xfrm>
          <a:custGeom>
            <a:avLst/>
            <a:gdLst>
              <a:gd name="connsiteX0" fmla="*/ 0 w 914400"/>
              <a:gd name="connsiteY0" fmla="*/ 0 h 3077736"/>
              <a:gd name="connsiteX1" fmla="*/ 0 w 914400"/>
              <a:gd name="connsiteY1" fmla="*/ 3077736 h 3077736"/>
              <a:gd name="connsiteX2" fmla="*/ 914400 w 914400"/>
              <a:gd name="connsiteY2" fmla="*/ 3077736 h 307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3077736">
                <a:moveTo>
                  <a:pt x="0" y="0"/>
                </a:moveTo>
                <a:lnTo>
                  <a:pt x="0" y="3077736"/>
                </a:lnTo>
                <a:lnTo>
                  <a:pt x="914400" y="3077736"/>
                </a:lnTo>
              </a:path>
            </a:pathLst>
          </a:custGeom>
          <a:noFill/>
          <a:ln>
            <a:solidFill>
              <a:srgbClr val="96BD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4931FBC-5CD7-0098-EA2E-0BA6CD270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772" y="6415366"/>
            <a:ext cx="1630680" cy="294640"/>
          </a:xfrm>
          <a:prstGeom prst="rect">
            <a:avLst/>
          </a:prstGeom>
        </p:spPr>
      </p:pic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0F890CDF-2FD8-8B4D-EA3A-2003CD476E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72284" y="148485"/>
            <a:ext cx="8419168" cy="360864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800" b="1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89279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1">
            <a:extLst>
              <a:ext uri="{FF2B5EF4-FFF2-40B4-BE49-F238E27FC236}">
                <a16:creationId xmlns:a16="http://schemas.microsoft.com/office/drawing/2014/main" id="{22E4010A-83DB-3023-3359-DBEC7745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190" y="2371992"/>
            <a:ext cx="9779619" cy="211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4400" b="1" i="0" kern="1200" dirty="0">
                <a:solidFill>
                  <a:srgbClr val="96BD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407C9-4B2E-FD6D-A465-516B002E1E23}"/>
              </a:ext>
            </a:extLst>
          </p:cNvPr>
          <p:cNvSpPr/>
          <p:nvPr userDrawn="1"/>
        </p:nvSpPr>
        <p:spPr>
          <a:xfrm>
            <a:off x="0" y="6267372"/>
            <a:ext cx="12192000" cy="59062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1A24D0E-F7C0-4DD5-1790-8E43145A2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772" y="6415366"/>
            <a:ext cx="1630680" cy="2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3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lignes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B348C0-5F63-1121-19E6-F91CC76B9EBD}"/>
              </a:ext>
            </a:extLst>
          </p:cNvPr>
          <p:cNvSpPr/>
          <p:nvPr userDrawn="1"/>
        </p:nvSpPr>
        <p:spPr>
          <a:xfrm>
            <a:off x="0" y="0"/>
            <a:ext cx="833377" cy="6415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73609-FFC3-BC73-ADA2-ED321EB0B34D}"/>
              </a:ext>
            </a:extLst>
          </p:cNvPr>
          <p:cNvSpPr/>
          <p:nvPr userDrawn="1"/>
        </p:nvSpPr>
        <p:spPr>
          <a:xfrm rot="16200000">
            <a:off x="-1555022" y="3928605"/>
            <a:ext cx="3943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Ce contenu est un un rapport et/ou un résumé de communications d’un congrès dont l'objectif est de fournir des informations sur l'état actuel de la recherche ; les données présentées ici sont susceptibles de ne pas être validées par les autorités sanitaires et, à ce titre, ne doivent pas être mises en pratique.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49914E-B166-8ACD-938D-4F58AFCC4BB7}"/>
              </a:ext>
            </a:extLst>
          </p:cNvPr>
          <p:cNvSpPr/>
          <p:nvPr userDrawn="1"/>
        </p:nvSpPr>
        <p:spPr>
          <a:xfrm>
            <a:off x="202557" y="150972"/>
            <a:ext cx="428263" cy="42826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AB411-505A-6B32-2D6F-1B5EA26B43E4}"/>
              </a:ext>
            </a:extLst>
          </p:cNvPr>
          <p:cNvSpPr/>
          <p:nvPr userDrawn="1"/>
        </p:nvSpPr>
        <p:spPr>
          <a:xfrm>
            <a:off x="0" y="6267372"/>
            <a:ext cx="12192000" cy="59062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7ED7825-8AAE-BEDD-E496-F15A4E661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772" y="6415366"/>
            <a:ext cx="1630680" cy="294640"/>
          </a:xfrm>
          <a:prstGeom prst="rect">
            <a:avLst/>
          </a:prstGeom>
        </p:spPr>
      </p:pic>
      <p:sp>
        <p:nvSpPr>
          <p:cNvPr id="11" name="Titre 11">
            <a:extLst>
              <a:ext uri="{FF2B5EF4-FFF2-40B4-BE49-F238E27FC236}">
                <a16:creationId xmlns:a16="http://schemas.microsoft.com/office/drawing/2014/main" id="{25C94211-B0CA-A042-BCC0-362BBEA5A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94" y="128514"/>
            <a:ext cx="11104990" cy="719166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85000"/>
              </a:lnSpc>
              <a:defRPr sz="24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</a:t>
            </a:r>
            <a:br>
              <a:rPr lang="fr-FR" dirty="0"/>
            </a:br>
            <a:r>
              <a:rPr lang="fr-FR" dirty="0"/>
              <a:t>le titre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F058BDD8-AB90-5340-AEB0-31001DE9A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 b="1" i="1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X.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Xxxxx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, et al., ECCMID® 2023, Abs #xxx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230FB3E1-BDB6-4B44-8790-DC5DD1AFA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194" y="1662777"/>
            <a:ext cx="11104989" cy="4232354"/>
          </a:xfrm>
          <a:prstGeom prst="rect">
            <a:avLst/>
          </a:prstGeom>
        </p:spPr>
        <p:txBody>
          <a:bodyPr/>
          <a:lstStyle>
            <a:lvl1pPr marL="280988" indent="-280988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242888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5825" indent="-257175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BED500CD-0473-A64B-ACFC-DFAF1A5FD3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193" y="962184"/>
            <a:ext cx="11104990" cy="58261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cxnSp>
        <p:nvCxnSpPr>
          <p:cNvPr id="10" name="Connecteur droit 9"/>
          <p:cNvCxnSpPr>
            <a:cxnSpLocks/>
          </p:cNvCxnSpPr>
          <p:nvPr userDrawn="1"/>
        </p:nvCxnSpPr>
        <p:spPr>
          <a:xfrm>
            <a:off x="960194" y="860637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F6DFFA34-BD1C-1F86-B344-B39F2E7F96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50540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lignes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B348C0-5F63-1121-19E6-F91CC76B9EBD}"/>
              </a:ext>
            </a:extLst>
          </p:cNvPr>
          <p:cNvSpPr/>
          <p:nvPr userDrawn="1"/>
        </p:nvSpPr>
        <p:spPr>
          <a:xfrm>
            <a:off x="0" y="0"/>
            <a:ext cx="833377" cy="6415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73609-FFC3-BC73-ADA2-ED321EB0B34D}"/>
              </a:ext>
            </a:extLst>
          </p:cNvPr>
          <p:cNvSpPr/>
          <p:nvPr userDrawn="1"/>
        </p:nvSpPr>
        <p:spPr>
          <a:xfrm rot="16200000">
            <a:off x="-1555022" y="3928605"/>
            <a:ext cx="3943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Ce contenu est un un rapport et/ou un résumé de communications d’un congrès dont l'objectif est de fournir des informations sur l'état actuel de la recherche ; les données présentées ici sont susceptibles de ne pas être validées par les autorités sanitaires et, à ce titre, ne doivent pas être mises en pratique.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49914E-B166-8ACD-938D-4F58AFCC4BB7}"/>
              </a:ext>
            </a:extLst>
          </p:cNvPr>
          <p:cNvSpPr/>
          <p:nvPr userDrawn="1"/>
        </p:nvSpPr>
        <p:spPr>
          <a:xfrm>
            <a:off x="202557" y="150972"/>
            <a:ext cx="428263" cy="42826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AB411-505A-6B32-2D6F-1B5EA26B43E4}"/>
              </a:ext>
            </a:extLst>
          </p:cNvPr>
          <p:cNvSpPr/>
          <p:nvPr userDrawn="1"/>
        </p:nvSpPr>
        <p:spPr>
          <a:xfrm>
            <a:off x="0" y="6267372"/>
            <a:ext cx="12192000" cy="59062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7ED7825-8AAE-BEDD-E496-F15A4E661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772" y="6415366"/>
            <a:ext cx="1630680" cy="294640"/>
          </a:xfrm>
          <a:prstGeom prst="rect">
            <a:avLst/>
          </a:prstGeom>
        </p:spPr>
      </p:pic>
      <p:sp>
        <p:nvSpPr>
          <p:cNvPr id="11" name="Titre 11">
            <a:extLst>
              <a:ext uri="{FF2B5EF4-FFF2-40B4-BE49-F238E27FC236}">
                <a16:creationId xmlns:a16="http://schemas.microsoft.com/office/drawing/2014/main" id="{25C94211-B0CA-A042-BCC0-362BBEA5A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94" y="128514"/>
            <a:ext cx="11104990" cy="450720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85000"/>
              </a:lnSpc>
              <a:defRPr sz="24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F058BDD8-AB90-5340-AEB0-31001DE9A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 b="1" i="1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X.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Xxxxx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 Narrow" panose="020B0604020202020204" pitchFamily="34" charset="0"/>
              </a:rPr>
              <a:t>, et al., ECCMID® 2023, Abs #xxx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230FB3E1-BDB6-4B44-8790-DC5DD1AFA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194" y="1394376"/>
            <a:ext cx="11104989" cy="4232354"/>
          </a:xfrm>
          <a:prstGeom prst="rect">
            <a:avLst/>
          </a:prstGeom>
        </p:spPr>
        <p:txBody>
          <a:bodyPr/>
          <a:lstStyle>
            <a:lvl1pPr marL="280988" indent="-280988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242888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5825" indent="-257175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BED500CD-0473-A64B-ACFC-DFAF1A5FD3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193" y="693783"/>
            <a:ext cx="11104990" cy="58261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cxnSp>
        <p:nvCxnSpPr>
          <p:cNvPr id="10" name="Connecteur droit 9"/>
          <p:cNvCxnSpPr>
            <a:cxnSpLocks/>
          </p:cNvCxnSpPr>
          <p:nvPr userDrawn="1"/>
        </p:nvCxnSpPr>
        <p:spPr>
          <a:xfrm>
            <a:off x="960194" y="592236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F6DFFA34-BD1C-1F86-B344-B39F2E7F96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22282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99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82" r:id="rId3"/>
    <p:sldLayoutId id="2147483680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chart" Target="../charts/chart23.xml"/><Relationship Id="rId7" Type="http://schemas.openxmlformats.org/officeDocument/2006/relationships/chart" Target="../charts/chart27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6.xml"/><Relationship Id="rId11" Type="http://schemas.openxmlformats.org/officeDocument/2006/relationships/chart" Target="../charts/chart31.xml"/><Relationship Id="rId5" Type="http://schemas.openxmlformats.org/officeDocument/2006/relationships/chart" Target="../charts/chart25.xml"/><Relationship Id="rId10" Type="http://schemas.openxmlformats.org/officeDocument/2006/relationships/chart" Target="../charts/chart30.xml"/><Relationship Id="rId4" Type="http://schemas.openxmlformats.org/officeDocument/2006/relationships/chart" Target="../charts/chart24.xml"/><Relationship Id="rId9" Type="http://schemas.openxmlformats.org/officeDocument/2006/relationships/chart" Target="../charts/char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7" Type="http://schemas.openxmlformats.org/officeDocument/2006/relationships/chart" Target="../charts/chart55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54.xml"/><Relationship Id="rId5" Type="http://schemas.openxmlformats.org/officeDocument/2006/relationships/chart" Target="../charts/chart53.xml"/><Relationship Id="rId4" Type="http://schemas.openxmlformats.org/officeDocument/2006/relationships/chart" Target="../charts/chart5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chart" Target="../charts/chart5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63.png"/><Relationship Id="rId9" Type="http://schemas.microsoft.com/office/2007/relationships/hdphoto" Target="../media/hdphoto8.wdp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00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Risk </a:t>
            </a:r>
            <a:r>
              <a:rPr lang="fr-FR" dirty="0" err="1"/>
              <a:t>factors</a:t>
            </a:r>
            <a:r>
              <a:rPr lang="fr-FR" dirty="0"/>
              <a:t> of </a:t>
            </a:r>
            <a:r>
              <a:rPr lang="fr-FR" dirty="0" err="1"/>
              <a:t>recurrence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S. </a:t>
            </a:r>
            <a:r>
              <a:rPr lang="fr-FR" dirty="0" err="1">
                <a:solidFill>
                  <a:srgbClr val="FFFFFF"/>
                </a:solidFill>
              </a:rPr>
              <a:t>Abbara</a:t>
            </a:r>
            <a:r>
              <a:rPr lang="fr-FR" dirty="0">
                <a:solidFill>
                  <a:srgbClr val="FFFFFF"/>
                </a:solidFill>
              </a:rPr>
              <a:t>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#O0042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OR: </a:t>
            </a:r>
            <a:r>
              <a:rPr lang="fr-FR" dirty="0" err="1"/>
              <a:t>odds</a:t>
            </a:r>
            <a:r>
              <a:rPr lang="fr-FR" dirty="0"/>
              <a:t> ration, 95% </a:t>
            </a:r>
            <a:r>
              <a:rPr lang="fr-FR" dirty="0" err="1"/>
              <a:t>condidence</a:t>
            </a:r>
            <a:r>
              <a:rPr lang="fr-FR" dirty="0"/>
              <a:t> </a:t>
            </a:r>
            <a:r>
              <a:rPr lang="fr-FR" dirty="0" err="1"/>
              <a:t>intervals</a:t>
            </a:r>
            <a:endParaRPr lang="fr-FR" dirty="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635FE82-3D9C-8348-A30D-B1714CA61478}"/>
              </a:ext>
            </a:extLst>
          </p:cNvPr>
          <p:cNvGrpSpPr/>
          <p:nvPr/>
        </p:nvGrpSpPr>
        <p:grpSpPr>
          <a:xfrm>
            <a:off x="1120837" y="797373"/>
            <a:ext cx="5213106" cy="2982021"/>
            <a:chOff x="1856561" y="1356490"/>
            <a:chExt cx="5213106" cy="2982021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553D8F4E-D581-431D-7B84-917766549E45}"/>
                </a:ext>
              </a:extLst>
            </p:cNvPr>
            <p:cNvGrpSpPr/>
            <p:nvPr/>
          </p:nvGrpSpPr>
          <p:grpSpPr>
            <a:xfrm>
              <a:off x="1856561" y="1631950"/>
              <a:ext cx="4041107" cy="2054221"/>
              <a:chOff x="1856561" y="1631950"/>
              <a:chExt cx="4041107" cy="2054221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FA4D6BBD-FE5E-872F-08A6-63E1E0A2BA61}"/>
                  </a:ext>
                </a:extLst>
              </p:cNvPr>
              <p:cNvCxnSpPr/>
              <p:nvPr/>
            </p:nvCxnSpPr>
            <p:spPr>
              <a:xfrm>
                <a:off x="2467627" y="3194137"/>
                <a:ext cx="32943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6EAAA9B-B75C-6005-53F7-57E4786D7A35}"/>
                  </a:ext>
                </a:extLst>
              </p:cNvPr>
              <p:cNvSpPr txBox="1"/>
              <p:nvPr/>
            </p:nvSpPr>
            <p:spPr>
              <a:xfrm>
                <a:off x="2198001" y="305427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1E93C78-AE58-097A-7831-E1C7C67D9067}"/>
                  </a:ext>
                </a:extLst>
              </p:cNvPr>
              <p:cNvSpPr txBox="1"/>
              <p:nvPr/>
            </p:nvSpPr>
            <p:spPr>
              <a:xfrm>
                <a:off x="1856561" y="2244430"/>
                <a:ext cx="6110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</a:p>
              <a:p>
                <a:pPr algn="ctr"/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[95CI]</a:t>
                </a: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F059A19-C455-75BF-1EA9-E215AD9204A8}"/>
                  </a:ext>
                </a:extLst>
              </p:cNvPr>
              <p:cNvSpPr/>
              <p:nvPr/>
            </p:nvSpPr>
            <p:spPr>
              <a:xfrm>
                <a:off x="2948684" y="3154453"/>
                <a:ext cx="105157" cy="105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82AFA144-BD51-283D-E246-538B42320BC6}"/>
                  </a:ext>
                </a:extLst>
              </p:cNvPr>
              <p:cNvGrpSpPr/>
              <p:nvPr/>
            </p:nvGrpSpPr>
            <p:grpSpPr>
              <a:xfrm>
                <a:off x="3104259" y="3000375"/>
                <a:ext cx="105157" cy="371475"/>
                <a:chOff x="3104259" y="3000375"/>
                <a:chExt cx="105157" cy="371475"/>
              </a:xfrm>
            </p:grpSpPr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34B0F351-9C1E-5CF9-AC03-6E07E3AF6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837" y="3000375"/>
                  <a:ext cx="0" cy="371475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C8ECD7BD-B2EA-8C9E-D951-9FDADC6E8359}"/>
                    </a:ext>
                  </a:extLst>
                </p:cNvPr>
                <p:cNvSpPr/>
                <p:nvPr/>
              </p:nvSpPr>
              <p:spPr>
                <a:xfrm>
                  <a:off x="3104259" y="3195728"/>
                  <a:ext cx="105157" cy="105157"/>
                </a:xfrm>
                <a:prstGeom prst="ellipse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2E50762-224B-5A77-0D63-058857612F49}"/>
                  </a:ext>
                </a:extLst>
              </p:cNvPr>
              <p:cNvSpPr txBox="1"/>
              <p:nvPr/>
            </p:nvSpPr>
            <p:spPr>
              <a:xfrm>
                <a:off x="2788551" y="289234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7B4CB5A-FE70-9B75-ADBE-91A40ABED1EE}"/>
                  </a:ext>
                </a:extLst>
              </p:cNvPr>
              <p:cNvSpPr txBox="1"/>
              <p:nvPr/>
            </p:nvSpPr>
            <p:spPr>
              <a:xfrm>
                <a:off x="2957904" y="2734006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C390C01-E83C-FE7D-D629-A7F11142E79B}"/>
                  </a:ext>
                </a:extLst>
              </p:cNvPr>
              <p:cNvGrpSpPr/>
              <p:nvPr/>
            </p:nvGrpSpPr>
            <p:grpSpPr>
              <a:xfrm>
                <a:off x="3977384" y="3054272"/>
                <a:ext cx="105157" cy="205338"/>
                <a:chOff x="3104259" y="3124122"/>
                <a:chExt cx="105157" cy="205338"/>
              </a:xfrm>
            </p:grpSpPr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55A92698-254E-0498-8657-EE9FF31AA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837" y="3124122"/>
                  <a:ext cx="0" cy="20533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F37751E2-B2BF-D20F-6C9E-EC63E425C700}"/>
                    </a:ext>
                  </a:extLst>
                </p:cNvPr>
                <p:cNvSpPr/>
                <p:nvPr/>
              </p:nvSpPr>
              <p:spPr>
                <a:xfrm>
                  <a:off x="3104259" y="3195728"/>
                  <a:ext cx="105157" cy="10515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B05E212-BDF3-E2D3-0ADC-D57EBCAC9F8F}"/>
                  </a:ext>
                </a:extLst>
              </p:cNvPr>
              <p:cNvSpPr txBox="1"/>
              <p:nvPr/>
            </p:nvSpPr>
            <p:spPr>
              <a:xfrm>
                <a:off x="3831029" y="2837618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1.2</a:t>
                </a:r>
              </a:p>
            </p:txBody>
          </p: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4A9DFEC3-C4D1-B027-058D-B2B5AC57750D}"/>
                  </a:ext>
                </a:extLst>
              </p:cNvPr>
              <p:cNvGrpSpPr/>
              <p:nvPr/>
            </p:nvGrpSpPr>
            <p:grpSpPr>
              <a:xfrm>
                <a:off x="4132959" y="2593975"/>
                <a:ext cx="105157" cy="520642"/>
                <a:chOff x="3104259" y="2952750"/>
                <a:chExt cx="105157" cy="520642"/>
              </a:xfrm>
            </p:grpSpPr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51D8BA9E-96BA-3976-1DFC-0E62DA166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837" y="2952750"/>
                  <a:ext cx="0" cy="520642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163A0B62-71AD-C9B9-636E-570948CF713C}"/>
                    </a:ext>
                  </a:extLst>
                </p:cNvPr>
                <p:cNvSpPr/>
                <p:nvPr/>
              </p:nvSpPr>
              <p:spPr>
                <a:xfrm>
                  <a:off x="3104259" y="3195728"/>
                  <a:ext cx="105157" cy="105157"/>
                </a:xfrm>
                <a:prstGeom prst="ellipse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E26943B-9B9E-08AF-636F-7C895BA62ACA}"/>
                  </a:ext>
                </a:extLst>
              </p:cNvPr>
              <p:cNvSpPr txBox="1"/>
              <p:nvPr/>
            </p:nvSpPr>
            <p:spPr>
              <a:xfrm>
                <a:off x="3986604" y="2288401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</a:p>
            </p:txBody>
          </p: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FCC173E6-3426-FA0D-7E68-1B7E371DF088}"/>
                  </a:ext>
                </a:extLst>
              </p:cNvPr>
              <p:cNvGrpSpPr/>
              <p:nvPr/>
            </p:nvGrpSpPr>
            <p:grpSpPr>
              <a:xfrm>
                <a:off x="5009259" y="2971359"/>
                <a:ext cx="105157" cy="276947"/>
                <a:chOff x="3104259" y="3107884"/>
                <a:chExt cx="105157" cy="276947"/>
              </a:xfrm>
            </p:grpSpPr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2FFA830F-2F2D-7CFE-D8D2-E1AA7758AB00}"/>
                    </a:ext>
                  </a:extLst>
                </p:cNvPr>
                <p:cNvCxnSpPr>
                  <a:cxnSpLocks/>
                  <a:stCxn id="36" idx="2"/>
                </p:cNvCxnSpPr>
                <p:nvPr/>
              </p:nvCxnSpPr>
              <p:spPr>
                <a:xfrm>
                  <a:off x="3156837" y="3107884"/>
                  <a:ext cx="0" cy="276947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11E17905-1DA3-913A-DE5F-876A99907B8F}"/>
                    </a:ext>
                  </a:extLst>
                </p:cNvPr>
                <p:cNvSpPr/>
                <p:nvPr/>
              </p:nvSpPr>
              <p:spPr>
                <a:xfrm>
                  <a:off x="3104259" y="3195728"/>
                  <a:ext cx="105157" cy="10515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8008C96-B93C-AD3B-774E-C5E702C3A3D2}"/>
                  </a:ext>
                </a:extLst>
              </p:cNvPr>
              <p:cNvSpPr txBox="1"/>
              <p:nvPr/>
            </p:nvSpPr>
            <p:spPr>
              <a:xfrm>
                <a:off x="4862904" y="2694360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1.4</a:t>
                </a: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C99751A2-D552-EEE2-6D6A-15B5B37DC81E}"/>
                  </a:ext>
                </a:extLst>
              </p:cNvPr>
              <p:cNvGrpSpPr/>
              <p:nvPr/>
            </p:nvGrpSpPr>
            <p:grpSpPr>
              <a:xfrm>
                <a:off x="5164834" y="1631950"/>
                <a:ext cx="105157" cy="1243435"/>
                <a:chOff x="3104259" y="2282708"/>
                <a:chExt cx="105157" cy="1243435"/>
              </a:xfrm>
            </p:grpSpPr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010FA71C-43ED-9E52-B09A-37832135C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837" y="2282708"/>
                  <a:ext cx="0" cy="1243435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F8AE8E88-50CE-22D8-8073-712F33D982FA}"/>
                    </a:ext>
                  </a:extLst>
                </p:cNvPr>
                <p:cNvSpPr/>
                <p:nvPr/>
              </p:nvSpPr>
              <p:spPr>
                <a:xfrm>
                  <a:off x="3104259" y="3036468"/>
                  <a:ext cx="105157" cy="105157"/>
                </a:xfrm>
                <a:prstGeom prst="ellipse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F859A622-FB76-DB4D-9CF8-A25CB445BDDB}"/>
                  </a:ext>
                </a:extLst>
              </p:cNvPr>
              <p:cNvSpPr txBox="1"/>
              <p:nvPr/>
            </p:nvSpPr>
            <p:spPr>
              <a:xfrm>
                <a:off x="4856422" y="206478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4.7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FE712A0-32B4-DCE0-19B4-6C453661A927}"/>
                  </a:ext>
                </a:extLst>
              </p:cNvPr>
              <p:cNvSpPr txBox="1"/>
              <p:nvPr/>
            </p:nvSpPr>
            <p:spPr>
              <a:xfrm>
                <a:off x="2718255" y="3409172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S. aureus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8D7E566A-0B93-4311-EAB8-67AB3298CF51}"/>
                  </a:ext>
                </a:extLst>
              </p:cNvPr>
              <p:cNvSpPr txBox="1"/>
              <p:nvPr/>
            </p:nvSpPr>
            <p:spPr>
              <a:xfrm>
                <a:off x="3794840" y="3409172"/>
                <a:ext cx="6399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E. coli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45A131A-003C-A83E-1B04-D85DE71EB06E}"/>
                  </a:ext>
                </a:extLst>
              </p:cNvPr>
              <p:cNvSpPr txBox="1"/>
              <p:nvPr/>
            </p:nvSpPr>
            <p:spPr>
              <a:xfrm>
                <a:off x="4634181" y="3409172"/>
                <a:ext cx="1263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Klebsiella </a:t>
                </a:r>
                <a:r>
                  <a:rPr lang="fr-FR" sz="1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spp</a:t>
                </a:r>
                <a:r>
                  <a:rPr lang="fr-FR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06DB234B-8F9B-677D-3B0D-CD389458568D}"/>
                </a:ext>
              </a:extLst>
            </p:cNvPr>
            <p:cNvGrpSpPr/>
            <p:nvPr/>
          </p:nvGrpSpPr>
          <p:grpSpPr>
            <a:xfrm>
              <a:off x="5945198" y="2331877"/>
              <a:ext cx="948657" cy="484216"/>
              <a:chOff x="5945198" y="2331877"/>
              <a:chExt cx="948657" cy="484216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53EBB720-E07A-3C45-B698-50DEB0403393}"/>
                  </a:ext>
                </a:extLst>
              </p:cNvPr>
              <p:cNvSpPr/>
              <p:nvPr/>
            </p:nvSpPr>
            <p:spPr>
              <a:xfrm>
                <a:off x="5945198" y="2640404"/>
                <a:ext cx="105157" cy="105157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F6ACFB95-953E-DAAC-3407-3DC87FFC7240}"/>
                  </a:ext>
                </a:extLst>
              </p:cNvPr>
              <p:cNvSpPr/>
              <p:nvPr/>
            </p:nvSpPr>
            <p:spPr>
              <a:xfrm>
                <a:off x="5945198" y="2402409"/>
                <a:ext cx="105157" cy="105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5F2CEEC-3897-83E6-6687-1D801159DEF3}"/>
                  </a:ext>
                </a:extLst>
              </p:cNvPr>
              <p:cNvSpPr txBox="1"/>
              <p:nvPr/>
            </p:nvSpPr>
            <p:spPr>
              <a:xfrm>
                <a:off x="6050355" y="2331877"/>
                <a:ext cx="8435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Susceptible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913DDD8-42E1-ED92-00DA-203A3363C0E8}"/>
                  </a:ext>
                </a:extLst>
              </p:cNvPr>
              <p:cNvSpPr txBox="1"/>
              <p:nvPr/>
            </p:nvSpPr>
            <p:spPr>
              <a:xfrm>
                <a:off x="6050355" y="2569872"/>
                <a:ext cx="7665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Resistant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</a:p>
            </p:txBody>
          </p:sp>
        </p:grpSp>
        <p:sp>
          <p:nvSpPr>
            <p:cNvPr id="55" name="Rectangle à coins arrondis 10">
              <a:extLst>
                <a:ext uri="{FF2B5EF4-FFF2-40B4-BE49-F238E27FC236}">
                  <a16:creationId xmlns:a16="http://schemas.microsoft.com/office/drawing/2014/main" id="{0FE18F67-AB88-F857-8C5F-FCB84FF33D14}"/>
                </a:ext>
              </a:extLst>
            </p:cNvPr>
            <p:cNvSpPr/>
            <p:nvPr/>
          </p:nvSpPr>
          <p:spPr>
            <a:xfrm>
              <a:off x="1856561" y="1356490"/>
              <a:ext cx="5213106" cy="2982021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3EBBF92-942D-FD1C-26E1-705FAE451B5B}"/>
                </a:ext>
              </a:extLst>
            </p:cNvPr>
            <p:cNvSpPr txBox="1"/>
            <p:nvPr/>
          </p:nvSpPr>
          <p:spPr>
            <a:xfrm>
              <a:off x="2332814" y="3714275"/>
              <a:ext cx="3107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* </a:t>
              </a:r>
              <a:r>
                <a:rPr lang="fr-FR" sz="1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Methicillin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for </a:t>
              </a:r>
              <a:r>
                <a:rPr lang="fr-FR" sz="14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S. aureus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, 3</a:t>
              </a:r>
              <a:r>
                <a:rPr lang="fr-FR" sz="1400" baseline="30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rd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fr-FR" sz="1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generation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fr-FR" sz="1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cephalosporins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for </a:t>
              </a:r>
              <a:r>
                <a:rPr lang="fr-FR" sz="14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E. coli </a:t>
              </a:r>
              <a:r>
                <a:rPr lang="fr-FR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and </a:t>
              </a:r>
              <a:r>
                <a:rPr lang="fr-FR" sz="14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Klebsiella </a:t>
              </a:r>
              <a:r>
                <a:rPr lang="fr-FR" sz="14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spp</a:t>
              </a:r>
              <a:r>
                <a:rPr lang="fr-FR" sz="14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</a:t>
              </a:r>
            </a:p>
          </p:txBody>
        </p:sp>
      </p:grp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789ABD5E-9B47-F664-FF89-9EBAE4815736}"/>
              </a:ext>
            </a:extLst>
          </p:cNvPr>
          <p:cNvSpPr/>
          <p:nvPr/>
        </p:nvSpPr>
        <p:spPr>
          <a:xfrm>
            <a:off x="1637295" y="4065990"/>
            <a:ext cx="3227169" cy="1526458"/>
          </a:xfrm>
          <a:prstGeom prst="roundRect">
            <a:avLst>
              <a:gd name="adj" fmla="val 7488"/>
            </a:avLst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Antimicrobial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OR x 3 for 3GC-R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OR x 2 for 3GC-R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MRSA no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recurrence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FCF8C910-0C21-28AC-B00F-CB8EDC43AB17}"/>
              </a:ext>
            </a:extLst>
          </p:cNvPr>
          <p:cNvSpPr/>
          <p:nvPr/>
        </p:nvSpPr>
        <p:spPr>
          <a:xfrm>
            <a:off x="7069667" y="4455488"/>
            <a:ext cx="3934664" cy="1526458"/>
          </a:xfrm>
          <a:prstGeom prst="roundRect">
            <a:avLst>
              <a:gd name="adj" fmla="val 7488"/>
            </a:avLst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cancer,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hepatic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site of infection: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 digestive tract or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device-related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infection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536AE5-8410-A30E-94FF-2847C7F6DA80}"/>
              </a:ext>
            </a:extLst>
          </p:cNvPr>
          <p:cNvGraphicFramePr>
            <a:graphicFrameLocks noGrp="1"/>
          </p:cNvGraphicFramePr>
          <p:nvPr/>
        </p:nvGraphicFramePr>
        <p:xfrm>
          <a:off x="6605204" y="781055"/>
          <a:ext cx="4896000" cy="3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98325307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 (95CI)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r>
                        <a:rPr lang="da-DK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Comorbities</a:t>
                      </a:r>
                      <a:r>
                        <a:rPr lang="da-DK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a-DK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a-DK" sz="12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Renal disease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Hepatic disease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2.19 (1.66-2.88)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1.78 (1.28-2.45)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1.80 (1.21-2.62)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r>
                        <a:rPr lang="fr-FR" sz="1200" b="1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fr-FR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site of infection </a:t>
                      </a:r>
                      <a:r>
                        <a:rPr lang="fr-FR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20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r>
                        <a:rPr lang="fr-FR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fr-FR" sz="120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urinary</a:t>
                      </a:r>
                      <a:r>
                        <a:rPr lang="fr-FR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tract)</a:t>
                      </a:r>
                      <a:endParaRPr kumimoji="0" lang="da-DK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bacteremia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2.41 (1.66-3.49)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bacteremia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Multiple sites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Lower respiratory tract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1.24 (0.84-1.81)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1.25 (0.65-2.24)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1.61 (1.02-2.49)</a:t>
                      </a:r>
                    </a:p>
                  </a:txBody>
                  <a:tcPr marL="36000" marR="36000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Digestive tract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1.61 (1.02-2.49)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58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Device-related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1.97 (1.10-3.41)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467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Others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0.98 (0.47-1.89)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04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9877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79D55B9-1461-558B-A5F4-EB6D3A36B01E}"/>
              </a:ext>
            </a:extLst>
          </p:cNvPr>
          <p:cNvSpPr/>
          <p:nvPr/>
        </p:nvSpPr>
        <p:spPr>
          <a:xfrm>
            <a:off x="1100831" y="1740023"/>
            <a:ext cx="10138299" cy="310719"/>
          </a:xfrm>
          <a:prstGeom prst="rect">
            <a:avLst/>
          </a:prstGeom>
          <a:solidFill>
            <a:srgbClr val="96BD2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FE235-87F5-9953-385E-9D61A07E5253}"/>
              </a:ext>
            </a:extLst>
          </p:cNvPr>
          <p:cNvSpPr/>
          <p:nvPr/>
        </p:nvSpPr>
        <p:spPr>
          <a:xfrm>
            <a:off x="4478889" y="3793431"/>
            <a:ext cx="3383998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3570BE-492C-6885-F0B7-61ADA58736E1}"/>
              </a:ext>
            </a:extLst>
          </p:cNvPr>
          <p:cNvSpPr/>
          <p:nvPr/>
        </p:nvSpPr>
        <p:spPr>
          <a:xfrm>
            <a:off x="4478889" y="2347720"/>
            <a:ext cx="3383998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Adjusted analysis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E. Mozafari et al., ECCMID</a:t>
            </a:r>
            <a:r>
              <a:rPr lang="da-DK" baseline="30000" dirty="0"/>
              <a:t>®</a:t>
            </a:r>
            <a:r>
              <a:rPr lang="da-DK" dirty="0"/>
              <a:t> 2023, Abs #O1120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E56A273-26D2-C2E4-763A-1B774CD5F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Among patients on HFO/NIV upon admission, RDV had significantly lower mortality risk compared to non-RDV across all VOC periods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A9D9E33-F084-E89E-218E-58290BE619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0349" y="5872456"/>
            <a:ext cx="10799094" cy="380176"/>
          </a:xfrm>
        </p:spPr>
        <p:txBody>
          <a:bodyPr/>
          <a:lstStyle/>
          <a:p>
            <a:r>
              <a:rPr lang="fr-FR" dirty="0"/>
              <a:t> Note: </a:t>
            </a:r>
            <a:r>
              <a:rPr lang="fr-FR" dirty="0" err="1"/>
              <a:t>estimates</a:t>
            </a:r>
            <a:r>
              <a:rPr lang="fr-FR" dirty="0"/>
              <a:t> </a:t>
            </a:r>
            <a:r>
              <a:rPr lang="fr-FR" dirty="0" err="1"/>
              <a:t>adjusted</a:t>
            </a:r>
            <a:r>
              <a:rPr lang="fr-FR" dirty="0"/>
              <a:t> for </a:t>
            </a:r>
            <a:r>
              <a:rPr lang="fr-FR" dirty="0" err="1"/>
              <a:t>age</a:t>
            </a:r>
            <a:r>
              <a:rPr lang="fr-FR" dirty="0"/>
              <a:t>, admission </a:t>
            </a:r>
            <a:r>
              <a:rPr lang="fr-FR" dirty="0" err="1"/>
              <a:t>month</a:t>
            </a:r>
            <a:r>
              <a:rPr lang="fr-FR" dirty="0"/>
              <a:t>, admission venue (ICU vs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word</a:t>
            </a:r>
            <a:r>
              <a:rPr lang="fr-FR" dirty="0"/>
              <a:t>), and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treatments</a:t>
            </a:r>
            <a:r>
              <a:rPr lang="fr-FR" dirty="0"/>
              <a:t> (anticoagulant, convalescent plasma, </a:t>
            </a:r>
            <a:r>
              <a:rPr lang="fr-FR" dirty="0" err="1"/>
              <a:t>corticosteroids</a:t>
            </a:r>
            <a:r>
              <a:rPr lang="fr-FR" dirty="0"/>
              <a:t>, </a:t>
            </a:r>
            <a:r>
              <a:rPr lang="fr-FR" dirty="0" err="1"/>
              <a:t>baricitinib</a:t>
            </a:r>
            <a:r>
              <a:rPr lang="fr-FR" dirty="0"/>
              <a:t>, tocilizumab)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F842C2D-0BB3-5596-3273-9A69D93F34BD}"/>
              </a:ext>
            </a:extLst>
          </p:cNvPr>
          <p:cNvGraphicFramePr>
            <a:graphicFrameLocks noGrp="1"/>
          </p:cNvGraphicFramePr>
          <p:nvPr/>
        </p:nvGraphicFramePr>
        <p:xfrm>
          <a:off x="1202889" y="1775670"/>
          <a:ext cx="3276000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00">
                  <a:extLst>
                    <a:ext uri="{9D8B030D-6E8A-4147-A177-3AD203B41FA5}">
                      <a16:colId xmlns:a16="http://schemas.microsoft.com/office/drawing/2014/main" val="262726600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775777494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9687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14-day mortality</a:t>
                      </a:r>
                      <a:endParaRPr lang="en-US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95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69,174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656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24,230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8707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30,332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248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(pre-BA4/5)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15,062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4727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28-day mortality</a:t>
                      </a:r>
                      <a:endParaRPr lang="en-US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8435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69,174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8988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24,230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2152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30,332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3385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(pre-BA4/5)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15,062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336086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3F6B6BC-42E0-1E1D-A4F9-66C4387AA2CA}"/>
              </a:ext>
            </a:extLst>
          </p:cNvPr>
          <p:cNvGraphicFramePr>
            <a:graphicFrameLocks noGrp="1"/>
          </p:cNvGraphicFramePr>
          <p:nvPr/>
        </p:nvGraphicFramePr>
        <p:xfrm>
          <a:off x="7842952" y="1806150"/>
          <a:ext cx="3384000" cy="313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262726600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77577749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aHR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96871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 (0.77 – 0.89)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&lt;.0001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95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 (0.76 – 0.96)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656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 (0.75 – 0.91)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8707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 (0.71 – 0.91)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248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843536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 (0.82 – 0.93)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&lt;.0001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8988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 (0.80 – 0.98)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2152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 (0.82 – 0.97)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3385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 (0.76 – 0.93)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0.0012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336086"/>
                  </a:ext>
                </a:extLst>
              </a:tr>
            </a:tbl>
          </a:graphicData>
        </a:graphic>
      </p:graphicFrame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229956E-16E4-C3C9-817D-9C9B36EDA7CC}"/>
              </a:ext>
            </a:extLst>
          </p:cNvPr>
          <p:cNvCxnSpPr>
            <a:cxnSpLocks/>
          </p:cNvCxnSpPr>
          <p:nvPr/>
        </p:nvCxnSpPr>
        <p:spPr>
          <a:xfrm>
            <a:off x="6837056" y="2052444"/>
            <a:ext cx="0" cy="306000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EB69D49-9158-46AF-C8CD-552D7323ACD4}"/>
              </a:ext>
            </a:extLst>
          </p:cNvPr>
          <p:cNvCxnSpPr>
            <a:cxnSpLocks/>
          </p:cNvCxnSpPr>
          <p:nvPr/>
        </p:nvCxnSpPr>
        <p:spPr>
          <a:xfrm>
            <a:off x="6105425" y="2510320"/>
            <a:ext cx="415682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D81193E3-5683-25AC-D9E4-451E88ABD511}"/>
              </a:ext>
            </a:extLst>
          </p:cNvPr>
          <p:cNvSpPr/>
          <p:nvPr/>
        </p:nvSpPr>
        <p:spPr>
          <a:xfrm>
            <a:off x="6275559" y="2476233"/>
            <a:ext cx="72000" cy="72000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5F94663-0020-AA94-A42D-46C7069B761C}"/>
              </a:ext>
            </a:extLst>
          </p:cNvPr>
          <p:cNvCxnSpPr>
            <a:cxnSpLocks/>
          </p:cNvCxnSpPr>
          <p:nvPr/>
        </p:nvCxnSpPr>
        <p:spPr>
          <a:xfrm flipV="1">
            <a:off x="6105425" y="2467827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ECB4DAB-43CB-EA00-CD7E-06BA4F734BD7}"/>
              </a:ext>
            </a:extLst>
          </p:cNvPr>
          <p:cNvCxnSpPr>
            <a:cxnSpLocks/>
          </p:cNvCxnSpPr>
          <p:nvPr/>
        </p:nvCxnSpPr>
        <p:spPr>
          <a:xfrm flipV="1">
            <a:off x="6521107" y="2467827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CC18503-502D-5577-BC3E-612CAC3F570C}"/>
              </a:ext>
            </a:extLst>
          </p:cNvPr>
          <p:cNvCxnSpPr>
            <a:cxnSpLocks/>
          </p:cNvCxnSpPr>
          <p:nvPr/>
        </p:nvCxnSpPr>
        <p:spPr>
          <a:xfrm>
            <a:off x="6072254" y="2812826"/>
            <a:ext cx="636354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71719850-384E-2A55-049F-924BF816F9FE}"/>
              </a:ext>
            </a:extLst>
          </p:cNvPr>
          <p:cNvSpPr/>
          <p:nvPr/>
        </p:nvSpPr>
        <p:spPr>
          <a:xfrm>
            <a:off x="6350497" y="2778741"/>
            <a:ext cx="72000" cy="72000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272AA50-6B76-8E08-5DD5-B4DCF8C733E5}"/>
              </a:ext>
            </a:extLst>
          </p:cNvPr>
          <p:cNvCxnSpPr>
            <a:cxnSpLocks/>
          </p:cNvCxnSpPr>
          <p:nvPr/>
        </p:nvCxnSpPr>
        <p:spPr>
          <a:xfrm flipV="1">
            <a:off x="6072254" y="2770335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7CE5269-CAE9-B60E-0E31-5FEDC4C1F199}"/>
              </a:ext>
            </a:extLst>
          </p:cNvPr>
          <p:cNvCxnSpPr>
            <a:cxnSpLocks/>
          </p:cNvCxnSpPr>
          <p:nvPr/>
        </p:nvCxnSpPr>
        <p:spPr>
          <a:xfrm flipV="1">
            <a:off x="6708608" y="2770335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357099F-A1E8-222D-EEA5-72858D902437}"/>
              </a:ext>
            </a:extLst>
          </p:cNvPr>
          <p:cNvCxnSpPr>
            <a:cxnSpLocks/>
          </p:cNvCxnSpPr>
          <p:nvPr/>
        </p:nvCxnSpPr>
        <p:spPr>
          <a:xfrm>
            <a:off x="6039826" y="3097571"/>
            <a:ext cx="526679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B8449310-F825-E981-3AA9-EFB04037BFFB}"/>
              </a:ext>
            </a:extLst>
          </p:cNvPr>
          <p:cNvSpPr/>
          <p:nvPr/>
        </p:nvSpPr>
        <p:spPr>
          <a:xfrm>
            <a:off x="6267165" y="3063484"/>
            <a:ext cx="72000" cy="72000"/>
          </a:xfrm>
          <a:prstGeom prst="ellipse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E859C50-5A3F-2A59-5762-BC2BDD7E1103}"/>
              </a:ext>
            </a:extLst>
          </p:cNvPr>
          <p:cNvCxnSpPr>
            <a:cxnSpLocks/>
          </p:cNvCxnSpPr>
          <p:nvPr/>
        </p:nvCxnSpPr>
        <p:spPr>
          <a:xfrm flipV="1">
            <a:off x="6039826" y="3055078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A893A9D-7204-545F-6A15-FAE7DF7094BD}"/>
              </a:ext>
            </a:extLst>
          </p:cNvPr>
          <p:cNvCxnSpPr>
            <a:cxnSpLocks/>
          </p:cNvCxnSpPr>
          <p:nvPr/>
        </p:nvCxnSpPr>
        <p:spPr>
          <a:xfrm flipV="1">
            <a:off x="6566505" y="3055078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F5DFACE-05FC-B322-A34A-1A9B770E7939}"/>
              </a:ext>
            </a:extLst>
          </p:cNvPr>
          <p:cNvCxnSpPr>
            <a:cxnSpLocks/>
          </p:cNvCxnSpPr>
          <p:nvPr/>
        </p:nvCxnSpPr>
        <p:spPr>
          <a:xfrm>
            <a:off x="5893187" y="3399026"/>
            <a:ext cx="673318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9E51CC8C-C642-527A-1D90-BEFC88A267D0}"/>
              </a:ext>
            </a:extLst>
          </p:cNvPr>
          <p:cNvSpPr/>
          <p:nvPr/>
        </p:nvSpPr>
        <p:spPr>
          <a:xfrm>
            <a:off x="6192140" y="3363597"/>
            <a:ext cx="72000" cy="72000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90021C1D-365E-67D0-2EA7-B060966D22FB}"/>
              </a:ext>
            </a:extLst>
          </p:cNvPr>
          <p:cNvCxnSpPr>
            <a:cxnSpLocks/>
          </p:cNvCxnSpPr>
          <p:nvPr/>
        </p:nvCxnSpPr>
        <p:spPr>
          <a:xfrm flipV="1">
            <a:off x="5893187" y="3359225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44428DC4-41DC-1600-DFD3-4DDCA02726BA}"/>
              </a:ext>
            </a:extLst>
          </p:cNvPr>
          <p:cNvCxnSpPr>
            <a:cxnSpLocks/>
          </p:cNvCxnSpPr>
          <p:nvPr/>
        </p:nvCxnSpPr>
        <p:spPr>
          <a:xfrm flipV="1">
            <a:off x="6566505" y="3359225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5750C4EA-422A-2461-C70C-7ED590A3AF80}"/>
              </a:ext>
            </a:extLst>
          </p:cNvPr>
          <p:cNvCxnSpPr>
            <a:cxnSpLocks/>
          </p:cNvCxnSpPr>
          <p:nvPr/>
        </p:nvCxnSpPr>
        <p:spPr>
          <a:xfrm>
            <a:off x="6262185" y="3926792"/>
            <a:ext cx="376857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493157E8-0A55-3B09-585A-7B4BCB02E8E6}"/>
              </a:ext>
            </a:extLst>
          </p:cNvPr>
          <p:cNvSpPr/>
          <p:nvPr/>
        </p:nvSpPr>
        <p:spPr>
          <a:xfrm>
            <a:off x="6431156" y="3883946"/>
            <a:ext cx="72000" cy="72000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A77A3341-BD77-2655-E19A-315741337498}"/>
              </a:ext>
            </a:extLst>
          </p:cNvPr>
          <p:cNvCxnSpPr>
            <a:cxnSpLocks/>
          </p:cNvCxnSpPr>
          <p:nvPr/>
        </p:nvCxnSpPr>
        <p:spPr>
          <a:xfrm flipV="1">
            <a:off x="6262185" y="3884299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8D2D55A9-2401-D2CD-E631-5B2E39E9D8B6}"/>
              </a:ext>
            </a:extLst>
          </p:cNvPr>
          <p:cNvCxnSpPr>
            <a:cxnSpLocks/>
          </p:cNvCxnSpPr>
          <p:nvPr/>
        </p:nvCxnSpPr>
        <p:spPr>
          <a:xfrm flipV="1">
            <a:off x="6641843" y="3884299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145C083D-0FE0-B01E-2450-CC16A9691277}"/>
              </a:ext>
            </a:extLst>
          </p:cNvPr>
          <p:cNvCxnSpPr>
            <a:cxnSpLocks/>
          </p:cNvCxnSpPr>
          <p:nvPr/>
        </p:nvCxnSpPr>
        <p:spPr>
          <a:xfrm flipV="1">
            <a:off x="6833269" y="4028560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90CE06D8-95E5-69AA-301B-CD2804A2D96C}"/>
              </a:ext>
            </a:extLst>
          </p:cNvPr>
          <p:cNvCxnSpPr>
            <a:cxnSpLocks/>
          </p:cNvCxnSpPr>
          <p:nvPr/>
        </p:nvCxnSpPr>
        <p:spPr>
          <a:xfrm>
            <a:off x="6240467" y="4493135"/>
            <a:ext cx="479964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3C12E33B-DE75-1790-BCC7-73CC8C136387}"/>
              </a:ext>
            </a:extLst>
          </p:cNvPr>
          <p:cNvSpPr/>
          <p:nvPr/>
        </p:nvSpPr>
        <p:spPr>
          <a:xfrm>
            <a:off x="6455507" y="4469159"/>
            <a:ext cx="72000" cy="72000"/>
          </a:xfrm>
          <a:prstGeom prst="ellipse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D226709D-53B9-2701-DAD8-801487787D6A}"/>
              </a:ext>
            </a:extLst>
          </p:cNvPr>
          <p:cNvCxnSpPr>
            <a:cxnSpLocks/>
          </p:cNvCxnSpPr>
          <p:nvPr/>
        </p:nvCxnSpPr>
        <p:spPr>
          <a:xfrm flipV="1">
            <a:off x="6240467" y="4452262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499FC7A9-18C4-1F6B-F68F-B7033B9275BB}"/>
              </a:ext>
            </a:extLst>
          </p:cNvPr>
          <p:cNvCxnSpPr>
            <a:cxnSpLocks/>
          </p:cNvCxnSpPr>
          <p:nvPr/>
        </p:nvCxnSpPr>
        <p:spPr>
          <a:xfrm flipV="1">
            <a:off x="6720431" y="4453649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F8D2EBF6-C11B-3829-9396-B0B4B94AE806}"/>
              </a:ext>
            </a:extLst>
          </p:cNvPr>
          <p:cNvSpPr/>
          <p:nvPr/>
        </p:nvSpPr>
        <p:spPr>
          <a:xfrm>
            <a:off x="6297856" y="4764325"/>
            <a:ext cx="72000" cy="72000"/>
          </a:xfrm>
          <a:prstGeom prst="ellipse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07D2FB03-483D-31F1-94F9-276443B04DA4}"/>
              </a:ext>
            </a:extLst>
          </p:cNvPr>
          <p:cNvCxnSpPr>
            <a:cxnSpLocks/>
          </p:cNvCxnSpPr>
          <p:nvPr/>
        </p:nvCxnSpPr>
        <p:spPr>
          <a:xfrm flipV="1">
            <a:off x="6065011" y="4768562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EF8DDA33-595A-E1B8-2C7A-4B392705BB0F}"/>
              </a:ext>
            </a:extLst>
          </p:cNvPr>
          <p:cNvCxnSpPr>
            <a:cxnSpLocks/>
          </p:cNvCxnSpPr>
          <p:nvPr/>
        </p:nvCxnSpPr>
        <p:spPr>
          <a:xfrm flipV="1">
            <a:off x="6633586" y="4757484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95BC0DD-639F-006B-C15F-97D078311EF6}"/>
              </a:ext>
            </a:extLst>
          </p:cNvPr>
          <p:cNvCxnSpPr>
            <a:cxnSpLocks/>
          </p:cNvCxnSpPr>
          <p:nvPr/>
        </p:nvCxnSpPr>
        <p:spPr>
          <a:xfrm>
            <a:off x="4882661" y="5080465"/>
            <a:ext cx="260090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EFD1864-05D2-945F-1C18-5FE460D56BBC}"/>
              </a:ext>
            </a:extLst>
          </p:cNvPr>
          <p:cNvCxnSpPr>
            <a:cxnSpLocks/>
          </p:cNvCxnSpPr>
          <p:nvPr/>
        </p:nvCxnSpPr>
        <p:spPr>
          <a:xfrm flipV="1">
            <a:off x="4887123" y="5080488"/>
            <a:ext cx="0" cy="958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31EB54C-98A8-5870-B632-385A01481434}"/>
              </a:ext>
            </a:extLst>
          </p:cNvPr>
          <p:cNvCxnSpPr>
            <a:cxnSpLocks/>
          </p:cNvCxnSpPr>
          <p:nvPr/>
        </p:nvCxnSpPr>
        <p:spPr>
          <a:xfrm flipV="1">
            <a:off x="5541149" y="5084069"/>
            <a:ext cx="0" cy="958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9FC7DE8-1031-1771-C10C-F3E3C672F19E}"/>
              </a:ext>
            </a:extLst>
          </p:cNvPr>
          <p:cNvCxnSpPr>
            <a:cxnSpLocks/>
          </p:cNvCxnSpPr>
          <p:nvPr/>
        </p:nvCxnSpPr>
        <p:spPr>
          <a:xfrm flipV="1">
            <a:off x="6835908" y="5084069"/>
            <a:ext cx="0" cy="9583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C34CE51-8148-5492-0C3F-22D19A140BB0}"/>
              </a:ext>
            </a:extLst>
          </p:cNvPr>
          <p:cNvCxnSpPr>
            <a:cxnSpLocks/>
          </p:cNvCxnSpPr>
          <p:nvPr/>
        </p:nvCxnSpPr>
        <p:spPr>
          <a:xfrm flipV="1">
            <a:off x="7482655" y="5080488"/>
            <a:ext cx="0" cy="958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9933194F-6DB1-B6F3-DD7E-A1542BB15192}"/>
              </a:ext>
            </a:extLst>
          </p:cNvPr>
          <p:cNvSpPr txBox="1"/>
          <p:nvPr/>
        </p:nvSpPr>
        <p:spPr>
          <a:xfrm>
            <a:off x="4644482" y="5131649"/>
            <a:ext cx="530160" cy="29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6D99885-57F0-B16E-DB85-AF958C39C890}"/>
              </a:ext>
            </a:extLst>
          </p:cNvPr>
          <p:cNvSpPr txBox="1"/>
          <p:nvPr/>
        </p:nvSpPr>
        <p:spPr>
          <a:xfrm>
            <a:off x="5302587" y="5131649"/>
            <a:ext cx="530160" cy="29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4F311E1A-C8C2-E96E-1EFB-39DEAC1D0587}"/>
              </a:ext>
            </a:extLst>
          </p:cNvPr>
          <p:cNvSpPr txBox="1"/>
          <p:nvPr/>
        </p:nvSpPr>
        <p:spPr>
          <a:xfrm>
            <a:off x="6017800" y="5131649"/>
            <a:ext cx="530160" cy="29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09CC86FB-CE12-06A2-649C-1876AAC75DAF}"/>
              </a:ext>
            </a:extLst>
          </p:cNvPr>
          <p:cNvSpPr txBox="1"/>
          <p:nvPr/>
        </p:nvSpPr>
        <p:spPr>
          <a:xfrm>
            <a:off x="6638619" y="5131649"/>
            <a:ext cx="530160" cy="29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D10C89E-51AF-C63A-C7B1-2E9D4070C0B5}"/>
              </a:ext>
            </a:extLst>
          </p:cNvPr>
          <p:cNvSpPr txBox="1"/>
          <p:nvPr/>
        </p:nvSpPr>
        <p:spPr>
          <a:xfrm>
            <a:off x="7283970" y="5131649"/>
            <a:ext cx="530160" cy="29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433F8C30-7845-FE6F-FF30-30D2F489BF62}"/>
              </a:ext>
            </a:extLst>
          </p:cNvPr>
          <p:cNvCxnSpPr>
            <a:cxnSpLocks/>
          </p:cNvCxnSpPr>
          <p:nvPr/>
        </p:nvCxnSpPr>
        <p:spPr>
          <a:xfrm flipV="1">
            <a:off x="6189218" y="5084069"/>
            <a:ext cx="0" cy="9583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C12347D0-DE20-2659-F7BB-81177F7E0296}"/>
              </a:ext>
            </a:extLst>
          </p:cNvPr>
          <p:cNvCxnSpPr>
            <a:cxnSpLocks/>
          </p:cNvCxnSpPr>
          <p:nvPr/>
        </p:nvCxnSpPr>
        <p:spPr>
          <a:xfrm>
            <a:off x="6065011" y="4801246"/>
            <a:ext cx="570008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2BEDF1F-BAE0-875D-FB9F-6689744998F5}"/>
              </a:ext>
            </a:extLst>
          </p:cNvPr>
          <p:cNvCxnSpPr>
            <a:cxnSpLocks/>
          </p:cNvCxnSpPr>
          <p:nvPr/>
        </p:nvCxnSpPr>
        <p:spPr>
          <a:xfrm>
            <a:off x="1113689" y="2052445"/>
            <a:ext cx="10113263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2C8B93B-4276-34A2-5BE7-4A608390D4D3}"/>
              </a:ext>
            </a:extLst>
          </p:cNvPr>
          <p:cNvCxnSpPr>
            <a:cxnSpLocks/>
          </p:cNvCxnSpPr>
          <p:nvPr/>
        </p:nvCxnSpPr>
        <p:spPr>
          <a:xfrm>
            <a:off x="6178619" y="4212343"/>
            <a:ext cx="601701" cy="0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9977703-FEFA-2C2E-6D48-8FBA2A383B5E}"/>
              </a:ext>
            </a:extLst>
          </p:cNvPr>
          <p:cNvSpPr/>
          <p:nvPr/>
        </p:nvSpPr>
        <p:spPr>
          <a:xfrm>
            <a:off x="6412866" y="4186501"/>
            <a:ext cx="72000" cy="72000"/>
          </a:xfrm>
          <a:prstGeom prst="ellipse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522173F-F053-BFFC-7A5D-608CAF73D7CF}"/>
              </a:ext>
            </a:extLst>
          </p:cNvPr>
          <p:cNvCxnSpPr>
            <a:cxnSpLocks/>
          </p:cNvCxnSpPr>
          <p:nvPr/>
        </p:nvCxnSpPr>
        <p:spPr>
          <a:xfrm flipV="1">
            <a:off x="6178619" y="4174053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EFE3D7A-360F-C5A4-D1F6-4C755957016E}"/>
              </a:ext>
            </a:extLst>
          </p:cNvPr>
          <p:cNvCxnSpPr>
            <a:cxnSpLocks/>
          </p:cNvCxnSpPr>
          <p:nvPr/>
        </p:nvCxnSpPr>
        <p:spPr>
          <a:xfrm flipV="1">
            <a:off x="6780320" y="4174053"/>
            <a:ext cx="0" cy="76578"/>
          </a:xfrm>
          <a:prstGeom prst="line">
            <a:avLst/>
          </a:prstGeom>
          <a:ln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1F9010F-84A3-7987-BC6F-A4036616786F}"/>
              </a:ext>
            </a:extLst>
          </p:cNvPr>
          <p:cNvCxnSpPr/>
          <p:nvPr/>
        </p:nvCxnSpPr>
        <p:spPr>
          <a:xfrm>
            <a:off x="6513783" y="5436474"/>
            <a:ext cx="57467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71B3C99-4BC0-60E9-C441-450ECA8A4DB1}"/>
              </a:ext>
            </a:extLst>
          </p:cNvPr>
          <p:cNvSpPr txBox="1"/>
          <p:nvPr/>
        </p:nvSpPr>
        <p:spPr>
          <a:xfrm>
            <a:off x="6431233" y="5458773"/>
            <a:ext cx="8659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r>
              <a:rPr lang="fr-FR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Non-RDV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F461AEF-B414-9E01-B9CB-E0D2247AF759}"/>
              </a:ext>
            </a:extLst>
          </p:cNvPr>
          <p:cNvCxnSpPr>
            <a:cxnSpLocks/>
          </p:cNvCxnSpPr>
          <p:nvPr/>
        </p:nvCxnSpPr>
        <p:spPr>
          <a:xfrm flipH="1">
            <a:off x="5313633" y="5436474"/>
            <a:ext cx="955675" cy="0"/>
          </a:xfrm>
          <a:prstGeom prst="straightConnector1">
            <a:avLst/>
          </a:prstGeom>
          <a:ln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D3E5975-4A86-4EFA-D727-9EA0F8A8F831}"/>
              </a:ext>
            </a:extLst>
          </p:cNvPr>
          <p:cNvSpPr txBox="1"/>
          <p:nvPr/>
        </p:nvSpPr>
        <p:spPr>
          <a:xfrm>
            <a:off x="5132707" y="5458773"/>
            <a:ext cx="6719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r>
              <a:rPr lang="fr-FR" sz="700" dirty="0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RDV</a:t>
            </a:r>
          </a:p>
        </p:txBody>
      </p:sp>
    </p:spTree>
    <p:extLst>
      <p:ext uri="{BB962C8B-B14F-4D97-AF65-F5344CB8AC3E}">
        <p14:creationId xmlns:p14="http://schemas.microsoft.com/office/powerpoint/2010/main" val="3253581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eau 89">
            <a:extLst>
              <a:ext uri="{FF2B5EF4-FFF2-40B4-BE49-F238E27FC236}">
                <a16:creationId xmlns:a16="http://schemas.microsoft.com/office/drawing/2014/main" id="{90342E45-E29A-8870-5089-F629E05E90F0}"/>
              </a:ext>
            </a:extLst>
          </p:cNvPr>
          <p:cNvGraphicFramePr>
            <a:graphicFrameLocks noGrp="1"/>
          </p:cNvGraphicFramePr>
          <p:nvPr/>
        </p:nvGraphicFramePr>
        <p:xfrm>
          <a:off x="5478170" y="1701000"/>
          <a:ext cx="324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0788331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High-Flow </a:t>
                      </a: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Oxygen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/Non-invasive </a:t>
                      </a: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Mechanical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Ventilation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593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aHR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[95% CI] </a:t>
                      </a:r>
                      <a:r>
                        <a:rPr lang="fr-FR" sz="9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69,714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 [0.7-0.89]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24,320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0.86 [0.76-0.96] 0.0100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0.82 [0.75-0.91] 0.0001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15,062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 [0.71-0.91] 0.0005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69,714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0.88 [0.82-0.93]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24,320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0.88 [0.80-0.98] 0.0198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0.89 [0.82-0.97] 0.0072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263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15,062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0.84 [0.76-0.93] 0.0012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20137"/>
                  </a:ext>
                </a:extLst>
              </a:tr>
            </a:tbl>
          </a:graphicData>
        </a:graphic>
      </p:graphicFrame>
      <p:graphicFrame>
        <p:nvGraphicFramePr>
          <p:cNvPr id="98" name="Tableau 97">
            <a:extLst>
              <a:ext uri="{FF2B5EF4-FFF2-40B4-BE49-F238E27FC236}">
                <a16:creationId xmlns:a16="http://schemas.microsoft.com/office/drawing/2014/main" id="{2CBCD0AC-04CF-FA4F-FAA6-A0BEAD5903F5}"/>
              </a:ext>
            </a:extLst>
          </p:cNvPr>
          <p:cNvGraphicFramePr>
            <a:graphicFrameLocks noGrp="1"/>
          </p:cNvGraphicFramePr>
          <p:nvPr/>
        </p:nvGraphicFramePr>
        <p:xfrm>
          <a:off x="8878630" y="1713505"/>
          <a:ext cx="324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0788331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Invasive </a:t>
                      </a: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Mechanical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Ventilation/ECMO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593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aHR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[95% CI] </a:t>
                      </a:r>
                      <a:r>
                        <a:rPr lang="fr-FR" sz="9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[0.65-0.82]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2,778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[0.53-0.78] 0.0100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3,530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0.82 [0.69-0.98] 0.0306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[0.60-0.88] 0.0012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 [0.67-0.82]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2,778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0.69 [0.58-0.82]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3,530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0.81 [0.69-0.95] 0.0104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263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0.71 [0.61-0.83]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20137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E5BC486-A503-658C-2E7D-CDB359E82E6E}"/>
              </a:ext>
            </a:extLst>
          </p:cNvPr>
          <p:cNvGraphicFramePr>
            <a:graphicFrameLocks noGrp="1"/>
          </p:cNvGraphicFramePr>
          <p:nvPr/>
        </p:nvGraphicFramePr>
        <p:xfrm>
          <a:off x="2074570" y="1701000"/>
          <a:ext cx="324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0788331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Low-Flow </a:t>
                      </a: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Oxygen</a:t>
                      </a: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593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aHR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[95% CI] </a:t>
                      </a:r>
                      <a:r>
                        <a:rPr lang="fr-FR" sz="9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9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135,164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0.72 [0.66-0.79]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52,910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0.75 [0.65-0.86]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57.638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[0.65-0.83]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24,616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0.67 [0.60-0.76]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135,164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 [0.73-0.85]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52,910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 [0.70-0.90] 0.0002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57,636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0.81 [0.73-0.90]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263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24,616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9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9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 [0.66-0.82] &lt; .0001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20137"/>
                  </a:ext>
                </a:extLst>
              </a:tr>
            </a:tbl>
          </a:graphicData>
        </a:graphic>
      </p:graphicFrame>
      <p:grpSp>
        <p:nvGrpSpPr>
          <p:cNvPr id="88" name="Groupe 87">
            <a:extLst>
              <a:ext uri="{FF2B5EF4-FFF2-40B4-BE49-F238E27FC236}">
                <a16:creationId xmlns:a16="http://schemas.microsoft.com/office/drawing/2014/main" id="{FCA2FF55-314F-6198-9445-DA245C024C82}"/>
              </a:ext>
            </a:extLst>
          </p:cNvPr>
          <p:cNvGrpSpPr/>
          <p:nvPr/>
        </p:nvGrpSpPr>
        <p:grpSpPr>
          <a:xfrm>
            <a:off x="2345224" y="2279923"/>
            <a:ext cx="2244262" cy="3263496"/>
            <a:chOff x="2121704" y="2157761"/>
            <a:chExt cx="2244262" cy="3263496"/>
          </a:xfrm>
        </p:grpSpPr>
        <p:graphicFrame>
          <p:nvGraphicFramePr>
            <p:cNvPr id="19" name="Graphique 18">
              <a:extLst>
                <a:ext uri="{FF2B5EF4-FFF2-40B4-BE49-F238E27FC236}">
                  <a16:creationId xmlns:a16="http://schemas.microsoft.com/office/drawing/2014/main" id="{744696AB-8A50-5647-C72C-E6B841E48B41}"/>
                </a:ext>
              </a:extLst>
            </p:cNvPr>
            <p:cNvGraphicFramePr/>
            <p:nvPr/>
          </p:nvGraphicFramePr>
          <p:xfrm>
            <a:off x="2121704" y="4524484"/>
            <a:ext cx="1839431" cy="674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F394BA8-98F1-E820-5FD9-8CA930E41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4150" y="2157761"/>
              <a:ext cx="0" cy="286755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id="{CB5C645C-6D7A-7DDA-B0CD-AEC56E810B18}"/>
                </a:ext>
              </a:extLst>
            </p:cNvPr>
            <p:cNvCxnSpPr/>
            <p:nvPr/>
          </p:nvCxnSpPr>
          <p:spPr>
            <a:xfrm>
              <a:off x="3582573" y="5198903"/>
              <a:ext cx="57467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1BA2C35A-26C3-7DD5-9C40-99A3AF5389B5}"/>
                </a:ext>
              </a:extLst>
            </p:cNvPr>
            <p:cNvSpPr txBox="1"/>
            <p:nvPr/>
          </p:nvSpPr>
          <p:spPr>
            <a:xfrm>
              <a:off x="3500023" y="5221202"/>
              <a:ext cx="8659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Non-RDV</a:t>
              </a:r>
            </a:p>
          </p:txBody>
        </p:sp>
        <p:cxnSp>
          <p:nvCxnSpPr>
            <p:cNvPr id="83" name="Connecteur droit avec flèche 82">
              <a:extLst>
                <a:ext uri="{FF2B5EF4-FFF2-40B4-BE49-F238E27FC236}">
                  <a16:creationId xmlns:a16="http://schemas.microsoft.com/office/drawing/2014/main" id="{55BA9DC5-0568-0013-135D-0A9E95306B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2423" y="5198903"/>
              <a:ext cx="955675" cy="0"/>
            </a:xfrm>
            <a:prstGeom prst="straightConnector1">
              <a:avLst/>
            </a:prstGeom>
            <a:ln>
              <a:solidFill>
                <a:srgbClr val="96BD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DFF8AB6-EE9B-3588-6E07-EE30F11605CD}"/>
                </a:ext>
              </a:extLst>
            </p:cNvPr>
            <p:cNvSpPr txBox="1"/>
            <p:nvPr/>
          </p:nvSpPr>
          <p:spPr>
            <a:xfrm>
              <a:off x="2201497" y="5221202"/>
              <a:ext cx="67197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RDV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Adjusted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E. Mozafari et al., ECCMID</a:t>
            </a:r>
            <a:r>
              <a:rPr lang="da-DK" baseline="30000" dirty="0"/>
              <a:t>®</a:t>
            </a:r>
            <a:r>
              <a:rPr lang="da-DK" dirty="0"/>
              <a:t> 2023, Abs #O1120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606886-34EE-548D-B1B8-FE4B4552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Consistent </a:t>
            </a:r>
            <a:r>
              <a:rPr lang="fr-FR" dirty="0" err="1"/>
              <a:t>mortality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RDV </a:t>
            </a:r>
            <a:r>
              <a:rPr lang="fr-FR" dirty="0" err="1"/>
              <a:t>observed</a:t>
            </a:r>
            <a:r>
              <a:rPr lang="fr-FR" dirty="0"/>
              <a:t> for all </a:t>
            </a:r>
            <a:r>
              <a:rPr lang="fr-FR" dirty="0" err="1"/>
              <a:t>levels</a:t>
            </a:r>
            <a:r>
              <a:rPr lang="fr-FR" dirty="0"/>
              <a:t> of </a:t>
            </a:r>
            <a:r>
              <a:rPr lang="fr-FR" dirty="0" err="1"/>
              <a:t>supplemental</a:t>
            </a:r>
            <a:r>
              <a:rPr lang="fr-FR" dirty="0"/>
              <a:t> </a:t>
            </a:r>
            <a:r>
              <a:rPr lang="fr-FR" dirty="0" err="1"/>
              <a:t>oxygenation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all VOC </a:t>
            </a:r>
            <a:r>
              <a:rPr lang="fr-FR" dirty="0" err="1"/>
              <a:t>periods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FBF401C-0F3D-2710-5809-B1F3B853EC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 Note: </a:t>
            </a:r>
            <a:r>
              <a:rPr lang="fr-FR" dirty="0" err="1"/>
              <a:t>estimates</a:t>
            </a:r>
            <a:r>
              <a:rPr lang="fr-FR" dirty="0"/>
              <a:t> </a:t>
            </a:r>
            <a:r>
              <a:rPr lang="fr-FR" dirty="0" err="1"/>
              <a:t>adjusted</a:t>
            </a:r>
            <a:r>
              <a:rPr lang="fr-FR" dirty="0"/>
              <a:t> for </a:t>
            </a:r>
            <a:r>
              <a:rPr lang="fr-FR" dirty="0" err="1"/>
              <a:t>age</a:t>
            </a:r>
            <a:r>
              <a:rPr lang="fr-FR" dirty="0"/>
              <a:t>, admission </a:t>
            </a:r>
            <a:r>
              <a:rPr lang="fr-FR" dirty="0" err="1"/>
              <a:t>month</a:t>
            </a:r>
            <a:r>
              <a:rPr lang="fr-FR" dirty="0"/>
              <a:t>, admission venue (ICU vs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word</a:t>
            </a:r>
            <a:r>
              <a:rPr lang="fr-FR" dirty="0"/>
              <a:t>), and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treatments</a:t>
            </a:r>
            <a:r>
              <a:rPr lang="fr-FR" dirty="0"/>
              <a:t> (anticoagulant, convalescent plasma, </a:t>
            </a:r>
            <a:r>
              <a:rPr lang="fr-FR" dirty="0" err="1"/>
              <a:t>corticosteroids</a:t>
            </a:r>
            <a:r>
              <a:rPr lang="fr-FR" dirty="0"/>
              <a:t>, </a:t>
            </a:r>
            <a:r>
              <a:rPr lang="fr-FR" dirty="0" err="1"/>
              <a:t>baricitinib</a:t>
            </a:r>
            <a:r>
              <a:rPr lang="fr-FR" dirty="0"/>
              <a:t>, tocilizumab)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960193" y="2021084"/>
          <a:ext cx="1008000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14-day mortality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 BA4/5)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28-day mortality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5263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 BA4/5)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320137"/>
                  </a:ext>
                </a:extLst>
              </a:tr>
            </a:tbl>
          </a:graphicData>
        </a:graphic>
      </p:graphicFrame>
      <p:grpSp>
        <p:nvGrpSpPr>
          <p:cNvPr id="30" name="Groupe 29">
            <a:extLst>
              <a:ext uri="{FF2B5EF4-FFF2-40B4-BE49-F238E27FC236}">
                <a16:creationId xmlns:a16="http://schemas.microsoft.com/office/drawing/2014/main" id="{46AB06AC-0C95-844A-7A35-14A6F53EDBB1}"/>
              </a:ext>
            </a:extLst>
          </p:cNvPr>
          <p:cNvGrpSpPr/>
          <p:nvPr/>
        </p:nvGrpSpPr>
        <p:grpSpPr>
          <a:xfrm>
            <a:off x="2983768" y="2687037"/>
            <a:ext cx="257175" cy="63649"/>
            <a:chOff x="2844800" y="3470126"/>
            <a:chExt cx="257175" cy="6364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7BCD676-E76C-0244-221F-C1E1A72C5E4A}"/>
                </a:ext>
              </a:extLst>
            </p:cNvPr>
            <p:cNvGrpSpPr/>
            <p:nvPr/>
          </p:nvGrpSpPr>
          <p:grpSpPr>
            <a:xfrm>
              <a:off x="2844800" y="3482900"/>
              <a:ext cx="257175" cy="38100"/>
              <a:chOff x="2844800" y="3486150"/>
              <a:chExt cx="257175" cy="38100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6FE5FB0-CDE3-D7B2-40F6-DCA9741C2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D7BA5E09-C9FC-D783-7B92-A60298F3FC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197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0966D6F5-48E0-97B4-7F12-50F087461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25717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7AA2DED-0BBB-9131-1604-5B4F4E7CDACE}"/>
                </a:ext>
              </a:extLst>
            </p:cNvPr>
            <p:cNvSpPr/>
            <p:nvPr/>
          </p:nvSpPr>
          <p:spPr>
            <a:xfrm>
              <a:off x="2940050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10513EB-A2C7-0E71-E914-6782A92ABF5A}"/>
              </a:ext>
            </a:extLst>
          </p:cNvPr>
          <p:cNvGrpSpPr/>
          <p:nvPr/>
        </p:nvGrpSpPr>
        <p:grpSpPr>
          <a:xfrm>
            <a:off x="2977418" y="2990910"/>
            <a:ext cx="403225" cy="63649"/>
            <a:chOff x="2844800" y="3470126"/>
            <a:chExt cx="403225" cy="63649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7325375-E621-CFEE-E29B-A7C6B381742F}"/>
                </a:ext>
              </a:extLst>
            </p:cNvPr>
            <p:cNvGrpSpPr/>
            <p:nvPr/>
          </p:nvGrpSpPr>
          <p:grpSpPr>
            <a:xfrm>
              <a:off x="2844800" y="3482900"/>
              <a:ext cx="403225" cy="38100"/>
              <a:chOff x="2844800" y="3486150"/>
              <a:chExt cx="403225" cy="38100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F4F25240-6B89-9644-1B9E-6AAE80162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A51D1C76-4E8E-4FAB-03FB-ADB57F33A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802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512323A4-E8DA-0543-87D9-4FD2B6461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40322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A525879-D7E5-3177-0CA1-BBBAF3C36BB6}"/>
                </a:ext>
              </a:extLst>
            </p:cNvPr>
            <p:cNvSpPr/>
            <p:nvPr/>
          </p:nvSpPr>
          <p:spPr>
            <a:xfrm>
              <a:off x="3014587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58811E4-5B7C-752B-8576-7B328719362D}"/>
              </a:ext>
            </a:extLst>
          </p:cNvPr>
          <p:cNvGrpSpPr/>
          <p:nvPr/>
        </p:nvGrpSpPr>
        <p:grpSpPr>
          <a:xfrm>
            <a:off x="2971068" y="3257626"/>
            <a:ext cx="349250" cy="63649"/>
            <a:chOff x="2844800" y="3470126"/>
            <a:chExt cx="349250" cy="63649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A493D687-A4EC-245B-7A00-7C689CF95A25}"/>
                </a:ext>
              </a:extLst>
            </p:cNvPr>
            <p:cNvGrpSpPr/>
            <p:nvPr/>
          </p:nvGrpSpPr>
          <p:grpSpPr>
            <a:xfrm>
              <a:off x="2844800" y="3482900"/>
              <a:ext cx="349250" cy="38100"/>
              <a:chOff x="2844800" y="3486150"/>
              <a:chExt cx="349250" cy="38100"/>
            </a:xfrm>
          </p:grpSpPr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54E78F5B-AE19-4EC8-2E7C-9F158B3E88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1CC8792E-B08B-F41E-8978-82F0BB560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40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2FF583CE-2924-8450-800A-DF43ABC2E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492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7685298-A5D5-810C-FE49-D84161F20E8E}"/>
                </a:ext>
              </a:extLst>
            </p:cNvPr>
            <p:cNvSpPr/>
            <p:nvPr/>
          </p:nvSpPr>
          <p:spPr>
            <a:xfrm>
              <a:off x="2970728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36E99D2-6813-C20F-5CA8-BDC1665B33A2}"/>
              </a:ext>
            </a:extLst>
          </p:cNvPr>
          <p:cNvGrpSpPr/>
          <p:nvPr/>
        </p:nvGrpSpPr>
        <p:grpSpPr>
          <a:xfrm>
            <a:off x="2878993" y="3544803"/>
            <a:ext cx="304800" cy="63649"/>
            <a:chOff x="2844800" y="3470126"/>
            <a:chExt cx="304800" cy="63649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818DA742-DA0C-EA74-2E36-ED2C866F7E58}"/>
                </a:ext>
              </a:extLst>
            </p:cNvPr>
            <p:cNvGrpSpPr/>
            <p:nvPr/>
          </p:nvGrpSpPr>
          <p:grpSpPr>
            <a:xfrm>
              <a:off x="2844800" y="3482900"/>
              <a:ext cx="304800" cy="38100"/>
              <a:chOff x="2844800" y="3486150"/>
              <a:chExt cx="304800" cy="38100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EF6E9FCD-B4AD-47F9-46F2-5A2968698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6BF4868A-1137-1312-74D6-5E283A253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96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94DF90F0-373F-6210-63BD-C752C4A51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00036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1CAFF9D-C912-D6B5-8730-BADBB35B3543}"/>
                </a:ext>
              </a:extLst>
            </p:cNvPr>
            <p:cNvSpPr/>
            <p:nvPr/>
          </p:nvSpPr>
          <p:spPr>
            <a:xfrm>
              <a:off x="2951678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ED82EF-5676-3ACF-CD0D-B8A1D8E408AA}"/>
              </a:ext>
            </a:extLst>
          </p:cNvPr>
          <p:cNvGrpSpPr/>
          <p:nvPr/>
        </p:nvGrpSpPr>
        <p:grpSpPr>
          <a:xfrm>
            <a:off x="3126643" y="4128216"/>
            <a:ext cx="234950" cy="63649"/>
            <a:chOff x="2844800" y="3470126"/>
            <a:chExt cx="234950" cy="63649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5AB6929-88D5-F04F-9CDD-86657CC6788A}"/>
                </a:ext>
              </a:extLst>
            </p:cNvPr>
            <p:cNvGrpSpPr/>
            <p:nvPr/>
          </p:nvGrpSpPr>
          <p:grpSpPr>
            <a:xfrm>
              <a:off x="2844800" y="3482900"/>
              <a:ext cx="234950" cy="38100"/>
              <a:chOff x="2844800" y="3486150"/>
              <a:chExt cx="234950" cy="38100"/>
            </a:xfrm>
          </p:grpSpPr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7E340B91-58EA-36EA-CFAE-B6C86099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C3037FDD-05B9-A396-B1F3-585D347C24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97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30323E51-3FB6-E1B0-D388-C43807116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2349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03F9F48D-34F3-4DE5-980F-581A84D7A1F5}"/>
                </a:ext>
              </a:extLst>
            </p:cNvPr>
            <p:cNvSpPr/>
            <p:nvPr/>
          </p:nvSpPr>
          <p:spPr>
            <a:xfrm>
              <a:off x="2929453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14057199-5208-BDA3-161A-5B694E3C2A17}"/>
              </a:ext>
            </a:extLst>
          </p:cNvPr>
          <p:cNvGrpSpPr/>
          <p:nvPr/>
        </p:nvGrpSpPr>
        <p:grpSpPr>
          <a:xfrm>
            <a:off x="3067299" y="4385517"/>
            <a:ext cx="390525" cy="63649"/>
            <a:chOff x="2844800" y="3470126"/>
            <a:chExt cx="390525" cy="6364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7CCA8CC-A8EB-F6DF-4B87-9CFE2DDDB3AE}"/>
                </a:ext>
              </a:extLst>
            </p:cNvPr>
            <p:cNvGrpSpPr/>
            <p:nvPr/>
          </p:nvGrpSpPr>
          <p:grpSpPr>
            <a:xfrm>
              <a:off x="2844800" y="3482900"/>
              <a:ext cx="390525" cy="38100"/>
              <a:chOff x="2844800" y="3486150"/>
              <a:chExt cx="390525" cy="38100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EB81B4D5-74F3-2584-2D98-7F6AA9E8E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C860F563-6957-64C0-33E2-08A284E5A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532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99E793F2-FF7C-ADF2-8291-CA5B81C667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9052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2A6A047-3E3D-3C83-D0EF-15139A437422}"/>
                </a:ext>
              </a:extLst>
            </p:cNvPr>
            <p:cNvSpPr/>
            <p:nvPr/>
          </p:nvSpPr>
          <p:spPr>
            <a:xfrm>
              <a:off x="2990404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6841B03-7FC7-5E5F-D3C3-993434A97D5D}"/>
              </a:ext>
            </a:extLst>
          </p:cNvPr>
          <p:cNvGrpSpPr/>
          <p:nvPr/>
        </p:nvGrpSpPr>
        <p:grpSpPr>
          <a:xfrm>
            <a:off x="3127624" y="4694658"/>
            <a:ext cx="323850" cy="63649"/>
            <a:chOff x="2844800" y="3470126"/>
            <a:chExt cx="323850" cy="63649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2C97FC2-019D-D89A-EAA3-2DC76892585C}"/>
                </a:ext>
              </a:extLst>
            </p:cNvPr>
            <p:cNvGrpSpPr/>
            <p:nvPr/>
          </p:nvGrpSpPr>
          <p:grpSpPr>
            <a:xfrm>
              <a:off x="2844800" y="3482900"/>
              <a:ext cx="323850" cy="38100"/>
              <a:chOff x="2844800" y="3486150"/>
              <a:chExt cx="323850" cy="38100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9DA79E6C-853D-469E-435E-C3F385BB3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FE7B01EA-E601-5416-06EC-EA52B44E9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6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AAB9E8B8-4A05-7A55-0E3D-F8F17B52B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238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4D7B3159-EE65-0227-095C-0B45A508CAFA}"/>
                </a:ext>
              </a:extLst>
            </p:cNvPr>
            <p:cNvSpPr/>
            <p:nvPr/>
          </p:nvSpPr>
          <p:spPr>
            <a:xfrm>
              <a:off x="2961829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85ECF057-3D60-832F-2928-3FD659F36417}"/>
              </a:ext>
            </a:extLst>
          </p:cNvPr>
          <p:cNvGrpSpPr/>
          <p:nvPr/>
        </p:nvGrpSpPr>
        <p:grpSpPr>
          <a:xfrm>
            <a:off x="2991099" y="5014361"/>
            <a:ext cx="323850" cy="63649"/>
            <a:chOff x="2844800" y="3470126"/>
            <a:chExt cx="323850" cy="63649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77198D2E-E863-FCB3-7071-9A3671B2B8B6}"/>
                </a:ext>
              </a:extLst>
            </p:cNvPr>
            <p:cNvGrpSpPr/>
            <p:nvPr/>
          </p:nvGrpSpPr>
          <p:grpSpPr>
            <a:xfrm>
              <a:off x="2844800" y="3482900"/>
              <a:ext cx="323850" cy="38100"/>
              <a:chOff x="2844800" y="3486150"/>
              <a:chExt cx="323850" cy="38100"/>
            </a:xfrm>
          </p:grpSpPr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8EAEA668-EE54-403F-A94E-95A17603D9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078D0FC2-FFD3-319C-25A0-5061DF06E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6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BA0C094D-E5F2-2E55-84D7-8C7BE5C0C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238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3F3E0C26-BDE8-229F-211C-0408F2833D47}"/>
                </a:ext>
              </a:extLst>
            </p:cNvPr>
            <p:cNvSpPr/>
            <p:nvPr/>
          </p:nvSpPr>
          <p:spPr>
            <a:xfrm>
              <a:off x="2961829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A701BA3-1C0C-55FE-1D37-E523CAE1B1BF}"/>
              </a:ext>
            </a:extLst>
          </p:cNvPr>
          <p:cNvGrpSpPr/>
          <p:nvPr/>
        </p:nvGrpSpPr>
        <p:grpSpPr>
          <a:xfrm>
            <a:off x="5758984" y="2279923"/>
            <a:ext cx="2244262" cy="3263496"/>
            <a:chOff x="2121704" y="2157761"/>
            <a:chExt cx="2244262" cy="3263496"/>
          </a:xfrm>
        </p:grpSpPr>
        <p:graphicFrame>
          <p:nvGraphicFramePr>
            <p:cNvPr id="92" name="Graphique 91">
              <a:extLst>
                <a:ext uri="{FF2B5EF4-FFF2-40B4-BE49-F238E27FC236}">
                  <a16:creationId xmlns:a16="http://schemas.microsoft.com/office/drawing/2014/main" id="{7BB61692-C458-F440-5688-E5A09B40FAC9}"/>
                </a:ext>
              </a:extLst>
            </p:cNvPr>
            <p:cNvGraphicFramePr/>
            <p:nvPr/>
          </p:nvGraphicFramePr>
          <p:xfrm>
            <a:off x="2121704" y="4524484"/>
            <a:ext cx="1839431" cy="674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3EBB0548-587C-63B8-7B8F-303394840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4150" y="2157761"/>
              <a:ext cx="0" cy="286755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E73F0F93-1FE9-7047-D320-D20A95EE1D05}"/>
                </a:ext>
              </a:extLst>
            </p:cNvPr>
            <p:cNvCxnSpPr/>
            <p:nvPr/>
          </p:nvCxnSpPr>
          <p:spPr>
            <a:xfrm>
              <a:off x="3582573" y="5198903"/>
              <a:ext cx="57467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FA520A1D-42E4-48FA-DE7D-C9D5DA0AE546}"/>
                </a:ext>
              </a:extLst>
            </p:cNvPr>
            <p:cNvSpPr txBox="1"/>
            <p:nvPr/>
          </p:nvSpPr>
          <p:spPr>
            <a:xfrm>
              <a:off x="3500023" y="5221202"/>
              <a:ext cx="8659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Non-RDV</a:t>
              </a:r>
            </a:p>
          </p:txBody>
        </p:sp>
        <p:cxnSp>
          <p:nvCxnSpPr>
            <p:cNvPr id="96" name="Connecteur droit avec flèche 95">
              <a:extLst>
                <a:ext uri="{FF2B5EF4-FFF2-40B4-BE49-F238E27FC236}">
                  <a16:creationId xmlns:a16="http://schemas.microsoft.com/office/drawing/2014/main" id="{96BDCDC6-B382-5F61-C125-B8C2CA7B0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2423" y="5198903"/>
              <a:ext cx="955675" cy="0"/>
            </a:xfrm>
            <a:prstGeom prst="straightConnector1">
              <a:avLst/>
            </a:prstGeom>
            <a:ln>
              <a:solidFill>
                <a:srgbClr val="96BD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726C81D6-1E08-36AB-96B2-A3A4C604FD73}"/>
                </a:ext>
              </a:extLst>
            </p:cNvPr>
            <p:cNvSpPr txBox="1"/>
            <p:nvPr/>
          </p:nvSpPr>
          <p:spPr>
            <a:xfrm>
              <a:off x="2201497" y="5221202"/>
              <a:ext cx="67197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RDV</a:t>
              </a:r>
            </a:p>
          </p:txBody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C313726-E9AE-8819-6BF2-9F4111D858CD}"/>
              </a:ext>
            </a:extLst>
          </p:cNvPr>
          <p:cNvGrpSpPr/>
          <p:nvPr/>
        </p:nvGrpSpPr>
        <p:grpSpPr>
          <a:xfrm>
            <a:off x="9166427" y="2292428"/>
            <a:ext cx="2244262" cy="3263496"/>
            <a:chOff x="2121704" y="2157761"/>
            <a:chExt cx="2244262" cy="3263496"/>
          </a:xfrm>
        </p:grpSpPr>
        <p:graphicFrame>
          <p:nvGraphicFramePr>
            <p:cNvPr id="100" name="Graphique 99">
              <a:extLst>
                <a:ext uri="{FF2B5EF4-FFF2-40B4-BE49-F238E27FC236}">
                  <a16:creationId xmlns:a16="http://schemas.microsoft.com/office/drawing/2014/main" id="{353A5D78-4D31-59D0-0AB7-C0C0DC1D68E5}"/>
                </a:ext>
              </a:extLst>
            </p:cNvPr>
            <p:cNvGraphicFramePr/>
            <p:nvPr/>
          </p:nvGraphicFramePr>
          <p:xfrm>
            <a:off x="2121704" y="4524484"/>
            <a:ext cx="1839431" cy="674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684DE3FF-4EB3-DF95-A976-89C77CDC5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4150" y="2157761"/>
              <a:ext cx="0" cy="286755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avec flèche 101">
              <a:extLst>
                <a:ext uri="{FF2B5EF4-FFF2-40B4-BE49-F238E27FC236}">
                  <a16:creationId xmlns:a16="http://schemas.microsoft.com/office/drawing/2014/main" id="{5323F2EA-B6DF-9F4D-6C37-0920B9267537}"/>
                </a:ext>
              </a:extLst>
            </p:cNvPr>
            <p:cNvCxnSpPr/>
            <p:nvPr/>
          </p:nvCxnSpPr>
          <p:spPr>
            <a:xfrm>
              <a:off x="3582573" y="5198903"/>
              <a:ext cx="57467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68AC85F7-3D91-1C61-2D5B-B531EFBE69A3}"/>
                </a:ext>
              </a:extLst>
            </p:cNvPr>
            <p:cNvSpPr txBox="1"/>
            <p:nvPr/>
          </p:nvSpPr>
          <p:spPr>
            <a:xfrm>
              <a:off x="3500023" y="5221202"/>
              <a:ext cx="8659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Non-RDV</a:t>
              </a:r>
            </a:p>
          </p:txBody>
        </p: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699896C3-1720-0A6C-7BEF-7419D26C8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2423" y="5198903"/>
              <a:ext cx="955675" cy="0"/>
            </a:xfrm>
            <a:prstGeom prst="straightConnector1">
              <a:avLst/>
            </a:prstGeom>
            <a:ln>
              <a:solidFill>
                <a:srgbClr val="96BD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40BC779F-D0FA-0793-A4A0-88FB40A2ACAA}"/>
                </a:ext>
              </a:extLst>
            </p:cNvPr>
            <p:cNvSpPr txBox="1"/>
            <p:nvPr/>
          </p:nvSpPr>
          <p:spPr>
            <a:xfrm>
              <a:off x="2201497" y="5221202"/>
              <a:ext cx="67197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Favors</a:t>
              </a:r>
              <a:r>
                <a:rPr lang="fr-FR" sz="700" dirty="0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RDV</a:t>
              </a: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7CD766E7-55AE-EA64-7165-B8466C7BC116}"/>
              </a:ext>
            </a:extLst>
          </p:cNvPr>
          <p:cNvGrpSpPr/>
          <p:nvPr/>
        </p:nvGrpSpPr>
        <p:grpSpPr>
          <a:xfrm>
            <a:off x="6612449" y="2687037"/>
            <a:ext cx="228600" cy="63649"/>
            <a:chOff x="2844800" y="3470126"/>
            <a:chExt cx="228600" cy="63649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2E0BEED4-E1FF-D93D-B43B-7A553FF1E89E}"/>
                </a:ext>
              </a:extLst>
            </p:cNvPr>
            <p:cNvGrpSpPr/>
            <p:nvPr/>
          </p:nvGrpSpPr>
          <p:grpSpPr>
            <a:xfrm>
              <a:off x="2844800" y="3482900"/>
              <a:ext cx="228600" cy="38100"/>
              <a:chOff x="2844800" y="3486150"/>
              <a:chExt cx="228600" cy="38100"/>
            </a:xfrm>
          </p:grpSpPr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B50295A3-78A0-1677-E968-D4AEA7BF4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15669D5C-C5B1-D691-3F38-8613708278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4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91445510-A5D5-312D-502D-AC09AC870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22860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151CA569-FD95-97B7-D867-0875823419CD}"/>
                </a:ext>
              </a:extLst>
            </p:cNvPr>
            <p:cNvSpPr/>
            <p:nvPr/>
          </p:nvSpPr>
          <p:spPr>
            <a:xfrm>
              <a:off x="2930525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FF0D1403-7889-6E3B-CC2B-4A56ED308045}"/>
              </a:ext>
            </a:extLst>
          </p:cNvPr>
          <p:cNvGrpSpPr/>
          <p:nvPr/>
        </p:nvGrpSpPr>
        <p:grpSpPr>
          <a:xfrm>
            <a:off x="6586405" y="2987523"/>
            <a:ext cx="403225" cy="63649"/>
            <a:chOff x="2844800" y="3470126"/>
            <a:chExt cx="403225" cy="63649"/>
          </a:xfrm>
        </p:grpSpPr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8A028E2F-A74C-5127-135A-E4CE023826DC}"/>
                </a:ext>
              </a:extLst>
            </p:cNvPr>
            <p:cNvGrpSpPr/>
            <p:nvPr/>
          </p:nvGrpSpPr>
          <p:grpSpPr>
            <a:xfrm>
              <a:off x="2844800" y="3482900"/>
              <a:ext cx="403225" cy="38100"/>
              <a:chOff x="2844800" y="3486150"/>
              <a:chExt cx="403225" cy="38100"/>
            </a:xfrm>
          </p:grpSpPr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9D30AB49-2CA2-9F3C-D069-EDF31390A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A48659DA-6B4D-871A-5194-40E815411B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802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64E1ACE6-901C-FD17-26C2-51ADB0ECF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40322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0AADC1D8-3446-3749-2445-2B1E457CF7AA}"/>
                </a:ext>
              </a:extLst>
            </p:cNvPr>
            <p:cNvSpPr/>
            <p:nvPr/>
          </p:nvSpPr>
          <p:spPr>
            <a:xfrm>
              <a:off x="3014587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A63F068F-3B8F-6C3F-3D88-F751FE61DA6A}"/>
              </a:ext>
            </a:extLst>
          </p:cNvPr>
          <p:cNvGrpSpPr/>
          <p:nvPr/>
        </p:nvGrpSpPr>
        <p:grpSpPr>
          <a:xfrm>
            <a:off x="6571743" y="3256907"/>
            <a:ext cx="307975" cy="63649"/>
            <a:chOff x="2844800" y="3470126"/>
            <a:chExt cx="307975" cy="63649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CBE837A7-88BF-02F1-B44F-710C542E5FBD}"/>
                </a:ext>
              </a:extLst>
            </p:cNvPr>
            <p:cNvGrpSpPr/>
            <p:nvPr/>
          </p:nvGrpSpPr>
          <p:grpSpPr>
            <a:xfrm>
              <a:off x="2844800" y="3482900"/>
              <a:ext cx="307975" cy="38100"/>
              <a:chOff x="2844800" y="3486150"/>
              <a:chExt cx="307975" cy="38100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9A38B03F-63CE-9E42-E35A-FACB9A528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60360F1C-DC85-4B77-D2F3-8DE30D5B5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277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BEB52EAF-0AD1-2E23-F822-5AE91D422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07374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8A4A218B-7826-BD44-859E-82FEF159BA5C}"/>
                </a:ext>
              </a:extLst>
            </p:cNvPr>
            <p:cNvSpPr/>
            <p:nvPr/>
          </p:nvSpPr>
          <p:spPr>
            <a:xfrm>
              <a:off x="2951678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E0AFE5A1-BB7F-ABC3-385B-2DE0F4342790}"/>
              </a:ext>
            </a:extLst>
          </p:cNvPr>
          <p:cNvGrpSpPr/>
          <p:nvPr/>
        </p:nvGrpSpPr>
        <p:grpSpPr>
          <a:xfrm>
            <a:off x="6494942" y="3529468"/>
            <a:ext cx="384175" cy="63649"/>
            <a:chOff x="2844800" y="3470126"/>
            <a:chExt cx="384175" cy="63649"/>
          </a:xfrm>
        </p:grpSpPr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B4AEC87A-6D7B-4125-B77B-AF596CD34DF8}"/>
                </a:ext>
              </a:extLst>
            </p:cNvPr>
            <p:cNvGrpSpPr/>
            <p:nvPr/>
          </p:nvGrpSpPr>
          <p:grpSpPr>
            <a:xfrm>
              <a:off x="2844800" y="3482900"/>
              <a:ext cx="384175" cy="38100"/>
              <a:chOff x="2844800" y="3486150"/>
              <a:chExt cx="384175" cy="38100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35E65609-82CD-7628-0D3D-D649CCEC4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DF12AE50-EF16-57FB-569C-39404BBD4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897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4E5EAE62-EC66-A6B4-A095-8B1726F33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8417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142F5DF7-5E4F-DD47-FF32-621DAE234EB4}"/>
                </a:ext>
              </a:extLst>
            </p:cNvPr>
            <p:cNvSpPr/>
            <p:nvPr/>
          </p:nvSpPr>
          <p:spPr>
            <a:xfrm>
              <a:off x="2986603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4EA84064-82F6-6830-D269-68CFF60B8FB5}"/>
              </a:ext>
            </a:extLst>
          </p:cNvPr>
          <p:cNvGrpSpPr/>
          <p:nvPr/>
        </p:nvGrpSpPr>
        <p:grpSpPr>
          <a:xfrm>
            <a:off x="6706750" y="4089530"/>
            <a:ext cx="212725" cy="63649"/>
            <a:chOff x="2844800" y="3470126"/>
            <a:chExt cx="212725" cy="63649"/>
          </a:xfrm>
        </p:grpSpPr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49CC760F-6521-C27D-D00F-9D32AB9AB6DE}"/>
                </a:ext>
              </a:extLst>
            </p:cNvPr>
            <p:cNvGrpSpPr/>
            <p:nvPr/>
          </p:nvGrpSpPr>
          <p:grpSpPr>
            <a:xfrm>
              <a:off x="2844800" y="3482900"/>
              <a:ext cx="212725" cy="38100"/>
              <a:chOff x="2844800" y="3486150"/>
              <a:chExt cx="212725" cy="38100"/>
            </a:xfrm>
          </p:grpSpPr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F760E9B0-CCCA-7DF2-2C00-F6B0ADE9FE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1A66AE9B-9B52-78B4-6E1C-795296A9F9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52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E89D7240-4D12-DD87-15DD-EBB3F520F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21272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296F176C-2356-2064-730A-2458C4975633}"/>
                </a:ext>
              </a:extLst>
            </p:cNvPr>
            <p:cNvSpPr/>
            <p:nvPr/>
          </p:nvSpPr>
          <p:spPr>
            <a:xfrm>
              <a:off x="2929453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DF93DFD1-F65C-58C3-467B-21CC74D6A107}"/>
              </a:ext>
            </a:extLst>
          </p:cNvPr>
          <p:cNvGrpSpPr/>
          <p:nvPr/>
        </p:nvGrpSpPr>
        <p:grpSpPr>
          <a:xfrm>
            <a:off x="6671620" y="4382312"/>
            <a:ext cx="333375" cy="63649"/>
            <a:chOff x="2844800" y="3470126"/>
            <a:chExt cx="333375" cy="63649"/>
          </a:xfrm>
        </p:grpSpPr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D3B12F0A-D5B9-92B6-4A6C-5B5380126790}"/>
                </a:ext>
              </a:extLst>
            </p:cNvPr>
            <p:cNvGrpSpPr/>
            <p:nvPr/>
          </p:nvGrpSpPr>
          <p:grpSpPr>
            <a:xfrm>
              <a:off x="2844800" y="3482900"/>
              <a:ext cx="333375" cy="38100"/>
              <a:chOff x="2844800" y="3486150"/>
              <a:chExt cx="333375" cy="38100"/>
            </a:xfrm>
          </p:grpSpPr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BE46819A-1A5A-1E8A-7D06-01F1F57ED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3B8D5DCA-6808-3CF6-1CA8-3F9BFB0A9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17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C6B67F55-4776-95A3-4F9B-9FFCAA87B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3337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CC276B25-466F-1FF8-94D7-DEE4DAC60915}"/>
                </a:ext>
              </a:extLst>
            </p:cNvPr>
            <p:cNvSpPr/>
            <p:nvPr/>
          </p:nvSpPr>
          <p:spPr>
            <a:xfrm>
              <a:off x="2961829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01158004-20C8-4A70-FFB0-F0041CD0F4E1}"/>
              </a:ext>
            </a:extLst>
          </p:cNvPr>
          <p:cNvGrpSpPr/>
          <p:nvPr/>
        </p:nvGrpSpPr>
        <p:grpSpPr>
          <a:xfrm>
            <a:off x="6710217" y="4679396"/>
            <a:ext cx="282575" cy="63649"/>
            <a:chOff x="2844800" y="3470126"/>
            <a:chExt cx="282575" cy="63649"/>
          </a:xfrm>
        </p:grpSpPr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CACC5CCC-BEBE-C87A-D6DA-0CEFFAF9FB11}"/>
                </a:ext>
              </a:extLst>
            </p:cNvPr>
            <p:cNvGrpSpPr/>
            <p:nvPr/>
          </p:nvGrpSpPr>
          <p:grpSpPr>
            <a:xfrm>
              <a:off x="2844800" y="3482900"/>
              <a:ext cx="282575" cy="38100"/>
              <a:chOff x="2844800" y="3486150"/>
              <a:chExt cx="282575" cy="38100"/>
            </a:xfrm>
          </p:grpSpPr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42C140C4-3CEB-9DC3-1DD4-F32E09B09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93CA07AA-3271-ED5C-DE63-B3FDF442C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737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DF78ED84-0AAD-8FDD-2BEF-581D9EF2D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28257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E942A2F7-CD84-0866-3222-666EF3C814ED}"/>
                </a:ext>
              </a:extLst>
            </p:cNvPr>
            <p:cNvSpPr/>
            <p:nvPr/>
          </p:nvSpPr>
          <p:spPr>
            <a:xfrm>
              <a:off x="2952304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21D620C1-2B6F-D463-A677-ED8E64E7D989}"/>
              </a:ext>
            </a:extLst>
          </p:cNvPr>
          <p:cNvGrpSpPr/>
          <p:nvPr/>
        </p:nvGrpSpPr>
        <p:grpSpPr>
          <a:xfrm>
            <a:off x="6592184" y="5014361"/>
            <a:ext cx="323850" cy="63649"/>
            <a:chOff x="2844800" y="3470126"/>
            <a:chExt cx="323850" cy="63649"/>
          </a:xfrm>
        </p:grpSpPr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F20AE15C-1FD9-969F-11DB-389D59B95273}"/>
                </a:ext>
              </a:extLst>
            </p:cNvPr>
            <p:cNvGrpSpPr/>
            <p:nvPr/>
          </p:nvGrpSpPr>
          <p:grpSpPr>
            <a:xfrm>
              <a:off x="2844800" y="3482900"/>
              <a:ext cx="323850" cy="38100"/>
              <a:chOff x="2844800" y="3486150"/>
              <a:chExt cx="323850" cy="38100"/>
            </a:xfrm>
          </p:grpSpPr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ACB2E3C8-0901-1B7A-3185-88E156BECA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50196BE3-1BA6-A47A-AA16-E44D43A31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6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4CFD89A1-6D5A-C3D2-7237-95A999455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238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9D9E82F2-2EE5-F1DA-17C9-2847E150F4BB}"/>
                </a:ext>
              </a:extLst>
            </p:cNvPr>
            <p:cNvSpPr/>
            <p:nvPr/>
          </p:nvSpPr>
          <p:spPr>
            <a:xfrm>
              <a:off x="2961829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8B1F65AD-6EDD-1E31-63E5-7E07AA4D89FE}"/>
              </a:ext>
            </a:extLst>
          </p:cNvPr>
          <p:cNvGrpSpPr/>
          <p:nvPr/>
        </p:nvGrpSpPr>
        <p:grpSpPr>
          <a:xfrm>
            <a:off x="9788506" y="2687037"/>
            <a:ext cx="340496" cy="63649"/>
            <a:chOff x="2844800" y="3470126"/>
            <a:chExt cx="340496" cy="63649"/>
          </a:xfrm>
        </p:grpSpPr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C0419F14-E490-3676-37B2-5F08EA73BB38}"/>
                </a:ext>
              </a:extLst>
            </p:cNvPr>
            <p:cNvGrpSpPr/>
            <p:nvPr/>
          </p:nvGrpSpPr>
          <p:grpSpPr>
            <a:xfrm>
              <a:off x="2844800" y="3482900"/>
              <a:ext cx="340496" cy="38100"/>
              <a:chOff x="2844800" y="3486150"/>
              <a:chExt cx="340496" cy="38100"/>
            </a:xfrm>
          </p:grpSpPr>
          <p:cxnSp>
            <p:nvCxnSpPr>
              <p:cNvPr id="157" name="Connecteur droit 156">
                <a:extLst>
                  <a:ext uri="{FF2B5EF4-FFF2-40B4-BE49-F238E27FC236}">
                    <a16:creationId xmlns:a16="http://schemas.microsoft.com/office/drawing/2014/main" id="{3F52A278-44F0-CAC8-C65F-E420E64772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>
                <a:extLst>
                  <a:ext uri="{FF2B5EF4-FFF2-40B4-BE49-F238E27FC236}">
                    <a16:creationId xmlns:a16="http://schemas.microsoft.com/office/drawing/2014/main" id="{90969243-C5AC-DAB8-80BC-B7EE1009F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1199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>
                <a:extLst>
                  <a:ext uri="{FF2B5EF4-FFF2-40B4-BE49-F238E27FC236}">
                    <a16:creationId xmlns:a16="http://schemas.microsoft.com/office/drawing/2014/main" id="{086B8D5C-54E1-8515-5BE1-5B316EB63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340496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F6F6856C-BE29-BFAB-D66A-9A752AA72DED}"/>
                </a:ext>
              </a:extLst>
            </p:cNvPr>
            <p:cNvSpPr/>
            <p:nvPr/>
          </p:nvSpPr>
          <p:spPr>
            <a:xfrm>
              <a:off x="2979662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B7EA76F2-270A-1C54-EB65-D084869C9DA8}"/>
              </a:ext>
            </a:extLst>
          </p:cNvPr>
          <p:cNvGrpSpPr/>
          <p:nvPr/>
        </p:nvGrpSpPr>
        <p:grpSpPr>
          <a:xfrm>
            <a:off x="9564361" y="2982273"/>
            <a:ext cx="485750" cy="63649"/>
            <a:chOff x="2844800" y="3470126"/>
            <a:chExt cx="485750" cy="63649"/>
          </a:xfrm>
        </p:grpSpPr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40B5416A-8DC2-6FE5-211E-CFDAF58A05EA}"/>
                </a:ext>
              </a:extLst>
            </p:cNvPr>
            <p:cNvGrpSpPr/>
            <p:nvPr/>
          </p:nvGrpSpPr>
          <p:grpSpPr>
            <a:xfrm>
              <a:off x="2844800" y="3482900"/>
              <a:ext cx="485750" cy="38100"/>
              <a:chOff x="2844800" y="3486150"/>
              <a:chExt cx="485750" cy="38100"/>
            </a:xfrm>
          </p:grpSpPr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07FD1927-D220-5BA3-652D-40F4E37F8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>
                <a:extLst>
                  <a:ext uri="{FF2B5EF4-FFF2-40B4-BE49-F238E27FC236}">
                    <a16:creationId xmlns:a16="http://schemas.microsoft.com/office/drawing/2014/main" id="{CC90864D-D868-A987-B877-FF6AEF516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05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>
                <a:extLst>
                  <a:ext uri="{FF2B5EF4-FFF2-40B4-BE49-F238E27FC236}">
                    <a16:creationId xmlns:a16="http://schemas.microsoft.com/office/drawing/2014/main" id="{3A1ABC48-7F74-CEBB-F08F-F132FAEE3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485750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A02E7487-03A3-0B2C-8552-07C694C9089E}"/>
                </a:ext>
              </a:extLst>
            </p:cNvPr>
            <p:cNvSpPr/>
            <p:nvPr/>
          </p:nvSpPr>
          <p:spPr>
            <a:xfrm>
              <a:off x="3014587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6" name="Groupe 165">
            <a:extLst>
              <a:ext uri="{FF2B5EF4-FFF2-40B4-BE49-F238E27FC236}">
                <a16:creationId xmlns:a16="http://schemas.microsoft.com/office/drawing/2014/main" id="{4F795EA9-CBE6-DEBE-F06C-990AF536D61C}"/>
              </a:ext>
            </a:extLst>
          </p:cNvPr>
          <p:cNvGrpSpPr/>
          <p:nvPr/>
        </p:nvGrpSpPr>
        <p:grpSpPr>
          <a:xfrm>
            <a:off x="9869285" y="3278542"/>
            <a:ext cx="557213" cy="63649"/>
            <a:chOff x="2844800" y="3470126"/>
            <a:chExt cx="557213" cy="63649"/>
          </a:xfrm>
        </p:grpSpPr>
        <p:grpSp>
          <p:nvGrpSpPr>
            <p:cNvPr id="167" name="Groupe 166">
              <a:extLst>
                <a:ext uri="{FF2B5EF4-FFF2-40B4-BE49-F238E27FC236}">
                  <a16:creationId xmlns:a16="http://schemas.microsoft.com/office/drawing/2014/main" id="{BCAB206C-84E3-05C0-825E-668474E96914}"/>
                </a:ext>
              </a:extLst>
            </p:cNvPr>
            <p:cNvGrpSpPr/>
            <p:nvPr/>
          </p:nvGrpSpPr>
          <p:grpSpPr>
            <a:xfrm>
              <a:off x="2844800" y="3482900"/>
              <a:ext cx="557213" cy="38100"/>
              <a:chOff x="2844800" y="3486150"/>
              <a:chExt cx="557213" cy="38100"/>
            </a:xfrm>
          </p:grpSpPr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1C4C272C-9700-0FA8-B349-96E9C2A3A2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>
                <a:extLst>
                  <a:ext uri="{FF2B5EF4-FFF2-40B4-BE49-F238E27FC236}">
                    <a16:creationId xmlns:a16="http://schemas.microsoft.com/office/drawing/2014/main" id="{A28D2BBD-200B-DE2C-5406-97FD4CE2A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2013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>
                <a:extLst>
                  <a:ext uri="{FF2B5EF4-FFF2-40B4-BE49-F238E27FC236}">
                    <a16:creationId xmlns:a16="http://schemas.microsoft.com/office/drawing/2014/main" id="{3FCCAED8-4EDC-80E7-686B-5AD087808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557213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43C651B4-A86D-ABE1-76C5-D7B3EABBCA88}"/>
                </a:ext>
              </a:extLst>
            </p:cNvPr>
            <p:cNvSpPr/>
            <p:nvPr/>
          </p:nvSpPr>
          <p:spPr>
            <a:xfrm>
              <a:off x="3064368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2" name="Groupe 171">
            <a:extLst>
              <a:ext uri="{FF2B5EF4-FFF2-40B4-BE49-F238E27FC236}">
                <a16:creationId xmlns:a16="http://schemas.microsoft.com/office/drawing/2014/main" id="{3F244D7D-1B62-FB08-9676-C4E7C24EE4BC}"/>
              </a:ext>
            </a:extLst>
          </p:cNvPr>
          <p:cNvGrpSpPr/>
          <p:nvPr/>
        </p:nvGrpSpPr>
        <p:grpSpPr>
          <a:xfrm>
            <a:off x="9700339" y="3569567"/>
            <a:ext cx="545055" cy="63649"/>
            <a:chOff x="2844800" y="3470126"/>
            <a:chExt cx="545055" cy="63649"/>
          </a:xfrm>
        </p:grpSpPr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4FFFEA33-FA5D-FE3D-FEB8-1FC2409400AE}"/>
                </a:ext>
              </a:extLst>
            </p:cNvPr>
            <p:cNvGrpSpPr/>
            <p:nvPr/>
          </p:nvGrpSpPr>
          <p:grpSpPr>
            <a:xfrm>
              <a:off x="2844800" y="3482900"/>
              <a:ext cx="545055" cy="38100"/>
              <a:chOff x="2844800" y="3486150"/>
              <a:chExt cx="545055" cy="38100"/>
            </a:xfrm>
          </p:grpSpPr>
          <p:cxnSp>
            <p:nvCxnSpPr>
              <p:cNvPr id="175" name="Connecteur droit 174">
                <a:extLst>
                  <a:ext uri="{FF2B5EF4-FFF2-40B4-BE49-F238E27FC236}">
                    <a16:creationId xmlns:a16="http://schemas.microsoft.com/office/drawing/2014/main" id="{20D82057-3669-3D40-7233-240633BBD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>
                <a:extLst>
                  <a:ext uri="{FF2B5EF4-FFF2-40B4-BE49-F238E27FC236}">
                    <a16:creationId xmlns:a16="http://schemas.microsoft.com/office/drawing/2014/main" id="{D5147BC6-E4D8-05F6-4347-6A199BA14E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9855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>
                <a:extLst>
                  <a:ext uri="{FF2B5EF4-FFF2-40B4-BE49-F238E27FC236}">
                    <a16:creationId xmlns:a16="http://schemas.microsoft.com/office/drawing/2014/main" id="{B43E6B89-206D-C257-3884-7FA86A22D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545055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0C8714F6-029B-86D7-DDC2-ED1A4C32D22B}"/>
                </a:ext>
              </a:extLst>
            </p:cNvPr>
            <p:cNvSpPr/>
            <p:nvPr/>
          </p:nvSpPr>
          <p:spPr>
            <a:xfrm>
              <a:off x="3073074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BD066C43-CC0D-9EA0-236E-AA7D1610A70D}"/>
              </a:ext>
            </a:extLst>
          </p:cNvPr>
          <p:cNvGrpSpPr/>
          <p:nvPr/>
        </p:nvGrpSpPr>
        <p:grpSpPr>
          <a:xfrm>
            <a:off x="9832156" y="4139211"/>
            <a:ext cx="303084" cy="63649"/>
            <a:chOff x="2776666" y="3470126"/>
            <a:chExt cx="303084" cy="63649"/>
          </a:xfrm>
        </p:grpSpPr>
        <p:grpSp>
          <p:nvGrpSpPr>
            <p:cNvPr id="179" name="Groupe 178">
              <a:extLst>
                <a:ext uri="{FF2B5EF4-FFF2-40B4-BE49-F238E27FC236}">
                  <a16:creationId xmlns:a16="http://schemas.microsoft.com/office/drawing/2014/main" id="{77FE7306-D1BD-C671-6814-605B17FE6AF5}"/>
                </a:ext>
              </a:extLst>
            </p:cNvPr>
            <p:cNvGrpSpPr/>
            <p:nvPr/>
          </p:nvGrpSpPr>
          <p:grpSpPr>
            <a:xfrm>
              <a:off x="2776666" y="3482900"/>
              <a:ext cx="303084" cy="38100"/>
              <a:chOff x="2776666" y="3486150"/>
              <a:chExt cx="303084" cy="38100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36F1506A-1722-1BB4-8CA3-4C477C5AB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6666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65DF6322-3E19-3A28-392C-894BE4DFB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975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DEFB2B0D-D06D-F9A3-4E32-72320E1A9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6666" y="3505200"/>
                <a:ext cx="303084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A0185FFC-1979-FE73-E7C1-A0F728D1FD9C}"/>
                </a:ext>
              </a:extLst>
            </p:cNvPr>
            <p:cNvSpPr/>
            <p:nvPr/>
          </p:nvSpPr>
          <p:spPr>
            <a:xfrm>
              <a:off x="2886421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6D8B494C-B92D-F8EE-5E0C-099A56F949DC}"/>
              </a:ext>
            </a:extLst>
          </p:cNvPr>
          <p:cNvGrpSpPr/>
          <p:nvPr/>
        </p:nvGrpSpPr>
        <p:grpSpPr>
          <a:xfrm>
            <a:off x="9660411" y="4422334"/>
            <a:ext cx="465831" cy="63649"/>
            <a:chOff x="2844800" y="3470126"/>
            <a:chExt cx="465831" cy="63649"/>
          </a:xfrm>
        </p:grpSpPr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C6A3ACDF-DD9A-B1C4-505A-D23B3FEFF8BB}"/>
                </a:ext>
              </a:extLst>
            </p:cNvPr>
            <p:cNvGrpSpPr/>
            <p:nvPr/>
          </p:nvGrpSpPr>
          <p:grpSpPr>
            <a:xfrm>
              <a:off x="2844800" y="3482900"/>
              <a:ext cx="465831" cy="38100"/>
              <a:chOff x="2844800" y="3486150"/>
              <a:chExt cx="465831" cy="38100"/>
            </a:xfrm>
          </p:grpSpPr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5ED7963B-53FE-1831-E91B-9A3A978AF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2ECDEB39-32C1-40D9-8AC3-A53AE690B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0631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860ADC03-61CF-9AB5-0E56-119EFD89E3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464722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DCFC9A8D-DFF6-72D9-60F4-D38AE356B810}"/>
                </a:ext>
              </a:extLst>
            </p:cNvPr>
            <p:cNvSpPr/>
            <p:nvPr/>
          </p:nvSpPr>
          <p:spPr>
            <a:xfrm>
              <a:off x="2990404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0" name="Groupe 189">
            <a:extLst>
              <a:ext uri="{FF2B5EF4-FFF2-40B4-BE49-F238E27FC236}">
                <a16:creationId xmlns:a16="http://schemas.microsoft.com/office/drawing/2014/main" id="{866300AB-E53E-A904-A25F-62414541C3A6}"/>
              </a:ext>
            </a:extLst>
          </p:cNvPr>
          <p:cNvGrpSpPr/>
          <p:nvPr/>
        </p:nvGrpSpPr>
        <p:grpSpPr>
          <a:xfrm>
            <a:off x="9875635" y="4688643"/>
            <a:ext cx="506734" cy="63649"/>
            <a:chOff x="2844800" y="3470126"/>
            <a:chExt cx="506734" cy="63649"/>
          </a:xfrm>
        </p:grpSpPr>
        <p:grpSp>
          <p:nvGrpSpPr>
            <p:cNvPr id="191" name="Groupe 190">
              <a:extLst>
                <a:ext uri="{FF2B5EF4-FFF2-40B4-BE49-F238E27FC236}">
                  <a16:creationId xmlns:a16="http://schemas.microsoft.com/office/drawing/2014/main" id="{BBD5E17F-E7F0-7E07-9AAF-63C68DF75182}"/>
                </a:ext>
              </a:extLst>
            </p:cNvPr>
            <p:cNvGrpSpPr/>
            <p:nvPr/>
          </p:nvGrpSpPr>
          <p:grpSpPr>
            <a:xfrm>
              <a:off x="2844800" y="3482900"/>
              <a:ext cx="506734" cy="38100"/>
              <a:chOff x="2844800" y="3486150"/>
              <a:chExt cx="506734" cy="38100"/>
            </a:xfrm>
          </p:grpSpPr>
          <p:cxnSp>
            <p:nvCxnSpPr>
              <p:cNvPr id="193" name="Connecteur droit 192">
                <a:extLst>
                  <a:ext uri="{FF2B5EF4-FFF2-40B4-BE49-F238E27FC236}">
                    <a16:creationId xmlns:a16="http://schemas.microsoft.com/office/drawing/2014/main" id="{0F96067D-3F97-524D-20F1-05F019BE24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>
                <a:extLst>
                  <a:ext uri="{FF2B5EF4-FFF2-40B4-BE49-F238E27FC236}">
                    <a16:creationId xmlns:a16="http://schemas.microsoft.com/office/drawing/2014/main" id="{28BE9388-AE10-CB6C-165F-5E5D05635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1534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>
                <a:extLst>
                  <a:ext uri="{FF2B5EF4-FFF2-40B4-BE49-F238E27FC236}">
                    <a16:creationId xmlns:a16="http://schemas.microsoft.com/office/drawing/2014/main" id="{CE569D70-C463-F8A2-C09B-EB6345414B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506734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F7EB913B-7255-4C00-9931-C1991EF70AD0}"/>
                </a:ext>
              </a:extLst>
            </p:cNvPr>
            <p:cNvSpPr/>
            <p:nvPr/>
          </p:nvSpPr>
          <p:spPr>
            <a:xfrm>
              <a:off x="3034518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A853F2C2-AA2D-6FD8-C883-F4DAFA8AB773}"/>
              </a:ext>
            </a:extLst>
          </p:cNvPr>
          <p:cNvGrpSpPr/>
          <p:nvPr/>
        </p:nvGrpSpPr>
        <p:grpSpPr>
          <a:xfrm>
            <a:off x="9713710" y="5046185"/>
            <a:ext cx="440718" cy="63649"/>
            <a:chOff x="2844800" y="3470126"/>
            <a:chExt cx="440718" cy="63649"/>
          </a:xfrm>
        </p:grpSpPr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06CA47A-7696-E1E0-388C-FEF5E2F38564}"/>
                </a:ext>
              </a:extLst>
            </p:cNvPr>
            <p:cNvGrpSpPr/>
            <p:nvPr/>
          </p:nvGrpSpPr>
          <p:grpSpPr>
            <a:xfrm>
              <a:off x="2844800" y="3482900"/>
              <a:ext cx="440718" cy="38100"/>
              <a:chOff x="2844800" y="3486150"/>
              <a:chExt cx="440718" cy="38100"/>
            </a:xfrm>
          </p:grpSpPr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BD46071A-4AD6-C392-925F-198849E62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14155210-FF71-9CC8-69B5-05FE05091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230" y="3486150"/>
                <a:ext cx="0" cy="3810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731B71EE-4016-7C70-7FEC-34052F9EA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4800" y="3505200"/>
                <a:ext cx="440718" cy="0"/>
              </a:xfrm>
              <a:prstGeom prst="line">
                <a:avLst/>
              </a:prstGeom>
              <a:ln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58317BAD-2DF8-2396-2E66-48CE7CDDACA7}"/>
                </a:ext>
              </a:extLst>
            </p:cNvPr>
            <p:cNvSpPr/>
            <p:nvPr/>
          </p:nvSpPr>
          <p:spPr>
            <a:xfrm>
              <a:off x="3012033" y="3470126"/>
              <a:ext cx="63649" cy="63649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4783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B499FD53-CB96-BDEF-FF8F-0C929E063F54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Note: estimates adjusted for age, admission month, admission venue (ICU vs general word), and baseline treatments (anticoagulant, convalescent plasma, corticosteroids, baricitinib, tocilizumab)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Adjusted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E. Mozafari et al., ECCMID</a:t>
            </a:r>
            <a:r>
              <a:rPr lang="da-DK" baseline="30000" dirty="0"/>
              <a:t>®</a:t>
            </a:r>
            <a:r>
              <a:rPr lang="da-DK" dirty="0"/>
              <a:t> 2023, Abs #O1120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A211ACA-4F00-CAF8-8FED-FE1D58D05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RDV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a consistent </a:t>
            </a:r>
            <a:r>
              <a:rPr lang="fr-FR" dirty="0" err="1"/>
              <a:t>benefit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patients not </a:t>
            </a:r>
            <a:r>
              <a:rPr lang="fr-FR" dirty="0" err="1"/>
              <a:t>reporting</a:t>
            </a:r>
            <a:r>
              <a:rPr lang="fr-FR" dirty="0"/>
              <a:t> </a:t>
            </a:r>
            <a:r>
              <a:rPr lang="fr-FR" dirty="0" err="1"/>
              <a:t>supplementary</a:t>
            </a:r>
            <a:r>
              <a:rPr lang="fr-FR" dirty="0"/>
              <a:t> </a:t>
            </a:r>
            <a:r>
              <a:rPr lang="fr-FR" dirty="0" err="1"/>
              <a:t>oxygen</a:t>
            </a:r>
            <a:r>
              <a:rPr lang="fr-FR" dirty="0"/>
              <a:t> </a:t>
            </a:r>
            <a:r>
              <a:rPr lang="fr-FR" dirty="0" err="1"/>
              <a:t>upon</a:t>
            </a:r>
            <a:r>
              <a:rPr lang="fr-FR" dirty="0"/>
              <a:t> admission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F90999A0-0036-35FF-71B9-D45C077690E4}"/>
              </a:ext>
            </a:extLst>
          </p:cNvPr>
          <p:cNvGraphicFramePr>
            <a:graphicFrameLocks noGrp="1"/>
          </p:cNvGraphicFramePr>
          <p:nvPr/>
        </p:nvGraphicFramePr>
        <p:xfrm>
          <a:off x="2468136" y="1291951"/>
          <a:ext cx="7562553" cy="416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368">
                  <a:extLst>
                    <a:ext uri="{9D8B030D-6E8A-4147-A177-3AD203B41FA5}">
                      <a16:colId xmlns:a16="http://schemas.microsoft.com/office/drawing/2014/main" val="1625525835"/>
                    </a:ext>
                  </a:extLst>
                </a:gridCol>
                <a:gridCol w="2726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8795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ipsum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ipsum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aHR [95% CI]      P value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aHR [95% CI]      P value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95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14-day mortality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116,376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 [0.67 – 0.82] &lt;.0001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46,624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0.72 [0.61 – 0.86] 0.0100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45,598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0.77 [0.66 – 0.90] 0.0009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(pre-BA4/5)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24,154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[0.63 – 0.84] &lt;0.0001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795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28-day mortality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116,376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0.81 [0.74 – 0.89] &lt;.0001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Pre-Delta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46,624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0.82 [0.71 – 0.95] 0.007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45,598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0.85 [0.75 – 0.96] 0.0118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511349"/>
                  </a:ext>
                </a:extLst>
              </a:tr>
              <a:tr h="3787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Omicron (pre-BA4/5)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24,154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0.76 [0.67 – 0.85] &lt;.0001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395872"/>
                  </a:ext>
                </a:extLst>
              </a:tr>
            </a:tbl>
          </a:graphicData>
        </a:graphic>
      </p:graphicFrame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01FD5E9-EADD-48B0-D4B8-FFE5B5411501}"/>
              </a:ext>
            </a:extLst>
          </p:cNvPr>
          <p:cNvCxnSpPr>
            <a:cxnSpLocks/>
          </p:cNvCxnSpPr>
          <p:nvPr/>
        </p:nvCxnSpPr>
        <p:spPr>
          <a:xfrm>
            <a:off x="6896265" y="1681350"/>
            <a:ext cx="0" cy="382682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B34E929-AB58-8414-86B7-3F26718087D4}"/>
              </a:ext>
            </a:extLst>
          </p:cNvPr>
          <p:cNvCxnSpPr>
            <a:cxnSpLocks/>
          </p:cNvCxnSpPr>
          <p:nvPr/>
        </p:nvCxnSpPr>
        <p:spPr>
          <a:xfrm flipH="1">
            <a:off x="5493936" y="5514240"/>
            <a:ext cx="1875693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DC87463-37C9-60DD-DA02-10F6A1B3F5C2}"/>
              </a:ext>
            </a:extLst>
          </p:cNvPr>
          <p:cNvCxnSpPr>
            <a:cxnSpLocks/>
          </p:cNvCxnSpPr>
          <p:nvPr/>
        </p:nvCxnSpPr>
        <p:spPr>
          <a:xfrm>
            <a:off x="5491267" y="5508289"/>
            <a:ext cx="0" cy="72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49611BC-FD04-B509-5B62-0E04FBE63C91}"/>
              </a:ext>
            </a:extLst>
          </p:cNvPr>
          <p:cNvCxnSpPr>
            <a:cxnSpLocks/>
          </p:cNvCxnSpPr>
          <p:nvPr/>
        </p:nvCxnSpPr>
        <p:spPr>
          <a:xfrm>
            <a:off x="5951984" y="5508289"/>
            <a:ext cx="0" cy="72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A663928-10EA-F126-D52B-FBE88661ACD2}"/>
              </a:ext>
            </a:extLst>
          </p:cNvPr>
          <p:cNvCxnSpPr>
            <a:cxnSpLocks/>
          </p:cNvCxnSpPr>
          <p:nvPr/>
        </p:nvCxnSpPr>
        <p:spPr>
          <a:xfrm>
            <a:off x="6424800" y="5508289"/>
            <a:ext cx="0" cy="72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CC59403-FE0C-C4FA-D3B6-59E1FCC4E486}"/>
              </a:ext>
            </a:extLst>
          </p:cNvPr>
          <p:cNvCxnSpPr>
            <a:cxnSpLocks/>
          </p:cNvCxnSpPr>
          <p:nvPr/>
        </p:nvCxnSpPr>
        <p:spPr>
          <a:xfrm>
            <a:off x="6896259" y="5500753"/>
            <a:ext cx="0" cy="72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E161977-2D54-3EE4-C259-5A9D1F6F8F76}"/>
              </a:ext>
            </a:extLst>
          </p:cNvPr>
          <p:cNvCxnSpPr>
            <a:cxnSpLocks/>
          </p:cNvCxnSpPr>
          <p:nvPr/>
        </p:nvCxnSpPr>
        <p:spPr>
          <a:xfrm>
            <a:off x="7372960" y="5508289"/>
            <a:ext cx="0" cy="72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3952B9C-C2C1-EFE5-DFB1-423BD9454355}"/>
              </a:ext>
            </a:extLst>
          </p:cNvPr>
          <p:cNvSpPr txBox="1"/>
          <p:nvPr/>
        </p:nvSpPr>
        <p:spPr>
          <a:xfrm>
            <a:off x="5326602" y="5511349"/>
            <a:ext cx="32925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2">
                    <a:lumMod val="50000"/>
                  </a:schemeClr>
                </a:solidFill>
              </a:rPr>
              <a:t>0.4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424AEDA-C042-5065-88BF-D1DE120C7F66}"/>
              </a:ext>
            </a:extLst>
          </p:cNvPr>
          <p:cNvSpPr txBox="1"/>
          <p:nvPr/>
        </p:nvSpPr>
        <p:spPr>
          <a:xfrm>
            <a:off x="5797803" y="5515533"/>
            <a:ext cx="46302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2">
                    <a:lumMod val="50000"/>
                  </a:schemeClr>
                </a:solidFill>
              </a:rPr>
              <a:t>0.6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53CF2AE-36B9-03C5-BC95-BD59797C044E}"/>
              </a:ext>
            </a:extLst>
          </p:cNvPr>
          <p:cNvSpPr txBox="1"/>
          <p:nvPr/>
        </p:nvSpPr>
        <p:spPr>
          <a:xfrm>
            <a:off x="6275177" y="5506614"/>
            <a:ext cx="46302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2">
                    <a:lumMod val="50000"/>
                  </a:schemeClr>
                </a:solidFill>
              </a:rPr>
              <a:t>0.8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75E956A-B0C4-A13F-A937-99E44FDF0084}"/>
              </a:ext>
            </a:extLst>
          </p:cNvPr>
          <p:cNvSpPr txBox="1"/>
          <p:nvPr/>
        </p:nvSpPr>
        <p:spPr>
          <a:xfrm>
            <a:off x="6745589" y="5511349"/>
            <a:ext cx="46302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2">
                    <a:lumMod val="50000"/>
                  </a:schemeClr>
                </a:solidFill>
              </a:rPr>
              <a:t>1.0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6A04947-7746-F654-520B-F69B0FDD5D05}"/>
              </a:ext>
            </a:extLst>
          </p:cNvPr>
          <p:cNvSpPr txBox="1"/>
          <p:nvPr/>
        </p:nvSpPr>
        <p:spPr>
          <a:xfrm>
            <a:off x="7222963" y="5509706"/>
            <a:ext cx="463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2">
                    <a:lumMod val="50000"/>
                  </a:schemeClr>
                </a:solidFill>
              </a:rPr>
              <a:t>1.2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CB43B05-24D7-7F82-758E-D08327600677}"/>
              </a:ext>
            </a:extLst>
          </p:cNvPr>
          <p:cNvCxnSpPr>
            <a:cxnSpLocks/>
          </p:cNvCxnSpPr>
          <p:nvPr/>
        </p:nvCxnSpPr>
        <p:spPr>
          <a:xfrm flipH="1">
            <a:off x="6120624" y="5329800"/>
            <a:ext cx="417045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6BAA229-7BA6-78AB-8C1A-82D9379F4C15}"/>
              </a:ext>
            </a:extLst>
          </p:cNvPr>
          <p:cNvCxnSpPr>
            <a:cxnSpLocks/>
          </p:cNvCxnSpPr>
          <p:nvPr/>
        </p:nvCxnSpPr>
        <p:spPr>
          <a:xfrm flipH="1">
            <a:off x="6311495" y="4938785"/>
            <a:ext cx="494087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E1A06AE-B6C8-D9F3-99BF-9BE4046A8E2D}"/>
              </a:ext>
            </a:extLst>
          </p:cNvPr>
          <p:cNvCxnSpPr>
            <a:cxnSpLocks/>
          </p:cNvCxnSpPr>
          <p:nvPr/>
        </p:nvCxnSpPr>
        <p:spPr>
          <a:xfrm flipH="1">
            <a:off x="6213807" y="4564978"/>
            <a:ext cx="551006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8306961-A56C-BF55-10DF-F10099C8CDCB}"/>
              </a:ext>
            </a:extLst>
          </p:cNvPr>
          <p:cNvCxnSpPr>
            <a:cxnSpLocks/>
          </p:cNvCxnSpPr>
          <p:nvPr/>
        </p:nvCxnSpPr>
        <p:spPr>
          <a:xfrm flipH="1">
            <a:off x="6301965" y="4178730"/>
            <a:ext cx="328891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18A5DB7-BB86-22CA-4F5B-0F2195493FC7}"/>
              </a:ext>
            </a:extLst>
          </p:cNvPr>
          <p:cNvCxnSpPr>
            <a:cxnSpLocks/>
          </p:cNvCxnSpPr>
          <p:nvPr/>
        </p:nvCxnSpPr>
        <p:spPr>
          <a:xfrm flipH="1">
            <a:off x="6044905" y="3418409"/>
            <a:ext cx="475291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7EDDF325-FE53-1E1A-F54C-E8A6273FDF5F}"/>
              </a:ext>
            </a:extLst>
          </p:cNvPr>
          <p:cNvCxnSpPr>
            <a:cxnSpLocks/>
          </p:cNvCxnSpPr>
          <p:nvPr/>
        </p:nvCxnSpPr>
        <p:spPr>
          <a:xfrm flipH="1">
            <a:off x="6099707" y="3028190"/>
            <a:ext cx="566094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4E8AFB2-EF33-8C7F-5251-790B5C992441}"/>
              </a:ext>
            </a:extLst>
          </p:cNvPr>
          <p:cNvCxnSpPr>
            <a:cxnSpLocks/>
          </p:cNvCxnSpPr>
          <p:nvPr/>
        </p:nvCxnSpPr>
        <p:spPr>
          <a:xfrm flipH="1">
            <a:off x="5979516" y="2650412"/>
            <a:ext cx="584362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507B481-CBE7-55BE-59BA-23B8FC96B9E4}"/>
              </a:ext>
            </a:extLst>
          </p:cNvPr>
          <p:cNvCxnSpPr>
            <a:cxnSpLocks/>
          </p:cNvCxnSpPr>
          <p:nvPr/>
        </p:nvCxnSpPr>
        <p:spPr>
          <a:xfrm flipH="1">
            <a:off x="6135446" y="2267341"/>
            <a:ext cx="338157" cy="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12F8981E-F386-31D9-FF30-5EAD1DADAC3F}"/>
              </a:ext>
            </a:extLst>
          </p:cNvPr>
          <p:cNvSpPr/>
          <p:nvPr/>
        </p:nvSpPr>
        <p:spPr>
          <a:xfrm>
            <a:off x="6237722" y="2207373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34F5DE2-60A0-248E-35CC-CAFA1530E4AA}"/>
              </a:ext>
            </a:extLst>
          </p:cNvPr>
          <p:cNvSpPr/>
          <p:nvPr/>
        </p:nvSpPr>
        <p:spPr>
          <a:xfrm>
            <a:off x="6191305" y="2583171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04A548C-D0D2-2F0D-8208-8667746730E6}"/>
              </a:ext>
            </a:extLst>
          </p:cNvPr>
          <p:cNvSpPr/>
          <p:nvPr/>
        </p:nvSpPr>
        <p:spPr>
          <a:xfrm>
            <a:off x="6310701" y="2972332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974F38C-5E91-16B0-6034-CA1A5C8895DC}"/>
              </a:ext>
            </a:extLst>
          </p:cNvPr>
          <p:cNvSpPr/>
          <p:nvPr/>
        </p:nvSpPr>
        <p:spPr>
          <a:xfrm>
            <a:off x="6216719" y="3358582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27FCA25-EF19-E0B1-B4FD-7BD7806E0DF1}"/>
              </a:ext>
            </a:extLst>
          </p:cNvPr>
          <p:cNvSpPr/>
          <p:nvPr/>
        </p:nvSpPr>
        <p:spPr>
          <a:xfrm>
            <a:off x="6400976" y="4118902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FEBBCE3-A8E2-9E17-5BFE-2C0D3BE468C5}"/>
              </a:ext>
            </a:extLst>
          </p:cNvPr>
          <p:cNvSpPr/>
          <p:nvPr/>
        </p:nvSpPr>
        <p:spPr>
          <a:xfrm>
            <a:off x="6431420" y="4504885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026C709-353B-852F-A76A-3307D728868F}"/>
              </a:ext>
            </a:extLst>
          </p:cNvPr>
          <p:cNvSpPr/>
          <p:nvPr/>
        </p:nvSpPr>
        <p:spPr>
          <a:xfrm>
            <a:off x="6497604" y="4881603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5B34C46-637F-01B4-FC4E-04746A63AF96}"/>
              </a:ext>
            </a:extLst>
          </p:cNvPr>
          <p:cNvSpPr/>
          <p:nvPr/>
        </p:nvSpPr>
        <p:spPr>
          <a:xfrm>
            <a:off x="6281313" y="5260704"/>
            <a:ext cx="96100" cy="12813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1DA13BF-ABC4-ED26-A5BA-5FCEE472D938}"/>
              </a:ext>
            </a:extLst>
          </p:cNvPr>
          <p:cNvCxnSpPr>
            <a:cxnSpLocks/>
          </p:cNvCxnSpPr>
          <p:nvPr/>
        </p:nvCxnSpPr>
        <p:spPr>
          <a:xfrm>
            <a:off x="6132028" y="2240782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C88597E6-656F-F639-B92F-223BB00350C3}"/>
              </a:ext>
            </a:extLst>
          </p:cNvPr>
          <p:cNvCxnSpPr>
            <a:cxnSpLocks/>
          </p:cNvCxnSpPr>
          <p:nvPr/>
        </p:nvCxnSpPr>
        <p:spPr>
          <a:xfrm>
            <a:off x="6466088" y="2240782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BC0ED690-6FD2-C27D-AC65-E8DA52596D38}"/>
              </a:ext>
            </a:extLst>
          </p:cNvPr>
          <p:cNvCxnSpPr>
            <a:cxnSpLocks/>
          </p:cNvCxnSpPr>
          <p:nvPr/>
        </p:nvCxnSpPr>
        <p:spPr>
          <a:xfrm>
            <a:off x="5972908" y="2621855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1797A471-69E6-3328-722F-78373B923B7E}"/>
              </a:ext>
            </a:extLst>
          </p:cNvPr>
          <p:cNvCxnSpPr>
            <a:cxnSpLocks/>
          </p:cNvCxnSpPr>
          <p:nvPr/>
        </p:nvCxnSpPr>
        <p:spPr>
          <a:xfrm>
            <a:off x="6560688" y="2621855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506A03A0-2D37-E6EE-0D6A-2309AA125482}"/>
              </a:ext>
            </a:extLst>
          </p:cNvPr>
          <p:cNvCxnSpPr>
            <a:cxnSpLocks/>
          </p:cNvCxnSpPr>
          <p:nvPr/>
        </p:nvCxnSpPr>
        <p:spPr>
          <a:xfrm>
            <a:off x="6105222" y="2994456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3C6F9853-11CF-6DE2-92F2-8EB30B106DFD}"/>
              </a:ext>
            </a:extLst>
          </p:cNvPr>
          <p:cNvCxnSpPr>
            <a:cxnSpLocks/>
          </p:cNvCxnSpPr>
          <p:nvPr/>
        </p:nvCxnSpPr>
        <p:spPr>
          <a:xfrm>
            <a:off x="6672906" y="2994456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2DA908D6-4FE6-C3B5-DBE2-566969E7FD46}"/>
              </a:ext>
            </a:extLst>
          </p:cNvPr>
          <p:cNvCxnSpPr>
            <a:cxnSpLocks/>
          </p:cNvCxnSpPr>
          <p:nvPr/>
        </p:nvCxnSpPr>
        <p:spPr>
          <a:xfrm>
            <a:off x="6529718" y="3390492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0C54F485-5C5A-206F-68A3-97D991203D50}"/>
              </a:ext>
            </a:extLst>
          </p:cNvPr>
          <p:cNvCxnSpPr>
            <a:cxnSpLocks/>
          </p:cNvCxnSpPr>
          <p:nvPr/>
        </p:nvCxnSpPr>
        <p:spPr>
          <a:xfrm>
            <a:off x="6046601" y="3388823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D5A05F7B-FC10-2C3D-92F8-05E33E009C26}"/>
              </a:ext>
            </a:extLst>
          </p:cNvPr>
          <p:cNvCxnSpPr>
            <a:cxnSpLocks/>
          </p:cNvCxnSpPr>
          <p:nvPr/>
        </p:nvCxnSpPr>
        <p:spPr>
          <a:xfrm>
            <a:off x="6636073" y="4148284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38921411-E490-27D6-B6F0-6D6248BF2564}"/>
              </a:ext>
            </a:extLst>
          </p:cNvPr>
          <p:cNvCxnSpPr>
            <a:cxnSpLocks/>
          </p:cNvCxnSpPr>
          <p:nvPr/>
        </p:nvCxnSpPr>
        <p:spPr>
          <a:xfrm>
            <a:off x="6298652" y="4146615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B061F69B-CFE3-ED1C-5F16-05D0C60399C1}"/>
              </a:ext>
            </a:extLst>
          </p:cNvPr>
          <p:cNvCxnSpPr>
            <a:cxnSpLocks/>
          </p:cNvCxnSpPr>
          <p:nvPr/>
        </p:nvCxnSpPr>
        <p:spPr>
          <a:xfrm>
            <a:off x="6760816" y="4534240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6412246-A72A-CD6B-20ED-7AAA7BDAAC4A}"/>
              </a:ext>
            </a:extLst>
          </p:cNvPr>
          <p:cNvCxnSpPr>
            <a:cxnSpLocks/>
          </p:cNvCxnSpPr>
          <p:nvPr/>
        </p:nvCxnSpPr>
        <p:spPr>
          <a:xfrm>
            <a:off x="6219919" y="4532571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C6599103-2FA4-AF3D-B415-B74E1317994B}"/>
              </a:ext>
            </a:extLst>
          </p:cNvPr>
          <p:cNvCxnSpPr>
            <a:cxnSpLocks/>
          </p:cNvCxnSpPr>
          <p:nvPr/>
        </p:nvCxnSpPr>
        <p:spPr>
          <a:xfrm>
            <a:off x="6806878" y="4907684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BB283F7-88CA-EBC0-4743-E2D84461CB10}"/>
              </a:ext>
            </a:extLst>
          </p:cNvPr>
          <p:cNvCxnSpPr>
            <a:cxnSpLocks/>
          </p:cNvCxnSpPr>
          <p:nvPr/>
        </p:nvCxnSpPr>
        <p:spPr>
          <a:xfrm>
            <a:off x="6308685" y="4906015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4977BD67-6BC7-1EED-C8D8-EE07AF80A7AA}"/>
              </a:ext>
            </a:extLst>
          </p:cNvPr>
          <p:cNvCxnSpPr>
            <a:cxnSpLocks/>
          </p:cNvCxnSpPr>
          <p:nvPr/>
        </p:nvCxnSpPr>
        <p:spPr>
          <a:xfrm>
            <a:off x="6542269" y="5302050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C1FCEE2B-8117-5341-A91C-9575F22AA1C1}"/>
              </a:ext>
            </a:extLst>
          </p:cNvPr>
          <p:cNvCxnSpPr>
            <a:cxnSpLocks/>
          </p:cNvCxnSpPr>
          <p:nvPr/>
        </p:nvCxnSpPr>
        <p:spPr>
          <a:xfrm>
            <a:off x="6119436" y="5300381"/>
            <a:ext cx="0" cy="64550"/>
          </a:xfrm>
          <a:prstGeom prst="line">
            <a:avLst/>
          </a:prstGeom>
          <a:ln w="127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45A39DA-33C0-9AA6-E017-120CD6A8A810}"/>
              </a:ext>
            </a:extLst>
          </p:cNvPr>
          <p:cNvSpPr txBox="1"/>
          <p:nvPr/>
        </p:nvSpPr>
        <p:spPr>
          <a:xfrm>
            <a:off x="5828381" y="5770193"/>
            <a:ext cx="6719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r>
              <a:rPr lang="fr-FR" sz="700" dirty="0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BA705D-3BD6-5735-E22C-553544659C6B}"/>
              </a:ext>
            </a:extLst>
          </p:cNvPr>
          <p:cNvSpPr txBox="1"/>
          <p:nvPr/>
        </p:nvSpPr>
        <p:spPr>
          <a:xfrm>
            <a:off x="6977351" y="5768058"/>
            <a:ext cx="8659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r>
              <a:rPr lang="fr-FR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Non-RDV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0FC230B-E2D7-D621-2D4E-A6001D45343B}"/>
              </a:ext>
            </a:extLst>
          </p:cNvPr>
          <p:cNvCxnSpPr>
            <a:cxnSpLocks/>
          </p:cNvCxnSpPr>
          <p:nvPr/>
        </p:nvCxnSpPr>
        <p:spPr>
          <a:xfrm flipH="1">
            <a:off x="5699521" y="5722256"/>
            <a:ext cx="955675" cy="0"/>
          </a:xfrm>
          <a:prstGeom prst="straightConnector1">
            <a:avLst/>
          </a:prstGeom>
          <a:ln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D420DB6-234B-15C4-E0A6-1F3C688464DB}"/>
              </a:ext>
            </a:extLst>
          </p:cNvPr>
          <p:cNvCxnSpPr/>
          <p:nvPr/>
        </p:nvCxnSpPr>
        <p:spPr>
          <a:xfrm>
            <a:off x="6985127" y="5722257"/>
            <a:ext cx="574675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718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microbiology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9120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Syndromic testing for the diagnosis of respiratory infections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J.P. Torres et al., ECCMID</a:t>
            </a:r>
            <a:r>
              <a:rPr lang="fr-FR" baseline="30000" dirty="0"/>
              <a:t>®</a:t>
            </a:r>
            <a:r>
              <a:rPr lang="fr-FR" dirty="0"/>
              <a:t> 2023, Abs #SY001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9801" y="148485"/>
            <a:ext cx="10951652" cy="360864"/>
          </a:xfrm>
        </p:spPr>
        <p:txBody>
          <a:bodyPr/>
          <a:lstStyle/>
          <a:p>
            <a:r>
              <a:rPr lang="en-US" dirty="0"/>
              <a:t>Syndromic testing for infectious disease in LMICs settings: challenges and opportunities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863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0"/>
            <a:ext cx="11104990" cy="847680"/>
          </a:xfrm>
        </p:spPr>
        <p:txBody>
          <a:bodyPr/>
          <a:lstStyle/>
          <a:p>
            <a:r>
              <a:rPr lang="fr-FR" sz="2000" dirty="0"/>
              <a:t>Routine </a:t>
            </a:r>
            <a:r>
              <a:rPr lang="fr-FR" sz="2000" dirty="0" err="1"/>
              <a:t>molecular</a:t>
            </a:r>
            <a:r>
              <a:rPr lang="fr-FR" sz="2000" dirty="0"/>
              <a:t> point-of-care </a:t>
            </a:r>
            <a:r>
              <a:rPr lang="fr-FR" sz="2000" dirty="0" err="1"/>
              <a:t>testing</a:t>
            </a:r>
            <a:r>
              <a:rPr lang="fr-FR" sz="2000" dirty="0"/>
              <a:t> for </a:t>
            </a:r>
            <a:r>
              <a:rPr lang="fr-FR" sz="2000" dirty="0" err="1"/>
              <a:t>respiratory</a:t>
            </a:r>
            <a:r>
              <a:rPr lang="fr-FR" sz="2000" dirty="0"/>
              <a:t> </a:t>
            </a:r>
            <a:r>
              <a:rPr lang="fr-FR" sz="2000" dirty="0" err="1"/>
              <a:t>viruses</a:t>
            </a:r>
            <a:r>
              <a:rPr lang="fr-FR" sz="2000" dirty="0"/>
              <a:t> in </a:t>
            </a:r>
            <a:r>
              <a:rPr lang="fr-FR" sz="2000" dirty="0" err="1"/>
              <a:t>adults</a:t>
            </a:r>
            <a:r>
              <a:rPr lang="fr-FR" sz="2000" dirty="0"/>
              <a:t> </a:t>
            </a:r>
            <a:r>
              <a:rPr lang="fr-FR" sz="2000" dirty="0" err="1"/>
              <a:t>presenting</a:t>
            </a:r>
            <a:r>
              <a:rPr lang="fr-FR" sz="2000" dirty="0"/>
              <a:t> to </a:t>
            </a:r>
            <a:r>
              <a:rPr lang="fr-FR" sz="2000" dirty="0" err="1"/>
              <a:t>hospital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acute </a:t>
            </a:r>
            <a:r>
              <a:rPr lang="fr-FR" sz="2000" dirty="0" err="1"/>
              <a:t>respiratory</a:t>
            </a:r>
            <a:r>
              <a:rPr lang="fr-FR" sz="2000" dirty="0"/>
              <a:t> </a:t>
            </a:r>
            <a:r>
              <a:rPr lang="fr-FR" sz="2000" dirty="0" err="1"/>
              <a:t>illness</a:t>
            </a:r>
            <a:r>
              <a:rPr lang="fr-FR" sz="2000" dirty="0"/>
              <a:t> </a:t>
            </a:r>
            <a:br>
              <a:rPr lang="fr-FR" sz="2000" dirty="0"/>
            </a:br>
            <a:r>
              <a:rPr lang="fr-FR" sz="2000" dirty="0"/>
              <a:t>(</a:t>
            </a:r>
            <a:r>
              <a:rPr lang="fr-FR" sz="2000" dirty="0" err="1"/>
              <a:t>ResPOC</a:t>
            </a:r>
            <a:r>
              <a:rPr lang="fr-FR" sz="2000" dirty="0"/>
              <a:t>): a </a:t>
            </a:r>
            <a:r>
              <a:rPr lang="fr-FR" sz="2000" dirty="0" err="1"/>
              <a:t>pragmatic</a:t>
            </a:r>
            <a:r>
              <a:rPr lang="fr-FR" sz="2000" dirty="0"/>
              <a:t>, open-label, </a:t>
            </a:r>
            <a:r>
              <a:rPr lang="fr-FR" sz="2000" dirty="0" err="1"/>
              <a:t>randomised</a:t>
            </a:r>
            <a:r>
              <a:rPr lang="fr-FR" sz="2000" dirty="0"/>
              <a:t> </a:t>
            </a:r>
            <a:r>
              <a:rPr lang="fr-FR" sz="2000" dirty="0" err="1"/>
              <a:t>controlled</a:t>
            </a:r>
            <a:r>
              <a:rPr lang="fr-FR" sz="2000" dirty="0"/>
              <a:t> trial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J.P. Torres et al., ECCMID</a:t>
            </a:r>
            <a:r>
              <a:rPr lang="da-DK" baseline="30000" dirty="0"/>
              <a:t>®</a:t>
            </a:r>
            <a:r>
              <a:rPr lang="da-DK" dirty="0"/>
              <a:t> 2023, Abs #SY001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A9AA1F89-7532-5E00-1B94-6D4516D85A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Nathan J </a:t>
            </a:r>
            <a:r>
              <a:rPr lang="fr-FR" dirty="0" err="1"/>
              <a:t>Brendish</a:t>
            </a:r>
            <a:r>
              <a:rPr lang="fr-FR" dirty="0"/>
              <a:t> et al., Lancet </a:t>
            </a:r>
            <a:r>
              <a:rPr lang="fr-FR" dirty="0" err="1"/>
              <a:t>Respir</a:t>
            </a:r>
            <a:r>
              <a:rPr lang="fr-FR" dirty="0"/>
              <a:t> Med 2017;5:401-411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306286" y="1152185"/>
          <a:ext cx="10259367" cy="155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5918">
                  <a:extLst>
                    <a:ext uri="{9D8B030D-6E8A-4147-A177-3AD203B41FA5}">
                      <a16:colId xmlns:a16="http://schemas.microsoft.com/office/drawing/2014/main" val="2192704251"/>
                    </a:ext>
                  </a:extLst>
                </a:gridCol>
                <a:gridCol w="1293646">
                  <a:extLst>
                    <a:ext uri="{9D8B030D-6E8A-4147-A177-3AD203B41FA5}">
                      <a16:colId xmlns:a16="http://schemas.microsoft.com/office/drawing/2014/main" val="1921216610"/>
                    </a:ext>
                  </a:extLst>
                </a:gridCol>
              </a:tblGrid>
              <a:tr h="41535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POCT (n=360)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 (n=354)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Difference (95% CI)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FR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ratio 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 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838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Admitted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332 (92%)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327 (92%)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-0.2% (-4.1 to 3.8)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0.98 (0.56 to 1.70)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402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hospital stay (days)*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 (6.3)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 (7.7)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-1.1 (-2.2 to -0.3)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0.0443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2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Prolonged inpatient stay</a:t>
                      </a:r>
                      <a:r>
                        <a:rPr lang="da-DK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†</a:t>
                      </a:r>
                      <a:endParaRPr lang="en-US" sz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81/327 (25%)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86/311 (28%)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-2.9% (-9.7 to 3.9)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0.86 (0.61 to 1.23)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23F436E-4387-CFBD-FFC5-BAC998467B5E}"/>
              </a:ext>
            </a:extLst>
          </p:cNvPr>
          <p:cNvGraphicFramePr>
            <a:graphicFrameLocks noGrp="1"/>
          </p:cNvGraphicFramePr>
          <p:nvPr/>
        </p:nvGraphicFramePr>
        <p:xfrm>
          <a:off x="1105318" y="3413852"/>
          <a:ext cx="10812027" cy="2315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816">
                  <a:extLst>
                    <a:ext uri="{9D8B030D-6E8A-4147-A177-3AD203B41FA5}">
                      <a16:colId xmlns:a16="http://schemas.microsoft.com/office/drawing/2014/main" val="1464504900"/>
                    </a:ext>
                  </a:extLst>
                </a:gridCol>
                <a:gridCol w="1517302">
                  <a:extLst>
                    <a:ext uri="{9D8B030D-6E8A-4147-A177-3AD203B41FA5}">
                      <a16:colId xmlns:a16="http://schemas.microsoft.com/office/drawing/2014/main" val="1114030174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710339200"/>
                    </a:ext>
                  </a:extLst>
                </a:gridCol>
                <a:gridCol w="1256044">
                  <a:extLst>
                    <a:ext uri="{9D8B030D-6E8A-4147-A177-3AD203B41FA5}">
                      <a16:colId xmlns:a16="http://schemas.microsoft.com/office/drawing/2014/main" val="2258557760"/>
                    </a:ext>
                  </a:extLst>
                </a:gridCol>
                <a:gridCol w="864158">
                  <a:extLst>
                    <a:ext uri="{9D8B030D-6E8A-4147-A177-3AD203B41FA5}">
                      <a16:colId xmlns:a16="http://schemas.microsoft.com/office/drawing/2014/main" val="3303088795"/>
                    </a:ext>
                  </a:extLst>
                </a:gridCol>
              </a:tblGrid>
              <a:tr h="29390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POCT (n=360)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 (n=354)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Risk Difference (95% CI)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Unadjusted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i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FR" sz="12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ratio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Adjusted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i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FR" sz="12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ratio 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needed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test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 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292">
                <a:tc gridSpan="8">
                  <a:txBody>
                    <a:bodyPr/>
                    <a:lstStyle/>
                    <a:p>
                      <a:r>
                        <a:rPr lang="da-DK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antibiotic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402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 given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301 (84%)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294 (83%)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 (-4.9 to 6.0)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1.04 (0.70 to 1.54)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0.99 (0.57 to 1.70)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2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dose only </a:t>
                      </a:r>
                      <a:endParaRPr lang="en-US" sz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31/301 (10%)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10/294 (3%)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6.9% (2.9 to 11.0)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3.26 (1.59 to 6.68)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(9 to 35)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0.0010</a:t>
                      </a: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9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Given for &lt;48h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50/301 (17%)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26/294 (9%)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7.8% (2.5 to 13.1)</a:t>
                      </a:r>
                      <a:endParaRPr lang="fr-FR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2.05 (1.40 to 3.39)</a:t>
                      </a:r>
                      <a:endParaRPr lang="fr-FR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(8 to 41)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0.0047</a:t>
                      </a:r>
                      <a:endParaRPr lang="fr-FR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510052"/>
                  </a:ext>
                </a:extLst>
              </a:tr>
              <a:tr h="4199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Duration (days)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(5.1)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 (4.9)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-0.4 (-1.2 to 0.4)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0.95 (0.85 to 1.5)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 (0.80 to 1.04) II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0.17*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8144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063E6CF-649D-BFDB-5AF8-6A20BC775338}"/>
              </a:ext>
            </a:extLst>
          </p:cNvPr>
          <p:cNvSpPr/>
          <p:nvPr/>
        </p:nvSpPr>
        <p:spPr>
          <a:xfrm>
            <a:off x="1276141" y="1939332"/>
            <a:ext cx="10269415" cy="30145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6D4B9-6423-5305-E969-4BECBEC99507}"/>
              </a:ext>
            </a:extLst>
          </p:cNvPr>
          <p:cNvSpPr/>
          <p:nvPr/>
        </p:nvSpPr>
        <p:spPr>
          <a:xfrm>
            <a:off x="1125416" y="4147411"/>
            <a:ext cx="10781881" cy="334154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540541-7C4B-7DC2-53AA-02C3DA26A1F1}"/>
              </a:ext>
            </a:extLst>
          </p:cNvPr>
          <p:cNvSpPr txBox="1"/>
          <p:nvPr/>
        </p:nvSpPr>
        <p:spPr>
          <a:xfrm>
            <a:off x="1276141" y="2720713"/>
            <a:ext cx="95448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are n (%) or 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(SD). POCT-point-of-care 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*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Adjusted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in-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mortality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†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≥7 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adjusted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in-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9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mortality</a:t>
            </a:r>
            <a:r>
              <a:rPr lang="fr-FR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fr-FR" sz="105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2A032B-545A-2179-F6EA-9CA1A692B526}"/>
              </a:ext>
            </a:extLst>
          </p:cNvPr>
          <p:cNvSpPr txBox="1"/>
          <p:nvPr/>
        </p:nvSpPr>
        <p:spPr>
          <a:xfrm>
            <a:off x="1276141" y="2934347"/>
            <a:ext cx="97850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4: Length of hospital stay</a:t>
            </a:r>
          </a:p>
        </p:txBody>
      </p:sp>
    </p:spTree>
    <p:extLst>
      <p:ext uri="{BB962C8B-B14F-4D97-AF65-F5344CB8AC3E}">
        <p14:creationId xmlns:p14="http://schemas.microsoft.com/office/powerpoint/2010/main" val="32162910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0"/>
            <a:ext cx="11104990" cy="847680"/>
          </a:xfrm>
        </p:spPr>
        <p:txBody>
          <a:bodyPr>
            <a:noAutofit/>
          </a:bodyPr>
          <a:lstStyle/>
          <a:p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respiratory</a:t>
            </a:r>
            <a:r>
              <a:rPr lang="fr-FR" dirty="0"/>
              <a:t> tract infections (LRTI) due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respiratory</a:t>
            </a:r>
            <a:r>
              <a:rPr lang="fr-FR" dirty="0"/>
              <a:t> </a:t>
            </a:r>
            <a:r>
              <a:rPr lang="fr-FR" dirty="0" err="1"/>
              <a:t>viruses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SARS-COV-2 </a:t>
            </a:r>
            <a:r>
              <a:rPr lang="fr-FR" dirty="0" err="1"/>
              <a:t>pandemic</a:t>
            </a:r>
            <a:r>
              <a:rPr lang="fr-FR" dirty="0"/>
              <a:t> in a </a:t>
            </a:r>
            <a:r>
              <a:rPr lang="fr-FR" dirty="0" err="1"/>
              <a:t>pediatric</a:t>
            </a:r>
            <a:r>
              <a:rPr lang="fr-FR" dirty="0"/>
              <a:t> </a:t>
            </a:r>
            <a:r>
              <a:rPr lang="fr-FR" dirty="0" err="1"/>
              <a:t>hospital</a:t>
            </a:r>
            <a:r>
              <a:rPr lang="fr-FR" dirty="0"/>
              <a:t> in China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D348CC8-65CE-1739-C404-BC759B50E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J.P. Torres et al., ECCMID</a:t>
            </a:r>
            <a:r>
              <a:rPr lang="da-DK" baseline="30000" dirty="0"/>
              <a:t>®</a:t>
            </a:r>
            <a:r>
              <a:rPr lang="da-DK" dirty="0"/>
              <a:t> 2023, Abs #SY001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15B89E6-13F7-377F-0CEB-AA6746E3C4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870744"/>
            <a:ext cx="11104990" cy="582613"/>
          </a:xfrm>
        </p:spPr>
        <p:txBody>
          <a:bodyPr/>
          <a:lstStyle/>
          <a:p>
            <a:r>
              <a:rPr lang="fr-FR" dirty="0" err="1"/>
              <a:t>Respiratory</a:t>
            </a:r>
            <a:r>
              <a:rPr lang="fr-FR" dirty="0"/>
              <a:t> viral co-infections in LRTI – </a:t>
            </a:r>
            <a:r>
              <a:rPr lang="fr-FR" dirty="0" err="1"/>
              <a:t>hospitalized</a:t>
            </a:r>
            <a:r>
              <a:rPr lang="fr-FR" dirty="0"/>
              <a:t> </a:t>
            </a:r>
            <a:r>
              <a:rPr lang="fr-FR" dirty="0" err="1"/>
              <a:t>children</a:t>
            </a:r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EC65540-DF61-CF2C-F791-CD3A73939E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Silva P, Torres JP et al. ESPID 2022, </a:t>
            </a:r>
            <a:r>
              <a:rPr lang="fr-FR" dirty="0" err="1"/>
              <a:t>Athens</a:t>
            </a:r>
            <a:r>
              <a:rPr lang="fr-FR" dirty="0"/>
              <a:t>, </a:t>
            </a:r>
            <a:r>
              <a:rPr lang="fr-FR" dirty="0" err="1"/>
              <a:t>Greece</a:t>
            </a:r>
            <a:endParaRPr lang="fr-FR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66720F1A-5CA0-4FC8-D8BF-9454ED82183E}"/>
              </a:ext>
            </a:extLst>
          </p:cNvPr>
          <p:cNvGraphicFramePr/>
          <p:nvPr/>
        </p:nvGraphicFramePr>
        <p:xfrm>
          <a:off x="1898306" y="961980"/>
          <a:ext cx="8395389" cy="545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D6039498-E5A1-ECE0-C231-71EF4E4888D4}"/>
              </a:ext>
            </a:extLst>
          </p:cNvPr>
          <p:cNvSpPr txBox="1"/>
          <p:nvPr/>
        </p:nvSpPr>
        <p:spPr>
          <a:xfrm>
            <a:off x="1884156" y="4329794"/>
            <a:ext cx="4914511" cy="1400996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marL="723900" indent="-723900"/>
            <a:r>
              <a:rPr lang="en-US" sz="2000" b="1"/>
              <a:t>	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Ony 13% of the LRTI episodes received antibiotics (vs </a:t>
            </a:r>
            <a:r>
              <a:rPr lang="en-US" sz="20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≈ 30-40% historical use)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hevron 25">
            <a:extLst>
              <a:ext uri="{FF2B5EF4-FFF2-40B4-BE49-F238E27FC236}">
                <a16:creationId xmlns:a16="http://schemas.microsoft.com/office/drawing/2014/main" id="{7DD1B065-518A-D703-C78D-359E3B2B9DCD}"/>
              </a:ext>
            </a:extLst>
          </p:cNvPr>
          <p:cNvSpPr/>
          <p:nvPr/>
        </p:nvSpPr>
        <p:spPr>
          <a:xfrm>
            <a:off x="2261443" y="4579588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121A95E3-5C6A-A4C7-D639-A0CEDD0E3387}"/>
              </a:ext>
            </a:extLst>
          </p:cNvPr>
          <p:cNvSpPr/>
          <p:nvPr/>
        </p:nvSpPr>
        <p:spPr>
          <a:xfrm>
            <a:off x="7124172" y="4799459"/>
            <a:ext cx="3828250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74434" tIns="74434" rIns="74434" bIns="74434" numCol="1" spcCol="1270" anchor="t" anchorCtr="0">
            <a:noAutofit/>
          </a:bodyPr>
          <a:lstStyle/>
          <a:p>
            <a:pPr defTabSz="450056">
              <a:spcBef>
                <a:spcPts val="1200"/>
              </a:spcBef>
              <a:defRPr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But this study was not a RCT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B0F191A7-67FA-D51E-9FCB-B636EE4EDF7E}"/>
              </a:ext>
            </a:extLst>
          </p:cNvPr>
          <p:cNvSpPr txBox="1"/>
          <p:nvPr/>
        </p:nvSpPr>
        <p:spPr>
          <a:xfrm>
            <a:off x="4953030" y="2743416"/>
            <a:ext cx="389784" cy="3078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B913639A-217A-820F-95E5-ADF9143489A6}"/>
              </a:ext>
            </a:extLst>
          </p:cNvPr>
          <p:cNvSpPr txBox="1"/>
          <p:nvPr/>
        </p:nvSpPr>
        <p:spPr>
          <a:xfrm>
            <a:off x="4979176" y="2271385"/>
            <a:ext cx="389784" cy="3078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11%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98C61803-B771-81C4-CA73-7F9004CA5C41}"/>
              </a:ext>
            </a:extLst>
          </p:cNvPr>
          <p:cNvSpPr txBox="1"/>
          <p:nvPr/>
        </p:nvSpPr>
        <p:spPr>
          <a:xfrm>
            <a:off x="5609888" y="1464856"/>
            <a:ext cx="389784" cy="3078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4%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32169867-F23A-208D-B121-B14FA5D02BF5}"/>
              </a:ext>
            </a:extLst>
          </p:cNvPr>
          <p:cNvSpPr txBox="1"/>
          <p:nvPr/>
        </p:nvSpPr>
        <p:spPr>
          <a:xfrm>
            <a:off x="5890706" y="1390684"/>
            <a:ext cx="389784" cy="3078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25720818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3249"/>
            <a:ext cx="11104990" cy="844431"/>
          </a:xfrm>
        </p:spPr>
        <p:txBody>
          <a:bodyPr/>
          <a:lstStyle/>
          <a:p>
            <a:r>
              <a:rPr lang="fr-FR" sz="2000" dirty="0"/>
              <a:t>Impact of </a:t>
            </a:r>
            <a:r>
              <a:rPr lang="fr-FR" sz="2000" dirty="0" err="1"/>
              <a:t>early</a:t>
            </a:r>
            <a:r>
              <a:rPr lang="fr-FR" sz="2000" dirty="0"/>
              <a:t> multiplex </a:t>
            </a:r>
            <a:r>
              <a:rPr lang="fr-FR" sz="2000" dirty="0" err="1"/>
              <a:t>FilmArray</a:t>
            </a:r>
            <a:r>
              <a:rPr lang="fr-FR" sz="2000" dirty="0"/>
              <a:t> </a:t>
            </a:r>
            <a:r>
              <a:rPr lang="fr-FR" sz="2000" dirty="0" err="1"/>
              <a:t>Respiratory</a:t>
            </a:r>
            <a:r>
              <a:rPr lang="fr-FR" sz="2000" dirty="0"/>
              <a:t> </a:t>
            </a:r>
            <a:r>
              <a:rPr lang="fr-FR" sz="2000" dirty="0" err="1"/>
              <a:t>Pathogen</a:t>
            </a:r>
            <a:r>
              <a:rPr lang="fr-FR" sz="2000" dirty="0"/>
              <a:t> Panel (RPP) </a:t>
            </a:r>
            <a:r>
              <a:rPr lang="fr-FR" sz="2000" dirty="0" err="1"/>
              <a:t>assay</a:t>
            </a:r>
            <a:r>
              <a:rPr lang="fr-FR" sz="2000" dirty="0"/>
              <a:t> on </a:t>
            </a:r>
            <a:r>
              <a:rPr lang="fr-FR" sz="2000" dirty="0" err="1"/>
              <a:t>hospital</a:t>
            </a:r>
            <a:r>
              <a:rPr lang="fr-FR" sz="2000" dirty="0"/>
              <a:t> </a:t>
            </a:r>
            <a:r>
              <a:rPr lang="fr-FR" sz="2000" dirty="0" err="1"/>
              <a:t>length</a:t>
            </a:r>
            <a:r>
              <a:rPr lang="fr-FR" sz="2000" dirty="0"/>
              <a:t> of </a:t>
            </a:r>
            <a:r>
              <a:rPr lang="fr-FR" sz="2000" dirty="0" err="1"/>
              <a:t>stay</a:t>
            </a:r>
            <a:r>
              <a:rPr lang="fr-FR" sz="2000" dirty="0"/>
              <a:t> in </a:t>
            </a:r>
            <a:r>
              <a:rPr lang="fr-FR" sz="2000" dirty="0" err="1"/>
              <a:t>pediatric</a:t>
            </a:r>
            <a:r>
              <a:rPr lang="fr-FR" sz="2000" dirty="0"/>
              <a:t> patients </a:t>
            </a:r>
            <a:r>
              <a:rPr lang="fr-FR" sz="2000" dirty="0" err="1"/>
              <a:t>younger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3 </a:t>
            </a:r>
            <a:r>
              <a:rPr lang="fr-FR" sz="2000" dirty="0" err="1"/>
              <a:t>months</a:t>
            </a:r>
            <a:r>
              <a:rPr lang="fr-FR" sz="2000" dirty="0"/>
              <a:t> </a:t>
            </a:r>
            <a:r>
              <a:rPr lang="fr-FR" sz="2000" dirty="0" err="1"/>
              <a:t>admitted</a:t>
            </a:r>
            <a:r>
              <a:rPr lang="fr-FR" sz="2000" dirty="0"/>
              <a:t> for </a:t>
            </a:r>
            <a:r>
              <a:rPr lang="fr-FR" sz="2000" dirty="0" err="1"/>
              <a:t>fever</a:t>
            </a:r>
            <a:r>
              <a:rPr lang="fr-FR" sz="2000" dirty="0"/>
              <a:t> or sepsis </a:t>
            </a:r>
            <a:r>
              <a:rPr lang="fr-FR" sz="2000" dirty="0" err="1"/>
              <a:t>workup</a:t>
            </a:r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J.P. Torres et al., ECCMID</a:t>
            </a:r>
            <a:r>
              <a:rPr lang="da-DK" baseline="30000" dirty="0"/>
              <a:t>®</a:t>
            </a:r>
            <a:r>
              <a:rPr lang="da-DK" dirty="0"/>
              <a:t> 2023, Abs #SY001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DDED5A-DB31-0B45-B650-B5C7B7A9E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0227" y="1039604"/>
            <a:ext cx="11104989" cy="4232354"/>
          </a:xfrm>
        </p:spPr>
        <p:txBody>
          <a:bodyPr/>
          <a:lstStyle/>
          <a:p>
            <a:r>
              <a:rPr lang="da-DK" dirty="0"/>
              <a:t>Retrospective, 0-3m inpatients </a:t>
            </a:r>
          </a:p>
          <a:p>
            <a:r>
              <a:rPr lang="da-DK" dirty="0"/>
              <a:t>Respiratory Panel ≤ 48h after admission</a:t>
            </a:r>
          </a:p>
          <a:p>
            <a:r>
              <a:rPr lang="da-DK" dirty="0"/>
              <a:t>N=176</a:t>
            </a:r>
          </a:p>
          <a:p>
            <a:r>
              <a:rPr lang="da-DK" dirty="0"/>
              <a:t>53% (+) respiratory virus</a:t>
            </a:r>
          </a:p>
          <a:p>
            <a:endParaRPr lang="da-DK" dirty="0"/>
          </a:p>
          <a:p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E003CDE-82A4-6054-C2CC-63D7F95B27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Pediatrics</a:t>
            </a:r>
            <a:r>
              <a:rPr lang="fr-FR" dirty="0"/>
              <a:t> (</a:t>
            </a:r>
            <a:r>
              <a:rPr lang="fr-FR" dirty="0" err="1"/>
              <a:t>Phila</a:t>
            </a:r>
            <a:r>
              <a:rPr lang="fr-FR" dirty="0"/>
              <a:t>) 2017: 1-3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148080" y="3072262"/>
          <a:ext cx="4582160" cy="14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7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</a:t>
                      </a: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Panel (+)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 Panel (-)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lang="fr-FR" sz="1400" b="1" i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              5.7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7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&lt;1m                 5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1-2m               4.1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7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2-3m               8.4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C6C89A2-6696-8444-80AE-B8F80C8576C9}"/>
              </a:ext>
            </a:extLst>
          </p:cNvPr>
          <p:cNvSpPr txBox="1"/>
          <p:nvPr/>
        </p:nvSpPr>
        <p:spPr>
          <a:xfrm>
            <a:off x="1056585" y="2671405"/>
            <a:ext cx="23673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Lenght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962665-DE38-9020-2008-D34896EDD75F}"/>
              </a:ext>
            </a:extLst>
          </p:cNvPr>
          <p:cNvSpPr txBox="1"/>
          <p:nvPr/>
        </p:nvSpPr>
        <p:spPr>
          <a:xfrm>
            <a:off x="1056585" y="4641450"/>
            <a:ext cx="23673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0D895D3-861C-8B9E-96C3-4434B1A004F2}"/>
              </a:ext>
            </a:extLst>
          </p:cNvPr>
          <p:cNvGraphicFramePr>
            <a:graphicFrameLocks noGrp="1"/>
          </p:cNvGraphicFramePr>
          <p:nvPr/>
        </p:nvGraphicFramePr>
        <p:xfrm>
          <a:off x="1082040" y="5051427"/>
          <a:ext cx="4607560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480">
                  <a:extLst>
                    <a:ext uri="{9D8B030D-6E8A-4147-A177-3AD203B41FA5}">
                      <a16:colId xmlns:a16="http://schemas.microsoft.com/office/drawing/2014/main" val="3185600133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48399869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1068601979"/>
                    </a:ext>
                  </a:extLst>
                </a:gridCol>
              </a:tblGrid>
              <a:tr h="28674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</a:t>
                      </a: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Panel (+)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 Panel (-)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lang="fr-FR" sz="1400" b="1" i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28910"/>
                  </a:ext>
                </a:extLst>
              </a:tr>
              <a:tr h="2142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24251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0FBF597-9ED0-47B4-F4AA-761F3CCFBA87}"/>
              </a:ext>
            </a:extLst>
          </p:cNvPr>
          <p:cNvSpPr/>
          <p:nvPr/>
        </p:nvSpPr>
        <p:spPr>
          <a:xfrm>
            <a:off x="1097280" y="3347722"/>
            <a:ext cx="4612640" cy="589280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02276E-DA39-5B7F-F694-23277D631A6C}"/>
              </a:ext>
            </a:extLst>
          </p:cNvPr>
          <p:cNvSpPr/>
          <p:nvPr/>
        </p:nvSpPr>
        <p:spPr>
          <a:xfrm>
            <a:off x="1076960" y="5318762"/>
            <a:ext cx="4592320" cy="223520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2D86C-25FD-D88B-F8D1-6123C1C2B3E8}"/>
              </a:ext>
            </a:extLst>
          </p:cNvPr>
          <p:cNvSpPr/>
          <p:nvPr/>
        </p:nvSpPr>
        <p:spPr>
          <a:xfrm>
            <a:off x="6259286" y="1720634"/>
            <a:ext cx="5638800" cy="24275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259EE85-FE6F-6203-3953-2832EBE61C2E}"/>
              </a:ext>
            </a:extLst>
          </p:cNvPr>
          <p:cNvCxnSpPr>
            <a:cxnSpLocks/>
          </p:cNvCxnSpPr>
          <p:nvPr/>
        </p:nvCxnSpPr>
        <p:spPr>
          <a:xfrm>
            <a:off x="6134099" y="1957611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1776FBA-4F27-C1A2-0DF3-58F4E6BE768A}"/>
              </a:ext>
            </a:extLst>
          </p:cNvPr>
          <p:cNvCxnSpPr>
            <a:cxnSpLocks/>
          </p:cNvCxnSpPr>
          <p:nvPr/>
        </p:nvCxnSpPr>
        <p:spPr>
          <a:xfrm>
            <a:off x="6134099" y="2319410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18439B7-41D1-20B1-350D-C180CB6E2BC5}"/>
              </a:ext>
            </a:extLst>
          </p:cNvPr>
          <p:cNvCxnSpPr>
            <a:cxnSpLocks/>
          </p:cNvCxnSpPr>
          <p:nvPr/>
        </p:nvCxnSpPr>
        <p:spPr>
          <a:xfrm>
            <a:off x="6134099" y="2684893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7C0565F-00FF-EEE1-AC4D-31E3E240E383}"/>
              </a:ext>
            </a:extLst>
          </p:cNvPr>
          <p:cNvCxnSpPr>
            <a:cxnSpLocks/>
          </p:cNvCxnSpPr>
          <p:nvPr/>
        </p:nvCxnSpPr>
        <p:spPr>
          <a:xfrm>
            <a:off x="6134099" y="3044933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C211D12-9617-9CF3-D9EE-E709097B1476}"/>
              </a:ext>
            </a:extLst>
          </p:cNvPr>
          <p:cNvCxnSpPr>
            <a:cxnSpLocks/>
          </p:cNvCxnSpPr>
          <p:nvPr/>
        </p:nvCxnSpPr>
        <p:spPr>
          <a:xfrm>
            <a:off x="6134099" y="3417108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9E148D6-3110-72AF-8673-C3D107745E63}"/>
              </a:ext>
            </a:extLst>
          </p:cNvPr>
          <p:cNvCxnSpPr>
            <a:cxnSpLocks/>
          </p:cNvCxnSpPr>
          <p:nvPr/>
        </p:nvCxnSpPr>
        <p:spPr>
          <a:xfrm>
            <a:off x="6134099" y="3781342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8F8BD0B-E9DA-52F5-186C-9C3D50ACCEE7}"/>
              </a:ext>
            </a:extLst>
          </p:cNvPr>
          <p:cNvCxnSpPr>
            <a:cxnSpLocks/>
          </p:cNvCxnSpPr>
          <p:nvPr/>
        </p:nvCxnSpPr>
        <p:spPr>
          <a:xfrm>
            <a:off x="6134099" y="4146825"/>
            <a:ext cx="130629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A2ED566-67A5-B41D-258A-B95B6236D303}"/>
              </a:ext>
            </a:extLst>
          </p:cNvPr>
          <p:cNvSpPr txBox="1"/>
          <p:nvPr/>
        </p:nvSpPr>
        <p:spPr>
          <a:xfrm>
            <a:off x="5845629" y="1821540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FECC275-D551-F5B0-7BC9-9DB7D7DD2642}"/>
              </a:ext>
            </a:extLst>
          </p:cNvPr>
          <p:cNvSpPr txBox="1"/>
          <p:nvPr/>
        </p:nvSpPr>
        <p:spPr>
          <a:xfrm>
            <a:off x="5845629" y="2187529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6510FF-BEC0-9205-C76E-36305566B940}"/>
              </a:ext>
            </a:extLst>
          </p:cNvPr>
          <p:cNvSpPr txBox="1"/>
          <p:nvPr/>
        </p:nvSpPr>
        <p:spPr>
          <a:xfrm>
            <a:off x="5845629" y="2557206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9814E7-BA90-9F6C-C9B3-48F630C63394}"/>
              </a:ext>
            </a:extLst>
          </p:cNvPr>
          <p:cNvSpPr txBox="1"/>
          <p:nvPr/>
        </p:nvSpPr>
        <p:spPr>
          <a:xfrm>
            <a:off x="5845629" y="2906360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06932C1-5434-D328-22C1-94E86BC4AD92}"/>
              </a:ext>
            </a:extLst>
          </p:cNvPr>
          <p:cNvSpPr txBox="1"/>
          <p:nvPr/>
        </p:nvSpPr>
        <p:spPr>
          <a:xfrm>
            <a:off x="5845629" y="3289421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7D3159A-06AA-9643-5C03-4173991BCF4B}"/>
              </a:ext>
            </a:extLst>
          </p:cNvPr>
          <p:cNvSpPr txBox="1"/>
          <p:nvPr/>
        </p:nvSpPr>
        <p:spPr>
          <a:xfrm>
            <a:off x="5845629" y="3649461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785310D-0F66-52AE-51CC-7D14B7F17149}"/>
              </a:ext>
            </a:extLst>
          </p:cNvPr>
          <p:cNvSpPr txBox="1"/>
          <p:nvPr/>
        </p:nvSpPr>
        <p:spPr>
          <a:xfrm>
            <a:off x="5845629" y="4009501"/>
            <a:ext cx="451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8E4A17-4BE2-FB7E-C0FF-BFE6C59CDA10}"/>
              </a:ext>
            </a:extLst>
          </p:cNvPr>
          <p:cNvSpPr/>
          <p:nvPr/>
        </p:nvSpPr>
        <p:spPr>
          <a:xfrm>
            <a:off x="6574971" y="2044697"/>
            <a:ext cx="179615" cy="2095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C6FF2D-920A-5FA6-FEA2-D853386B87B3}"/>
              </a:ext>
            </a:extLst>
          </p:cNvPr>
          <p:cNvSpPr/>
          <p:nvPr/>
        </p:nvSpPr>
        <p:spPr>
          <a:xfrm>
            <a:off x="6836603" y="3987797"/>
            <a:ext cx="179615" cy="15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CD1832-2897-72F5-8FEF-B349F9977468}"/>
              </a:ext>
            </a:extLst>
          </p:cNvPr>
          <p:cNvSpPr/>
          <p:nvPr/>
        </p:nvSpPr>
        <p:spPr>
          <a:xfrm>
            <a:off x="11413706" y="3350983"/>
            <a:ext cx="179615" cy="7892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B76910-B24C-69FC-8576-9DB45EFB973D}"/>
              </a:ext>
            </a:extLst>
          </p:cNvPr>
          <p:cNvSpPr/>
          <p:nvPr/>
        </p:nvSpPr>
        <p:spPr>
          <a:xfrm>
            <a:off x="11154138" y="4009568"/>
            <a:ext cx="179615" cy="1306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D267D3-26AE-FCB2-9368-AA0FE0D4A028}"/>
              </a:ext>
            </a:extLst>
          </p:cNvPr>
          <p:cNvSpPr/>
          <p:nvPr/>
        </p:nvSpPr>
        <p:spPr>
          <a:xfrm>
            <a:off x="10898764" y="4074882"/>
            <a:ext cx="179615" cy="65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666EE1-9F31-5E65-A241-206DC37D7767}"/>
              </a:ext>
            </a:extLst>
          </p:cNvPr>
          <p:cNvSpPr/>
          <p:nvPr/>
        </p:nvSpPr>
        <p:spPr>
          <a:xfrm>
            <a:off x="10388016" y="4036784"/>
            <a:ext cx="179615" cy="1034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B97F06-0F28-98AB-C565-EF111BDAB7C4}"/>
              </a:ext>
            </a:extLst>
          </p:cNvPr>
          <p:cNvSpPr/>
          <p:nvPr/>
        </p:nvSpPr>
        <p:spPr>
          <a:xfrm>
            <a:off x="9890652" y="3900711"/>
            <a:ext cx="179615" cy="2394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398CB2-27C6-FBA1-8A29-1093AF23C7EF}"/>
              </a:ext>
            </a:extLst>
          </p:cNvPr>
          <p:cNvSpPr/>
          <p:nvPr/>
        </p:nvSpPr>
        <p:spPr>
          <a:xfrm>
            <a:off x="9374461" y="4096655"/>
            <a:ext cx="179615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FE94FF-BB83-A55D-CEE0-8A58DEF5142E}"/>
              </a:ext>
            </a:extLst>
          </p:cNvPr>
          <p:cNvSpPr/>
          <p:nvPr/>
        </p:nvSpPr>
        <p:spPr>
          <a:xfrm>
            <a:off x="9120336" y="4097809"/>
            <a:ext cx="179615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1E1557-EBC9-606E-C09C-BC0ABAD9B135}"/>
              </a:ext>
            </a:extLst>
          </p:cNvPr>
          <p:cNvSpPr/>
          <p:nvPr/>
        </p:nvSpPr>
        <p:spPr>
          <a:xfrm>
            <a:off x="7855049" y="4097809"/>
            <a:ext cx="179615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3DD96D-C58D-D741-D48A-8EA090B0C9F2}"/>
              </a:ext>
            </a:extLst>
          </p:cNvPr>
          <p:cNvSpPr/>
          <p:nvPr/>
        </p:nvSpPr>
        <p:spPr>
          <a:xfrm>
            <a:off x="7342116" y="4097809"/>
            <a:ext cx="179615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4A010D8-D84C-AB99-A285-97D4E7BE4C20}"/>
              </a:ext>
            </a:extLst>
          </p:cNvPr>
          <p:cNvSpPr/>
          <p:nvPr/>
        </p:nvSpPr>
        <p:spPr>
          <a:xfrm>
            <a:off x="7084330" y="4097809"/>
            <a:ext cx="179615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357A510-16C9-3BD8-DFF7-FA36B404283F}"/>
              </a:ext>
            </a:extLst>
          </p:cNvPr>
          <p:cNvSpPr/>
          <p:nvPr/>
        </p:nvSpPr>
        <p:spPr>
          <a:xfrm>
            <a:off x="8106156" y="4071324"/>
            <a:ext cx="179615" cy="624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56A2D93-64EB-AB3D-5DB5-A2B69009084B}"/>
              </a:ext>
            </a:extLst>
          </p:cNvPr>
          <p:cNvSpPr txBox="1"/>
          <p:nvPr/>
        </p:nvSpPr>
        <p:spPr>
          <a:xfrm rot="5400000">
            <a:off x="10428612" y="4790310"/>
            <a:ext cx="1635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Parainfluenza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Type 4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18B77B8-2BB8-97D4-6B25-D9A54033F1A5}"/>
              </a:ext>
            </a:extLst>
          </p:cNvPr>
          <p:cNvSpPr txBox="1"/>
          <p:nvPr/>
        </p:nvSpPr>
        <p:spPr>
          <a:xfrm rot="5400000">
            <a:off x="10265694" y="4694992"/>
            <a:ext cx="1465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Parainfluenza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Type 3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7BD4503-AB5A-CD0F-0D5C-AE300FF6D1DC}"/>
              </a:ext>
            </a:extLst>
          </p:cNvPr>
          <p:cNvSpPr txBox="1"/>
          <p:nvPr/>
        </p:nvSpPr>
        <p:spPr>
          <a:xfrm rot="5400000">
            <a:off x="9911778" y="4786821"/>
            <a:ext cx="1635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Parainfluenza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Type 2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8E5A66B-7CA5-8567-E56D-DF2DF75FEFF9}"/>
              </a:ext>
            </a:extLst>
          </p:cNvPr>
          <p:cNvSpPr txBox="1"/>
          <p:nvPr/>
        </p:nvSpPr>
        <p:spPr>
          <a:xfrm rot="5400000">
            <a:off x="9657337" y="4796557"/>
            <a:ext cx="1635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Parainfluenza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Type 1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B753CF2-1D93-AC8F-001E-41CA4662FB63}"/>
              </a:ext>
            </a:extLst>
          </p:cNvPr>
          <p:cNvSpPr txBox="1"/>
          <p:nvPr/>
        </p:nvSpPr>
        <p:spPr>
          <a:xfrm rot="5400000">
            <a:off x="9196159" y="4989173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Mycoplasma </a:t>
            </a:r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Pneumoniae</a:t>
            </a:r>
            <a:endParaRPr lang="fr-FR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9626D98-79FD-2A29-5D94-628E648E6EA4}"/>
              </a:ext>
            </a:extLst>
          </p:cNvPr>
          <p:cNvSpPr txBox="1"/>
          <p:nvPr/>
        </p:nvSpPr>
        <p:spPr>
          <a:xfrm rot="5400000">
            <a:off x="8957619" y="5007307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Metapneumovirus</a:t>
            </a: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18E81F9-F963-97FA-D6D7-A43670384D0E}"/>
              </a:ext>
            </a:extLst>
          </p:cNvPr>
          <p:cNvSpPr txBox="1"/>
          <p:nvPr/>
        </p:nvSpPr>
        <p:spPr>
          <a:xfrm rot="5400000">
            <a:off x="8679324" y="5013113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FluB</a:t>
            </a: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28B4B9A-1880-3B32-5042-61AB3A7E6A81}"/>
              </a:ext>
            </a:extLst>
          </p:cNvPr>
          <p:cNvSpPr txBox="1"/>
          <p:nvPr/>
        </p:nvSpPr>
        <p:spPr>
          <a:xfrm rot="5400000">
            <a:off x="8425319" y="4997154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FluA</a:t>
            </a: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25A6542-1CD1-4F4D-C121-C00D170BBFCA}"/>
              </a:ext>
            </a:extLst>
          </p:cNvPr>
          <p:cNvSpPr txBox="1"/>
          <p:nvPr/>
        </p:nvSpPr>
        <p:spPr>
          <a:xfrm rot="5400000">
            <a:off x="8162927" y="4988808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H3N2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44EB793-2285-1C13-7ADF-55E87E198A8D}"/>
              </a:ext>
            </a:extLst>
          </p:cNvPr>
          <p:cNvSpPr txBox="1"/>
          <p:nvPr/>
        </p:nvSpPr>
        <p:spPr>
          <a:xfrm rot="5400000">
            <a:off x="7916436" y="4999398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H1N1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10F4ED1-279E-0E4D-FA4E-F6CAAA7478DA}"/>
              </a:ext>
            </a:extLst>
          </p:cNvPr>
          <p:cNvSpPr txBox="1"/>
          <p:nvPr/>
        </p:nvSpPr>
        <p:spPr>
          <a:xfrm rot="5400000">
            <a:off x="7654043" y="5004239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FluA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H1N1 2009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D9C1D39-1A7B-BA18-92FE-44DCAF22BF7D}"/>
              </a:ext>
            </a:extLst>
          </p:cNvPr>
          <p:cNvSpPr txBox="1"/>
          <p:nvPr/>
        </p:nvSpPr>
        <p:spPr>
          <a:xfrm rot="5400000">
            <a:off x="7407553" y="4995018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Chlamydia </a:t>
            </a:r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Pneumoniae</a:t>
            </a:r>
            <a:endParaRPr lang="fr-FR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48900CE9-15D2-5B09-8F94-26CC587DB4AE}"/>
              </a:ext>
            </a:extLst>
          </p:cNvPr>
          <p:cNvSpPr txBox="1"/>
          <p:nvPr/>
        </p:nvSpPr>
        <p:spPr>
          <a:xfrm rot="5400000">
            <a:off x="7153111" y="4988852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Coronavirus C43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69FA11A-D2E0-3305-9BBF-4F6FF00C27BB}"/>
              </a:ext>
            </a:extLst>
          </p:cNvPr>
          <p:cNvSpPr txBox="1"/>
          <p:nvPr/>
        </p:nvSpPr>
        <p:spPr>
          <a:xfrm rot="5400000">
            <a:off x="6906621" y="4990190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Coronavirus NL63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47B32F3-9AEE-071D-052A-70087E2E65BD}"/>
              </a:ext>
            </a:extLst>
          </p:cNvPr>
          <p:cNvSpPr txBox="1"/>
          <p:nvPr/>
        </p:nvSpPr>
        <p:spPr>
          <a:xfrm rot="5400000">
            <a:off x="6644227" y="4991974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Coronavirus HKU1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859F521-5F12-5697-F2F8-7E4D6F599175}"/>
              </a:ext>
            </a:extLst>
          </p:cNvPr>
          <p:cNvSpPr txBox="1"/>
          <p:nvPr/>
        </p:nvSpPr>
        <p:spPr>
          <a:xfrm rot="5400000">
            <a:off x="6389786" y="4993760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Coronavirus 229E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192C1E3-8C50-6192-6D13-7A7C27190FA6}"/>
              </a:ext>
            </a:extLst>
          </p:cNvPr>
          <p:cNvSpPr txBox="1"/>
          <p:nvPr/>
        </p:nvSpPr>
        <p:spPr>
          <a:xfrm rot="5400000">
            <a:off x="6135344" y="4987592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Bordetella Pertussis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B9A3B9A-7733-23F9-9B36-9EB0546F2988}"/>
              </a:ext>
            </a:extLst>
          </p:cNvPr>
          <p:cNvSpPr txBox="1"/>
          <p:nvPr/>
        </p:nvSpPr>
        <p:spPr>
          <a:xfrm rot="5400000">
            <a:off x="5904756" y="4997329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Adenovirus</a:t>
            </a:r>
            <a:endParaRPr lang="fr-FR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22E2BF4-2729-F568-E1DC-62800B4DD16A}"/>
              </a:ext>
            </a:extLst>
          </p:cNvPr>
          <p:cNvSpPr txBox="1"/>
          <p:nvPr/>
        </p:nvSpPr>
        <p:spPr>
          <a:xfrm rot="5400000">
            <a:off x="5626460" y="4999562"/>
            <a:ext cx="2055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Rhinovirus/</a:t>
            </a:r>
            <a:r>
              <a:rPr lang="fr-FR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Enterovirus</a:t>
            </a:r>
            <a:endParaRPr lang="fr-FR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A0D3B579-2B10-8CAD-1204-6DC3B81D77F1}"/>
              </a:ext>
            </a:extLst>
          </p:cNvPr>
          <p:cNvSpPr txBox="1"/>
          <p:nvPr/>
        </p:nvSpPr>
        <p:spPr>
          <a:xfrm rot="5400000">
            <a:off x="11120374" y="4348215"/>
            <a:ext cx="721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RSV</a:t>
            </a:r>
          </a:p>
        </p:txBody>
      </p:sp>
    </p:spTree>
    <p:extLst>
      <p:ext uri="{BB962C8B-B14F-4D97-AF65-F5344CB8AC3E}">
        <p14:creationId xmlns:p14="http://schemas.microsoft.com/office/powerpoint/2010/main" val="41938808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B6687-43A9-5BD2-EC21-F65349368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rapid diagnostic test for the detection of enteric pathogens in children admitted to hospital with </a:t>
            </a:r>
            <a:r>
              <a:rPr lang="en-US" dirty="0" err="1"/>
              <a:t>diarrhoea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7AAB60-511D-6560-5B5E-2A3E746937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T. Ochoa et al., ECCMID</a:t>
            </a:r>
            <a:r>
              <a:rPr lang="fr-FR" baseline="30000" dirty="0"/>
              <a:t>®</a:t>
            </a:r>
            <a:r>
              <a:rPr lang="fr-FR" dirty="0"/>
              <a:t> 2023, Abs #SY001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300669-11F1-3C4E-CC29-A318A05EC5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5667" y="148485"/>
            <a:ext cx="10155785" cy="360864"/>
          </a:xfrm>
        </p:spPr>
        <p:txBody>
          <a:bodyPr/>
          <a:lstStyle/>
          <a:p>
            <a:r>
              <a:rPr lang="en-US" dirty="0"/>
              <a:t>Syndromic testing for infectious disease in LMICs settings: challenges and opportunities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28258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98CD5B3-7200-EE5F-5956-C42993EE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-12375"/>
            <a:ext cx="11104990" cy="860055"/>
          </a:xfrm>
        </p:spPr>
        <p:txBody>
          <a:bodyPr/>
          <a:lstStyle/>
          <a:p>
            <a:r>
              <a:rPr lang="en-US" sz="2000" dirty="0"/>
              <a:t>Pathogen-specific attributable fractions of </a:t>
            </a:r>
            <a:r>
              <a:rPr lang="en-US" sz="2000" dirty="0" err="1"/>
              <a:t>hospitalised</a:t>
            </a:r>
            <a:r>
              <a:rPr lang="en-US" sz="2000" dirty="0"/>
              <a:t> </a:t>
            </a:r>
            <a:r>
              <a:rPr lang="en-US" sz="2000" dirty="0" err="1"/>
              <a:t>diarrhoea</a:t>
            </a:r>
            <a:r>
              <a:rPr lang="en-US" sz="2000" dirty="0"/>
              <a:t> in children less than 5 years of age in 2017–2018 in Global Pediatric Diarrhea Surveillance both overall and by geographic region.</a:t>
            </a:r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748C33-816C-2BB4-8CF4-932C2CCD5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T. Ochoa et al., ECCMID</a:t>
            </a:r>
            <a:r>
              <a:rPr lang="es-ES" baseline="30000" dirty="0"/>
              <a:t>®</a:t>
            </a:r>
            <a:r>
              <a:rPr lang="es-ES" dirty="0"/>
              <a:t> 2023, </a:t>
            </a:r>
            <a:r>
              <a:rPr lang="es-ES" dirty="0" err="1"/>
              <a:t>Abs</a:t>
            </a:r>
            <a:r>
              <a:rPr lang="es-ES" dirty="0"/>
              <a:t> #SY001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4976125"/>
            <a:ext cx="11104989" cy="9190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/>
              <a:t>Pathogen-specific attributable fractions of </a:t>
            </a:r>
            <a:r>
              <a:rPr lang="en-US" sz="1400" dirty="0" err="1"/>
              <a:t>hospitalised</a:t>
            </a:r>
            <a:r>
              <a:rPr lang="en-US" sz="1400" dirty="0"/>
              <a:t> </a:t>
            </a:r>
            <a:r>
              <a:rPr lang="en-US" sz="1400" dirty="0" err="1"/>
              <a:t>diarrhoea</a:t>
            </a:r>
            <a:r>
              <a:rPr lang="en-US" sz="1400" dirty="0"/>
              <a:t> in children less than 5 years of age in 2017–2018 in Global Pediatric Diarrhea Surveillance both overall and by geographic region. Within each grouping and pathogen to attributable fractions were weighted by the site-level attributable incidence of </a:t>
            </a:r>
            <a:r>
              <a:rPr lang="en-US" sz="1400" dirty="0" err="1"/>
              <a:t>hospitalised</a:t>
            </a:r>
            <a:r>
              <a:rPr lang="en-US" sz="1400" dirty="0"/>
              <a:t> </a:t>
            </a:r>
            <a:r>
              <a:rPr lang="en-US" sz="1400" dirty="0" err="1"/>
              <a:t>diarrhoea</a:t>
            </a:r>
            <a:r>
              <a:rPr lang="en-US" sz="1400" dirty="0"/>
              <a:t>. Attributable fractions are expressed as a per cent. ETEC, enterotoxigenic E. coli.</a:t>
            </a:r>
            <a:endParaRPr lang="fr-FR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CEB2D98-E08B-3CCF-9862-F2D3399C1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Cohen et al. BMJ Global </a:t>
            </a:r>
            <a:r>
              <a:rPr lang="fr-FR" dirty="0" err="1"/>
              <a:t>Heakth</a:t>
            </a:r>
            <a:r>
              <a:rPr lang="fr-FR" dirty="0"/>
              <a:t> 2022; 7(9):e009548. </a:t>
            </a:r>
            <a:r>
              <a:rPr lang="fr-FR" dirty="0" err="1"/>
              <a:t>doi</a:t>
            </a:r>
            <a:r>
              <a:rPr lang="fr-FR" dirty="0"/>
              <a:t>: 10.1136/bmjgh-2022-009548.</a:t>
            </a:r>
          </a:p>
        </p:txBody>
      </p: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C8E58B2C-5C97-A5DE-A6F8-F6563013AA5D}"/>
              </a:ext>
            </a:extLst>
          </p:cNvPr>
          <p:cNvGrpSpPr/>
          <p:nvPr/>
        </p:nvGrpSpPr>
        <p:grpSpPr>
          <a:xfrm>
            <a:off x="2253900" y="3014718"/>
            <a:ext cx="2219909" cy="1861995"/>
            <a:chOff x="2253900" y="3140222"/>
            <a:chExt cx="2219909" cy="1861995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BDE26DAA-2683-3E59-C215-5243A624C34C}"/>
                </a:ext>
              </a:extLst>
            </p:cNvPr>
            <p:cNvGrpSpPr/>
            <p:nvPr/>
          </p:nvGrpSpPr>
          <p:grpSpPr>
            <a:xfrm>
              <a:off x="2253900" y="3328710"/>
              <a:ext cx="2219909" cy="1673507"/>
              <a:chOff x="2253900" y="3328710"/>
              <a:chExt cx="2219909" cy="1673507"/>
            </a:xfrm>
          </p:grpSpPr>
          <p:graphicFrame>
            <p:nvGraphicFramePr>
              <p:cNvPr id="10" name="Graphique 9">
                <a:extLst>
                  <a:ext uri="{FF2B5EF4-FFF2-40B4-BE49-F238E27FC236}">
                    <a16:creationId xmlns:a16="http://schemas.microsoft.com/office/drawing/2014/main" id="{7F3D1EF9-3A27-1C6F-716C-CD5C7B0A4291}"/>
                  </a:ext>
                </a:extLst>
              </p:cNvPr>
              <p:cNvGraphicFramePr/>
              <p:nvPr/>
            </p:nvGraphicFramePr>
            <p:xfrm>
              <a:off x="2878212" y="4455397"/>
              <a:ext cx="1595597" cy="5468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5379BFC-6CBA-CD44-E44E-41B5912829D1}"/>
                  </a:ext>
                </a:extLst>
              </p:cNvPr>
              <p:cNvSpPr/>
              <p:nvPr/>
            </p:nvSpPr>
            <p:spPr>
              <a:xfrm>
                <a:off x="2985486" y="4618616"/>
                <a:ext cx="993290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E886C1F6-60DD-270E-BBD5-1B21BC78313D}"/>
                  </a:ext>
                </a:extLst>
              </p:cNvPr>
              <p:cNvCxnSpPr/>
              <p:nvPr/>
            </p:nvCxnSpPr>
            <p:spPr>
              <a:xfrm flipH="1">
                <a:off x="3676010" y="4683162"/>
                <a:ext cx="6413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1CE913-B5E2-8E13-2DA5-6FAE57E5CFB8}"/>
                  </a:ext>
                </a:extLst>
              </p:cNvPr>
              <p:cNvSpPr/>
              <p:nvPr/>
            </p:nvSpPr>
            <p:spPr>
              <a:xfrm>
                <a:off x="2985486" y="4478916"/>
                <a:ext cx="208564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95EF4BF-C1D2-2BED-C579-729656D133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91810" y="4543462"/>
                <a:ext cx="1689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DCB233F-63EE-1284-612B-770037C2465E}"/>
                  </a:ext>
                </a:extLst>
              </p:cNvPr>
              <p:cNvSpPr/>
              <p:nvPr/>
            </p:nvSpPr>
            <p:spPr>
              <a:xfrm>
                <a:off x="2985486" y="4339216"/>
                <a:ext cx="81564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53AF795F-3ED6-2D0F-582E-ACFA1B59E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4660" y="440376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471722-2664-C5B8-F93D-C6EDC5A8572B}"/>
                  </a:ext>
                </a:extLst>
              </p:cNvPr>
              <p:cNvSpPr/>
              <p:nvPr/>
            </p:nvSpPr>
            <p:spPr>
              <a:xfrm>
                <a:off x="2985486" y="4199516"/>
                <a:ext cx="81564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97E1866-5E38-C3EE-35C5-66A3CEE49D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4660" y="426406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5DE701-397C-6185-C0C3-990F2FB4EF5C}"/>
                  </a:ext>
                </a:extLst>
              </p:cNvPr>
              <p:cNvSpPr/>
              <p:nvPr/>
            </p:nvSpPr>
            <p:spPr>
              <a:xfrm>
                <a:off x="2985485" y="4059816"/>
                <a:ext cx="103149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1BEEB468-7462-352A-A35B-389DA1B8EC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0060" y="412436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780A41-361F-B624-95D5-68886298E5C5}"/>
                  </a:ext>
                </a:extLst>
              </p:cNvPr>
              <p:cNvSpPr/>
              <p:nvPr/>
            </p:nvSpPr>
            <p:spPr>
              <a:xfrm>
                <a:off x="2985485" y="3920116"/>
                <a:ext cx="81565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47B17E9-782F-8DC7-7423-D5375502C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0060" y="398466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185EBA7-B135-2141-E84C-2145EDB2FAC8}"/>
                  </a:ext>
                </a:extLst>
              </p:cNvPr>
              <p:cNvSpPr/>
              <p:nvPr/>
            </p:nvSpPr>
            <p:spPr>
              <a:xfrm>
                <a:off x="2985485" y="3780416"/>
                <a:ext cx="81565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C3B50AD3-3EF7-D107-5755-EAC6257A03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0060" y="384496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3C69C9-29EE-3D23-2A2C-76DCBB614961}"/>
                  </a:ext>
                </a:extLst>
              </p:cNvPr>
              <p:cNvSpPr/>
              <p:nvPr/>
            </p:nvSpPr>
            <p:spPr>
              <a:xfrm>
                <a:off x="2985486" y="3640716"/>
                <a:ext cx="57150" cy="13985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18E0D24A-4DE0-09FF-6BA6-0650010FB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4660" y="369891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DAD33BF-66A7-2140-49EF-CCE9FC0A3BC0}"/>
                  </a:ext>
                </a:extLst>
              </p:cNvPr>
              <p:cNvSpPr/>
              <p:nvPr/>
            </p:nvSpPr>
            <p:spPr>
              <a:xfrm>
                <a:off x="2985486" y="3501016"/>
                <a:ext cx="18000" cy="14040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C13FF2-C1CE-D25D-46B9-E0CF5FC5AC6E}"/>
                  </a:ext>
                </a:extLst>
              </p:cNvPr>
              <p:cNvSpPr/>
              <p:nvPr/>
            </p:nvSpPr>
            <p:spPr>
              <a:xfrm>
                <a:off x="2985486" y="3361316"/>
                <a:ext cx="25200" cy="140400"/>
              </a:xfrm>
              <a:prstGeom prst="rect">
                <a:avLst/>
              </a:prstGeom>
              <a:solidFill>
                <a:srgbClr val="96BD2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28AC8C69-7DFC-48FE-3888-D7378A5781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9735" y="3419512"/>
                <a:ext cx="571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CF81462-075B-FBB5-1CAC-CAA7145A0EDE}"/>
                  </a:ext>
                </a:extLst>
              </p:cNvPr>
              <p:cNvSpPr txBox="1"/>
              <p:nvPr/>
            </p:nvSpPr>
            <p:spPr>
              <a:xfrm>
                <a:off x="2423818" y="3328710"/>
                <a:ext cx="60465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SALMONELLA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DF7535F-E416-15EE-AC4C-AEEBCCCB2208}"/>
                  </a:ext>
                </a:extLst>
              </p:cNvPr>
              <p:cNvSpPr txBox="1"/>
              <p:nvPr/>
            </p:nvSpPr>
            <p:spPr>
              <a:xfrm>
                <a:off x="2393028" y="3460411"/>
                <a:ext cx="65142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C. JEJUNI/COLI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7AC68652-C41C-9DA5-8C69-0EE90EA20602}"/>
                  </a:ext>
                </a:extLst>
              </p:cNvPr>
              <p:cNvSpPr txBox="1"/>
              <p:nvPr/>
            </p:nvSpPr>
            <p:spPr>
              <a:xfrm>
                <a:off x="2430230" y="3601529"/>
                <a:ext cx="59182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ASTROVIRUS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1DCBF81-788E-D3AD-F36D-0C07A17FA322}"/>
                  </a:ext>
                </a:extLst>
              </p:cNvPr>
              <p:cNvSpPr txBox="1"/>
              <p:nvPr/>
            </p:nvSpPr>
            <p:spPr>
              <a:xfrm>
                <a:off x="2253900" y="3749603"/>
                <a:ext cx="80182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CRYPTOSPORIDIUM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DD8AEC0-35C2-3FB9-4127-847D57AA7353}"/>
                  </a:ext>
                </a:extLst>
              </p:cNvPr>
              <p:cNvSpPr txBox="1"/>
              <p:nvPr/>
            </p:nvSpPr>
            <p:spPr>
              <a:xfrm>
                <a:off x="2633812" y="3887347"/>
                <a:ext cx="35137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ETEC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66A0CA7-E7D1-635C-8D08-7CC9B612E9A9}"/>
                  </a:ext>
                </a:extLst>
              </p:cNvPr>
              <p:cNvSpPr txBox="1"/>
              <p:nvPr/>
            </p:nvSpPr>
            <p:spPr>
              <a:xfrm>
                <a:off x="2465496" y="4033268"/>
                <a:ext cx="55015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SAPOVIRUS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1376CA3-13FE-D6E3-00EC-18E4373403B3}"/>
                  </a:ext>
                </a:extLst>
              </p:cNvPr>
              <p:cNvSpPr txBox="1"/>
              <p:nvPr/>
            </p:nvSpPr>
            <p:spPr>
              <a:xfrm>
                <a:off x="2279548" y="4173315"/>
                <a:ext cx="77457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ADENOVIRUS 40/41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B0E1A7C-2B3E-7169-6050-46DE5422C4A8}"/>
                  </a:ext>
                </a:extLst>
              </p:cNvPr>
              <p:cNvSpPr txBox="1"/>
              <p:nvPr/>
            </p:nvSpPr>
            <p:spPr>
              <a:xfrm>
                <a:off x="2452672" y="4303019"/>
                <a:ext cx="56457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NOROVIRUS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F478DB6-F20A-9C00-8C5C-CB48AAF8BCBA}"/>
                  </a:ext>
                </a:extLst>
              </p:cNvPr>
              <p:cNvSpPr txBox="1"/>
              <p:nvPr/>
            </p:nvSpPr>
            <p:spPr>
              <a:xfrm>
                <a:off x="2516792" y="4442138"/>
                <a:ext cx="49244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SHIGELLA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7C400C3-4FB1-6C52-752A-F23BA2C7154E}"/>
                  </a:ext>
                </a:extLst>
              </p:cNvPr>
              <p:cNvSpPr txBox="1"/>
              <p:nvPr/>
            </p:nvSpPr>
            <p:spPr>
              <a:xfrm>
                <a:off x="2465496" y="4609628"/>
                <a:ext cx="55015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ROTAVIRUS</a:t>
                </a:r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2DF441E-0BB5-C32B-AE7A-AB10A5A67FB8}"/>
                </a:ext>
              </a:extLst>
            </p:cNvPr>
            <p:cNvSpPr txBox="1"/>
            <p:nvPr/>
          </p:nvSpPr>
          <p:spPr>
            <a:xfrm>
              <a:off x="3382667" y="3140222"/>
              <a:ext cx="6463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West </a:t>
              </a:r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Africa</a:t>
              </a:r>
              <a:endParaRPr lang="fr-FR" sz="8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5DC7882B-440B-328F-DA7C-3CDFE92BE946}"/>
              </a:ext>
            </a:extLst>
          </p:cNvPr>
          <p:cNvGrpSpPr/>
          <p:nvPr/>
        </p:nvGrpSpPr>
        <p:grpSpPr>
          <a:xfrm>
            <a:off x="4384856" y="3014718"/>
            <a:ext cx="1595597" cy="1861995"/>
            <a:chOff x="4384856" y="3140222"/>
            <a:chExt cx="1595597" cy="1861995"/>
          </a:xfrm>
        </p:grpSpPr>
        <p:graphicFrame>
          <p:nvGraphicFramePr>
            <p:cNvPr id="49" name="Graphique 48">
              <a:extLst>
                <a:ext uri="{FF2B5EF4-FFF2-40B4-BE49-F238E27FC236}">
                  <a16:creationId xmlns:a16="http://schemas.microsoft.com/office/drawing/2014/main" id="{63682158-3C09-92F6-D6EE-6F6FB5BE326A}"/>
                </a:ext>
              </a:extLst>
            </p:cNvPr>
            <p:cNvGraphicFramePr/>
            <p:nvPr/>
          </p:nvGraphicFramePr>
          <p:xfrm>
            <a:off x="4384856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48612B6-29D2-EB1A-165D-6F2762D461A4}"/>
                </a:ext>
              </a:extLst>
            </p:cNvPr>
            <p:cNvSpPr/>
            <p:nvPr/>
          </p:nvSpPr>
          <p:spPr>
            <a:xfrm>
              <a:off x="4492130" y="4618616"/>
              <a:ext cx="516068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3975632C-2EE4-39C5-C974-F2CE9D986C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8011" y="4683162"/>
              <a:ext cx="1680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3D55B5-A146-7986-91E9-50FE5F6791C8}"/>
                </a:ext>
              </a:extLst>
            </p:cNvPr>
            <p:cNvSpPr/>
            <p:nvPr/>
          </p:nvSpPr>
          <p:spPr>
            <a:xfrm>
              <a:off x="4492129" y="4478916"/>
              <a:ext cx="267981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67446CC-0007-578B-4BF4-CA3E11249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013" y="4543462"/>
              <a:ext cx="1307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6EB1EC1-85D7-3F1F-D68E-1CFE84992385}"/>
                </a:ext>
              </a:extLst>
            </p:cNvPr>
            <p:cNvSpPr/>
            <p:nvPr/>
          </p:nvSpPr>
          <p:spPr>
            <a:xfrm>
              <a:off x="4492130" y="4339216"/>
              <a:ext cx="131724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DC99FC60-9CE5-7DFB-46FB-7425886EA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3694" y="4403762"/>
              <a:ext cx="893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FD600EA-3D1C-FDB6-D00D-EFB562E4B166}"/>
                </a:ext>
              </a:extLst>
            </p:cNvPr>
            <p:cNvSpPr/>
            <p:nvPr/>
          </p:nvSpPr>
          <p:spPr>
            <a:xfrm>
              <a:off x="4492130" y="4199516"/>
              <a:ext cx="103148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73A6ADDC-99EA-1714-1446-E09699E4C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0690" y="42640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7D7F35-C72C-700A-A1D2-EC317D3C389B}"/>
                </a:ext>
              </a:extLst>
            </p:cNvPr>
            <p:cNvSpPr/>
            <p:nvPr/>
          </p:nvSpPr>
          <p:spPr>
            <a:xfrm>
              <a:off x="4492129" y="4059816"/>
              <a:ext cx="68561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8D4878DD-D320-DE2B-5447-7BF874249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625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4189E08-5D91-0552-D00A-3179A467AB39}"/>
                </a:ext>
              </a:extLst>
            </p:cNvPr>
            <p:cNvSpPr/>
            <p:nvPr/>
          </p:nvSpPr>
          <p:spPr>
            <a:xfrm>
              <a:off x="4492129" y="3920116"/>
              <a:ext cx="125711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69BB2BD-D909-5AE4-F2DE-D769C3699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9321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705DC92-574A-1B02-4C59-5A7928B625D6}"/>
                </a:ext>
              </a:extLst>
            </p:cNvPr>
            <p:cNvSpPr/>
            <p:nvPr/>
          </p:nvSpPr>
          <p:spPr>
            <a:xfrm>
              <a:off x="4492129" y="3780416"/>
              <a:ext cx="125711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6AB69CAD-5717-AF33-A0A1-C2D8EAE7D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83" y="38449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DAE9D55-5D56-4478-72BB-BF5F6E4B4BED}"/>
                </a:ext>
              </a:extLst>
            </p:cNvPr>
            <p:cNvSpPr/>
            <p:nvPr/>
          </p:nvSpPr>
          <p:spPr>
            <a:xfrm>
              <a:off x="4490509" y="3638363"/>
              <a:ext cx="45719" cy="13985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0DD245C-FD84-9346-D3DE-F77AEF906A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5149" y="3698912"/>
              <a:ext cx="298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D9886F4-FFF6-FAA8-C28E-C07FA71CEB5B}"/>
                </a:ext>
              </a:extLst>
            </p:cNvPr>
            <p:cNvSpPr/>
            <p:nvPr/>
          </p:nvSpPr>
          <p:spPr>
            <a:xfrm>
              <a:off x="4492130" y="3494663"/>
              <a:ext cx="25200" cy="14040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A7D9BE78-3717-39DD-CB6B-BAD0AAE08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6379" y="3552859"/>
              <a:ext cx="298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BFC734E-A6D8-0D7C-CC2B-06C963A5BFC6}"/>
                </a:ext>
              </a:extLst>
            </p:cNvPr>
            <p:cNvSpPr txBox="1"/>
            <p:nvPr/>
          </p:nvSpPr>
          <p:spPr>
            <a:xfrm>
              <a:off x="4617840" y="3140222"/>
              <a:ext cx="11865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East and </a:t>
              </a:r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Southern</a:t>
              </a:r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Africa</a:t>
              </a:r>
              <a:endParaRPr lang="fr-FR" sz="8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DA456C5-22ED-DE7D-811E-99B181440FEF}"/>
                </a:ext>
              </a:extLst>
            </p:cNvPr>
            <p:cNvSpPr/>
            <p:nvPr/>
          </p:nvSpPr>
          <p:spPr>
            <a:xfrm>
              <a:off x="4492130" y="3351788"/>
              <a:ext cx="3600" cy="14040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852BFCDE-071C-6806-0F6E-7196BEEC3329}"/>
              </a:ext>
            </a:extLst>
          </p:cNvPr>
          <p:cNvGrpSpPr/>
          <p:nvPr/>
        </p:nvGrpSpPr>
        <p:grpSpPr>
          <a:xfrm>
            <a:off x="5877755" y="3014718"/>
            <a:ext cx="1595597" cy="1861995"/>
            <a:chOff x="5877755" y="3140222"/>
            <a:chExt cx="1595597" cy="1861995"/>
          </a:xfrm>
        </p:grpSpPr>
        <p:graphicFrame>
          <p:nvGraphicFramePr>
            <p:cNvPr id="89" name="Graphique 88">
              <a:extLst>
                <a:ext uri="{FF2B5EF4-FFF2-40B4-BE49-F238E27FC236}">
                  <a16:creationId xmlns:a16="http://schemas.microsoft.com/office/drawing/2014/main" id="{1E23CB75-D207-59C0-F718-1E825FDC6A7F}"/>
                </a:ext>
              </a:extLst>
            </p:cNvPr>
            <p:cNvGraphicFramePr/>
            <p:nvPr/>
          </p:nvGraphicFramePr>
          <p:xfrm>
            <a:off x="5877755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D1CA391-E916-24A4-50D4-D73C9C018E36}"/>
                </a:ext>
              </a:extLst>
            </p:cNvPr>
            <p:cNvSpPr/>
            <p:nvPr/>
          </p:nvSpPr>
          <p:spPr>
            <a:xfrm>
              <a:off x="5985028" y="4618616"/>
              <a:ext cx="536421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43F0191F-8D63-C0C1-EE2F-AA7C69822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75" y="4683162"/>
              <a:ext cx="3936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5297F28-02CF-EB85-F855-FABEDE6D830A}"/>
                </a:ext>
              </a:extLst>
            </p:cNvPr>
            <p:cNvSpPr/>
            <p:nvPr/>
          </p:nvSpPr>
          <p:spPr>
            <a:xfrm>
              <a:off x="5985029" y="4478916"/>
              <a:ext cx="277070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D8E69CE1-6E28-D9CC-92E2-169B257777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5832" y="4543462"/>
              <a:ext cx="3091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A90B33F-3B95-0559-3A3B-806C80DE791E}"/>
                </a:ext>
              </a:extLst>
            </p:cNvPr>
            <p:cNvSpPr/>
            <p:nvPr/>
          </p:nvSpPr>
          <p:spPr>
            <a:xfrm>
              <a:off x="5985029" y="4339216"/>
              <a:ext cx="125710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65EEF3D5-2EAE-0DE2-61EA-277989780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3589" y="4403762"/>
              <a:ext cx="24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E54FDBB-70FA-EC72-D11A-E30C6DECC3DE}"/>
                </a:ext>
              </a:extLst>
            </p:cNvPr>
            <p:cNvSpPr/>
            <p:nvPr/>
          </p:nvSpPr>
          <p:spPr>
            <a:xfrm>
              <a:off x="5985029" y="4199516"/>
              <a:ext cx="380846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B0D57887-5DDD-E1D7-F7A8-063FC9C8B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9350" y="4264062"/>
              <a:ext cx="3206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6DC3F2B-94CB-C9B9-5B81-A8C8E3E3EFD6}"/>
                </a:ext>
              </a:extLst>
            </p:cNvPr>
            <p:cNvSpPr/>
            <p:nvPr/>
          </p:nvSpPr>
          <p:spPr>
            <a:xfrm>
              <a:off x="5985027" y="4059816"/>
              <a:ext cx="57149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2F2F5A8D-2F28-438E-FCC3-ACCC79055F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0453" y="4124362"/>
              <a:ext cx="1589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EFDCD41-2F3D-D008-031C-90E395812496}"/>
                </a:ext>
              </a:extLst>
            </p:cNvPr>
            <p:cNvSpPr/>
            <p:nvPr/>
          </p:nvSpPr>
          <p:spPr>
            <a:xfrm>
              <a:off x="5985027" y="3920116"/>
              <a:ext cx="36000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3CA38DEC-5C22-6177-1725-2F8A83105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6439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813F6D7-85DE-53E7-456D-9BBB7BDAFA4A}"/>
                </a:ext>
              </a:extLst>
            </p:cNvPr>
            <p:cNvSpPr/>
            <p:nvPr/>
          </p:nvSpPr>
          <p:spPr>
            <a:xfrm>
              <a:off x="5985028" y="3780416"/>
              <a:ext cx="36000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A90884E9-D175-729A-B329-40002C4260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3027" y="38449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1C6A7A88-3F93-0A87-E29B-948172944978}"/>
                </a:ext>
              </a:extLst>
            </p:cNvPr>
            <p:cNvSpPr txBox="1"/>
            <p:nvPr/>
          </p:nvSpPr>
          <p:spPr>
            <a:xfrm>
              <a:off x="6387619" y="3140222"/>
              <a:ext cx="62388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South Asia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0EB63A-FD63-E04E-CC48-609892FFD1A1}"/>
                </a:ext>
              </a:extLst>
            </p:cNvPr>
            <p:cNvSpPr/>
            <p:nvPr/>
          </p:nvSpPr>
          <p:spPr>
            <a:xfrm>
              <a:off x="5985027" y="3641416"/>
              <a:ext cx="45719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484743B2-CD5C-BE49-4690-87E8EF690C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8902" y="37059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F0786D-664D-552C-8844-11F9D09C521B}"/>
                </a:ext>
              </a:extLst>
            </p:cNvPr>
            <p:cNvSpPr/>
            <p:nvPr/>
          </p:nvSpPr>
          <p:spPr>
            <a:xfrm>
              <a:off x="5985028" y="3501716"/>
              <a:ext cx="57148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840E3AA9-A25E-A1B8-1E7D-2E0D64B69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0327" y="3562384"/>
              <a:ext cx="1204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973B74C-F277-33E0-2E2D-C789A152CDC4}"/>
                </a:ext>
              </a:extLst>
            </p:cNvPr>
            <p:cNvSpPr/>
            <p:nvPr/>
          </p:nvSpPr>
          <p:spPr>
            <a:xfrm>
              <a:off x="5985027" y="3362016"/>
              <a:ext cx="18000" cy="139850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1691EEE9-9406-DE2F-7DBD-334769F76D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0327" y="3422684"/>
              <a:ext cx="285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951C455B-F956-AF90-B6F2-4F7BC1BD6A0D}"/>
              </a:ext>
            </a:extLst>
          </p:cNvPr>
          <p:cNvGrpSpPr/>
          <p:nvPr/>
        </p:nvGrpSpPr>
        <p:grpSpPr>
          <a:xfrm>
            <a:off x="7373180" y="3010593"/>
            <a:ext cx="1595597" cy="1866120"/>
            <a:chOff x="7373180" y="3136097"/>
            <a:chExt cx="1595597" cy="1866120"/>
          </a:xfrm>
        </p:grpSpPr>
        <p:graphicFrame>
          <p:nvGraphicFramePr>
            <p:cNvPr id="124" name="Graphique 123">
              <a:extLst>
                <a:ext uri="{FF2B5EF4-FFF2-40B4-BE49-F238E27FC236}">
                  <a16:creationId xmlns:a16="http://schemas.microsoft.com/office/drawing/2014/main" id="{D3D9D270-AD0B-560C-3D05-FF4EF3810DCF}"/>
                </a:ext>
              </a:extLst>
            </p:cNvPr>
            <p:cNvGraphicFramePr/>
            <p:nvPr/>
          </p:nvGraphicFramePr>
          <p:xfrm>
            <a:off x="7373180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F7A135B-1A34-210D-36D1-4A3738D5170D}"/>
                </a:ext>
              </a:extLst>
            </p:cNvPr>
            <p:cNvSpPr/>
            <p:nvPr/>
          </p:nvSpPr>
          <p:spPr>
            <a:xfrm>
              <a:off x="7480453" y="4618616"/>
              <a:ext cx="671847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8E51FFA3-5E1C-7DFD-D1FD-281D1229A5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5449" y="4683162"/>
              <a:ext cx="2990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D9E27F-3F5C-FC88-FB9D-92BD27E870CD}"/>
                </a:ext>
              </a:extLst>
            </p:cNvPr>
            <p:cNvSpPr/>
            <p:nvPr/>
          </p:nvSpPr>
          <p:spPr>
            <a:xfrm>
              <a:off x="7480454" y="4478916"/>
              <a:ext cx="14282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C2CD1A64-A868-37AF-9592-0583FBC95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4107" y="4543462"/>
              <a:ext cx="506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9C58C8-6784-F71E-5120-C81F383402EA}"/>
                </a:ext>
              </a:extLst>
            </p:cNvPr>
            <p:cNvSpPr/>
            <p:nvPr/>
          </p:nvSpPr>
          <p:spPr>
            <a:xfrm>
              <a:off x="7480453" y="4339216"/>
              <a:ext cx="215295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51FFF78B-1630-424F-0DE3-D4C231207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795" y="4403762"/>
              <a:ext cx="1636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1CB8D6D-EF79-1093-8051-6F526FB8F332}"/>
                </a:ext>
              </a:extLst>
            </p:cNvPr>
            <p:cNvSpPr/>
            <p:nvPr/>
          </p:nvSpPr>
          <p:spPr>
            <a:xfrm>
              <a:off x="7480453" y="4199516"/>
              <a:ext cx="12571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B7183252-B43B-9077-B663-8338F3E80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5602" y="4264062"/>
              <a:ext cx="791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CE18B3C-8008-2E71-9854-1B45BBA59A8D}"/>
                </a:ext>
              </a:extLst>
            </p:cNvPr>
            <p:cNvSpPr/>
            <p:nvPr/>
          </p:nvSpPr>
          <p:spPr>
            <a:xfrm>
              <a:off x="7480452" y="4059816"/>
              <a:ext cx="45719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AF5B9351-EE4C-64C1-B551-8CE1AA40C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5878" y="4124362"/>
              <a:ext cx="502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9D0656F-D439-3BCA-9A51-3B8FCF97BC07}"/>
                </a:ext>
              </a:extLst>
            </p:cNvPr>
            <p:cNvSpPr/>
            <p:nvPr/>
          </p:nvSpPr>
          <p:spPr>
            <a:xfrm>
              <a:off x="7480452" y="3920116"/>
              <a:ext cx="3600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F1C1CFF2-8321-87BA-4FD6-658611A30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1864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81BAA58-DE70-479F-E9D3-974495B24C5D}"/>
                </a:ext>
              </a:extLst>
            </p:cNvPr>
            <p:cNvSpPr/>
            <p:nvPr/>
          </p:nvSpPr>
          <p:spPr>
            <a:xfrm>
              <a:off x="7480453" y="3780416"/>
              <a:ext cx="360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FFFD1379-ACCB-AD5F-9EFF-99EA45BB174B}"/>
                </a:ext>
              </a:extLst>
            </p:cNvPr>
            <p:cNvSpPr txBox="1"/>
            <p:nvPr/>
          </p:nvSpPr>
          <p:spPr>
            <a:xfrm>
              <a:off x="7526170" y="3136097"/>
              <a:ext cx="13147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Southeast</a:t>
              </a:r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Asia and Oceania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155CCFA-A16B-74F4-363A-CF9CBE05FE93}"/>
                </a:ext>
              </a:extLst>
            </p:cNvPr>
            <p:cNvSpPr/>
            <p:nvPr/>
          </p:nvSpPr>
          <p:spPr>
            <a:xfrm>
              <a:off x="7480451" y="3641416"/>
              <a:ext cx="45719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EC978014-70E4-EE56-4615-A349D87951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4327" y="3705962"/>
              <a:ext cx="346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F12F7B9-50D2-F7D8-83EA-54CD1F19022D}"/>
                </a:ext>
              </a:extLst>
            </p:cNvPr>
            <p:cNvSpPr/>
            <p:nvPr/>
          </p:nvSpPr>
          <p:spPr>
            <a:xfrm>
              <a:off x="7480452" y="3501716"/>
              <a:ext cx="45719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0AD95DED-EC9B-3714-8B48-4B21A469FB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6170" y="3562384"/>
              <a:ext cx="294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986E49-1748-8A24-BD42-C5504F0AA7D4}"/>
                </a:ext>
              </a:extLst>
            </p:cNvPr>
            <p:cNvSpPr/>
            <p:nvPr/>
          </p:nvSpPr>
          <p:spPr>
            <a:xfrm>
              <a:off x="7480452" y="3362016"/>
              <a:ext cx="360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F17467FC-DA87-8F3D-6177-BAED747CBF12}"/>
              </a:ext>
            </a:extLst>
          </p:cNvPr>
          <p:cNvGrpSpPr/>
          <p:nvPr/>
        </p:nvGrpSpPr>
        <p:grpSpPr>
          <a:xfrm>
            <a:off x="8859080" y="3010593"/>
            <a:ext cx="1595597" cy="1866120"/>
            <a:chOff x="8859080" y="3136097"/>
            <a:chExt cx="1595597" cy="1866120"/>
          </a:xfrm>
        </p:grpSpPr>
        <p:graphicFrame>
          <p:nvGraphicFramePr>
            <p:cNvPr id="156" name="Graphique 155">
              <a:extLst>
                <a:ext uri="{FF2B5EF4-FFF2-40B4-BE49-F238E27FC236}">
                  <a16:creationId xmlns:a16="http://schemas.microsoft.com/office/drawing/2014/main" id="{1A100104-93CB-366C-7EB5-8C13D7E9495D}"/>
                </a:ext>
              </a:extLst>
            </p:cNvPr>
            <p:cNvGraphicFramePr/>
            <p:nvPr/>
          </p:nvGraphicFramePr>
          <p:xfrm>
            <a:off x="8859080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C5590D4-252D-03D0-6F29-AD499DA06D5E}"/>
                </a:ext>
              </a:extLst>
            </p:cNvPr>
            <p:cNvSpPr/>
            <p:nvPr/>
          </p:nvSpPr>
          <p:spPr>
            <a:xfrm>
              <a:off x="8966353" y="4618616"/>
              <a:ext cx="613986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58" name="Connecteur droit 157">
              <a:extLst>
                <a:ext uri="{FF2B5EF4-FFF2-40B4-BE49-F238E27FC236}">
                  <a16:creationId xmlns:a16="http://schemas.microsoft.com/office/drawing/2014/main" id="{3AED370F-12AF-966F-EDF1-AE587B2AC0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78950" y="4683162"/>
              <a:ext cx="4864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15ED1B5-DC96-1975-3528-DC9E9A6DEFCF}"/>
                </a:ext>
              </a:extLst>
            </p:cNvPr>
            <p:cNvSpPr/>
            <p:nvPr/>
          </p:nvSpPr>
          <p:spPr>
            <a:xfrm>
              <a:off x="8966354" y="4478916"/>
              <a:ext cx="3600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0405A9A2-4A4B-8BBD-139A-6291F6973479}"/>
                </a:ext>
              </a:extLst>
            </p:cNvPr>
            <p:cNvSpPr/>
            <p:nvPr/>
          </p:nvSpPr>
          <p:spPr>
            <a:xfrm>
              <a:off x="8966353" y="4339216"/>
              <a:ext cx="301472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62" name="Connecteur droit 161">
              <a:extLst>
                <a:ext uri="{FF2B5EF4-FFF2-40B4-BE49-F238E27FC236}">
                  <a16:creationId xmlns:a16="http://schemas.microsoft.com/office/drawing/2014/main" id="{BFA02B02-2AB2-66C6-D92B-0F90970FB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8147" y="4403762"/>
              <a:ext cx="2208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E022844-C422-B667-12D0-7119F1210799}"/>
                </a:ext>
              </a:extLst>
            </p:cNvPr>
            <p:cNvSpPr/>
            <p:nvPr/>
          </p:nvSpPr>
          <p:spPr>
            <a:xfrm>
              <a:off x="8966353" y="4199516"/>
              <a:ext cx="57150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E335D585-87E3-C546-831A-E5F1A6973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3402" y="4264062"/>
              <a:ext cx="381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77F4726-0C78-9ED6-C16A-7FDC43227C2D}"/>
                </a:ext>
              </a:extLst>
            </p:cNvPr>
            <p:cNvSpPr/>
            <p:nvPr/>
          </p:nvSpPr>
          <p:spPr>
            <a:xfrm>
              <a:off x="8966352" y="4059816"/>
              <a:ext cx="45719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B524336E-8E66-2949-08A9-879DF7E975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1778" y="4124362"/>
              <a:ext cx="502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7993A6C-566E-78B7-3663-B0C30C4BA4B4}"/>
                </a:ext>
              </a:extLst>
            </p:cNvPr>
            <p:cNvSpPr/>
            <p:nvPr/>
          </p:nvSpPr>
          <p:spPr>
            <a:xfrm>
              <a:off x="8966351" y="3920116"/>
              <a:ext cx="3600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9CF893B-F764-EEFD-668F-FB8D4A625BCB}"/>
                </a:ext>
              </a:extLst>
            </p:cNvPr>
            <p:cNvSpPr/>
            <p:nvPr/>
          </p:nvSpPr>
          <p:spPr>
            <a:xfrm>
              <a:off x="8966353" y="3780416"/>
              <a:ext cx="360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8991651F-31A5-E3D1-500E-420251F1CC24}"/>
                </a:ext>
              </a:extLst>
            </p:cNvPr>
            <p:cNvSpPr txBox="1"/>
            <p:nvPr/>
          </p:nvSpPr>
          <p:spPr>
            <a:xfrm>
              <a:off x="9411576" y="3136097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East Asia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8532217-9DDC-EFCD-D2E2-BAAB43D72D83}"/>
                </a:ext>
              </a:extLst>
            </p:cNvPr>
            <p:cNvSpPr/>
            <p:nvPr/>
          </p:nvSpPr>
          <p:spPr>
            <a:xfrm>
              <a:off x="8966351" y="3641416"/>
              <a:ext cx="45719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EF53598A-93B7-B492-58B3-8DBB6B1502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0227" y="3705962"/>
              <a:ext cx="346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7EA1BFC-AC27-7EB9-8042-F32CCCC0472B}"/>
                </a:ext>
              </a:extLst>
            </p:cNvPr>
            <p:cNvSpPr/>
            <p:nvPr/>
          </p:nvSpPr>
          <p:spPr>
            <a:xfrm>
              <a:off x="8966352" y="3501716"/>
              <a:ext cx="3600" cy="139850"/>
            </a:xfrm>
            <a:prstGeom prst="rect">
              <a:avLst/>
            </a:prstGeom>
            <a:solidFill>
              <a:srgbClr val="9B11C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D4853D4-FCDD-028E-8FAE-203F679CAEE4}"/>
                </a:ext>
              </a:extLst>
            </p:cNvPr>
            <p:cNvSpPr/>
            <p:nvPr/>
          </p:nvSpPr>
          <p:spPr>
            <a:xfrm>
              <a:off x="8966352" y="3362016"/>
              <a:ext cx="36000" cy="1398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312EB60A-EC91-27F9-3C41-8F9C8A4E9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8777" y="3429074"/>
              <a:ext cx="536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e 185">
            <a:extLst>
              <a:ext uri="{FF2B5EF4-FFF2-40B4-BE49-F238E27FC236}">
                <a16:creationId xmlns:a16="http://schemas.microsoft.com/office/drawing/2014/main" id="{940F6FAD-8288-8B70-8DB3-00262C02E74D}"/>
              </a:ext>
            </a:extLst>
          </p:cNvPr>
          <p:cNvGrpSpPr/>
          <p:nvPr/>
        </p:nvGrpSpPr>
        <p:grpSpPr>
          <a:xfrm>
            <a:off x="2253900" y="1141931"/>
            <a:ext cx="2219909" cy="1673507"/>
            <a:chOff x="2253900" y="3328710"/>
            <a:chExt cx="2219909" cy="1673507"/>
          </a:xfrm>
        </p:grpSpPr>
        <p:sp>
          <p:nvSpPr>
            <p:cNvPr id="208" name="ZoneTexte 207">
              <a:extLst>
                <a:ext uri="{FF2B5EF4-FFF2-40B4-BE49-F238E27FC236}">
                  <a16:creationId xmlns:a16="http://schemas.microsoft.com/office/drawing/2014/main" id="{3165CE27-4330-7D4D-5E9D-6D356EB8AE04}"/>
                </a:ext>
              </a:extLst>
            </p:cNvPr>
            <p:cNvSpPr txBox="1"/>
            <p:nvPr/>
          </p:nvSpPr>
          <p:spPr>
            <a:xfrm>
              <a:off x="2423818" y="3328710"/>
              <a:ext cx="60465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SALMONELLA</a:t>
              </a:r>
            </a:p>
          </p:txBody>
        </p:sp>
        <p:sp>
          <p:nvSpPr>
            <p:cNvPr id="209" name="ZoneTexte 208">
              <a:extLst>
                <a:ext uri="{FF2B5EF4-FFF2-40B4-BE49-F238E27FC236}">
                  <a16:creationId xmlns:a16="http://schemas.microsoft.com/office/drawing/2014/main" id="{8294DDFC-CEBA-3D95-96C9-B9D9979F37CF}"/>
                </a:ext>
              </a:extLst>
            </p:cNvPr>
            <p:cNvSpPr txBox="1"/>
            <p:nvPr/>
          </p:nvSpPr>
          <p:spPr>
            <a:xfrm>
              <a:off x="2377423" y="3460411"/>
              <a:ext cx="64743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C. JEJUNI/COLI</a:t>
              </a:r>
            </a:p>
          </p:txBody>
        </p:sp>
        <p:sp>
          <p:nvSpPr>
            <p:cNvPr id="210" name="ZoneTexte 209">
              <a:extLst>
                <a:ext uri="{FF2B5EF4-FFF2-40B4-BE49-F238E27FC236}">
                  <a16:creationId xmlns:a16="http://schemas.microsoft.com/office/drawing/2014/main" id="{EDFE288B-FEE8-3B78-67D9-E2DA697C06B2}"/>
                </a:ext>
              </a:extLst>
            </p:cNvPr>
            <p:cNvSpPr txBox="1"/>
            <p:nvPr/>
          </p:nvSpPr>
          <p:spPr>
            <a:xfrm>
              <a:off x="2430230" y="3601529"/>
              <a:ext cx="59182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ASTROVIRUS</a:t>
              </a:r>
            </a:p>
          </p:txBody>
        </p:sp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E71CE736-96D1-83FE-6B38-341465E62213}"/>
                </a:ext>
              </a:extLst>
            </p:cNvPr>
            <p:cNvSpPr txBox="1"/>
            <p:nvPr/>
          </p:nvSpPr>
          <p:spPr>
            <a:xfrm>
              <a:off x="2253900" y="3749603"/>
              <a:ext cx="80182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CRYPTOSPORIDIUM</a:t>
              </a:r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D25ECCDA-5E19-3845-3E79-8072DED572F4}"/>
                </a:ext>
              </a:extLst>
            </p:cNvPr>
            <p:cNvSpPr txBox="1"/>
            <p:nvPr/>
          </p:nvSpPr>
          <p:spPr>
            <a:xfrm>
              <a:off x="2633812" y="3887347"/>
              <a:ext cx="3513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ETEC</a:t>
              </a:r>
            </a:p>
          </p:txBody>
        </p:sp>
        <p:sp>
          <p:nvSpPr>
            <p:cNvPr id="213" name="ZoneTexte 212">
              <a:extLst>
                <a:ext uri="{FF2B5EF4-FFF2-40B4-BE49-F238E27FC236}">
                  <a16:creationId xmlns:a16="http://schemas.microsoft.com/office/drawing/2014/main" id="{CC48B8F0-09EB-D54E-E2DA-C4A3ECE9C485}"/>
                </a:ext>
              </a:extLst>
            </p:cNvPr>
            <p:cNvSpPr txBox="1"/>
            <p:nvPr/>
          </p:nvSpPr>
          <p:spPr>
            <a:xfrm>
              <a:off x="2465496" y="4033268"/>
              <a:ext cx="55015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SAPOVIRUS</a:t>
              </a:r>
            </a:p>
          </p:txBody>
        </p:sp>
        <p:sp>
          <p:nvSpPr>
            <p:cNvPr id="214" name="ZoneTexte 213">
              <a:extLst>
                <a:ext uri="{FF2B5EF4-FFF2-40B4-BE49-F238E27FC236}">
                  <a16:creationId xmlns:a16="http://schemas.microsoft.com/office/drawing/2014/main" id="{C42E0A2D-D918-8E03-21D8-0131738E4586}"/>
                </a:ext>
              </a:extLst>
            </p:cNvPr>
            <p:cNvSpPr txBox="1"/>
            <p:nvPr/>
          </p:nvSpPr>
          <p:spPr>
            <a:xfrm>
              <a:off x="2279548" y="4173315"/>
              <a:ext cx="7745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ADENOVIRUS 40/41</a:t>
              </a:r>
            </a:p>
          </p:txBody>
        </p:sp>
        <p:sp>
          <p:nvSpPr>
            <p:cNvPr id="215" name="ZoneTexte 214">
              <a:extLst>
                <a:ext uri="{FF2B5EF4-FFF2-40B4-BE49-F238E27FC236}">
                  <a16:creationId xmlns:a16="http://schemas.microsoft.com/office/drawing/2014/main" id="{18DD0409-88FC-30B2-1153-F96136CB47B3}"/>
                </a:ext>
              </a:extLst>
            </p:cNvPr>
            <p:cNvSpPr txBox="1"/>
            <p:nvPr/>
          </p:nvSpPr>
          <p:spPr>
            <a:xfrm>
              <a:off x="2452672" y="4303019"/>
              <a:ext cx="5645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NOROVIRUS</a:t>
              </a:r>
            </a:p>
          </p:txBody>
        </p: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CD77BDB3-383B-DD08-193B-0B5EEA61D557}"/>
                </a:ext>
              </a:extLst>
            </p:cNvPr>
            <p:cNvSpPr txBox="1"/>
            <p:nvPr/>
          </p:nvSpPr>
          <p:spPr>
            <a:xfrm>
              <a:off x="2516792" y="4442138"/>
              <a:ext cx="49244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SHIGELLA</a:t>
              </a:r>
            </a:p>
          </p:txBody>
        </p:sp>
        <p:sp>
          <p:nvSpPr>
            <p:cNvPr id="217" name="ZoneTexte 216">
              <a:extLst>
                <a:ext uri="{FF2B5EF4-FFF2-40B4-BE49-F238E27FC236}">
                  <a16:creationId xmlns:a16="http://schemas.microsoft.com/office/drawing/2014/main" id="{374A493C-325F-DA3D-2E58-82709F08791E}"/>
                </a:ext>
              </a:extLst>
            </p:cNvPr>
            <p:cNvSpPr txBox="1"/>
            <p:nvPr/>
          </p:nvSpPr>
          <p:spPr>
            <a:xfrm>
              <a:off x="2465496" y="4609628"/>
              <a:ext cx="55015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ROTAVIRUS</a:t>
              </a:r>
            </a:p>
          </p:txBody>
        </p:sp>
        <p:graphicFrame>
          <p:nvGraphicFramePr>
            <p:cNvPr id="188" name="Graphique 187">
              <a:extLst>
                <a:ext uri="{FF2B5EF4-FFF2-40B4-BE49-F238E27FC236}">
                  <a16:creationId xmlns:a16="http://schemas.microsoft.com/office/drawing/2014/main" id="{4D28B9D9-2D8C-545D-38F1-3C693B7FAAD6}"/>
                </a:ext>
              </a:extLst>
            </p:cNvPr>
            <p:cNvGraphicFramePr/>
            <p:nvPr/>
          </p:nvGraphicFramePr>
          <p:xfrm>
            <a:off x="2878212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678D048-EB92-6565-BACE-B03FDF20D7B9}"/>
                </a:ext>
              </a:extLst>
            </p:cNvPr>
            <p:cNvSpPr/>
            <p:nvPr/>
          </p:nvSpPr>
          <p:spPr>
            <a:xfrm>
              <a:off x="2985486" y="4618616"/>
              <a:ext cx="729264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id="{CC4E8144-E746-08FB-9F5D-863FF97FD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3460" y="4683162"/>
              <a:ext cx="2592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75A8C94-E0C9-56E5-7391-F51FEE3FF54C}"/>
                </a:ext>
              </a:extLst>
            </p:cNvPr>
            <p:cNvSpPr/>
            <p:nvPr/>
          </p:nvSpPr>
          <p:spPr>
            <a:xfrm>
              <a:off x="2985486" y="4478916"/>
              <a:ext cx="208564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id="{BA18AFB6-18AF-18E2-AE88-0938863EE7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5950" y="4543462"/>
              <a:ext cx="104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7F1F34C-7E04-079C-D1DF-72CAA4D9FA43}"/>
                </a:ext>
              </a:extLst>
            </p:cNvPr>
            <p:cNvSpPr/>
            <p:nvPr/>
          </p:nvSpPr>
          <p:spPr>
            <a:xfrm>
              <a:off x="2985485" y="4339216"/>
              <a:ext cx="153949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4" name="Connecteur droit 193">
              <a:extLst>
                <a:ext uri="{FF2B5EF4-FFF2-40B4-BE49-F238E27FC236}">
                  <a16:creationId xmlns:a16="http://schemas.microsoft.com/office/drawing/2014/main" id="{25841C21-405E-58B2-C504-174318520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8160" y="44037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CFBF17C-65E2-8F43-700F-E4BC2CD9375C}"/>
                </a:ext>
              </a:extLst>
            </p:cNvPr>
            <p:cNvSpPr/>
            <p:nvPr/>
          </p:nvSpPr>
          <p:spPr>
            <a:xfrm>
              <a:off x="2985486" y="4199516"/>
              <a:ext cx="110294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6" name="Connecteur droit 195">
              <a:extLst>
                <a:ext uri="{FF2B5EF4-FFF2-40B4-BE49-F238E27FC236}">
                  <a16:creationId xmlns:a16="http://schemas.microsoft.com/office/drawing/2014/main" id="{79E5B4FF-0552-19B4-4375-B9ED33664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110" y="42640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0F7722D-BE44-4D20-E3D3-323B53BF8AAD}"/>
                </a:ext>
              </a:extLst>
            </p:cNvPr>
            <p:cNvSpPr/>
            <p:nvPr/>
          </p:nvSpPr>
          <p:spPr>
            <a:xfrm>
              <a:off x="2985486" y="4059816"/>
              <a:ext cx="71400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8" name="Connecteur droit 197">
              <a:extLst>
                <a:ext uri="{FF2B5EF4-FFF2-40B4-BE49-F238E27FC236}">
                  <a16:creationId xmlns:a16="http://schemas.microsoft.com/office/drawing/2014/main" id="{3FF8A601-F030-F410-205F-53C5B10E5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1010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46F09F72-91B0-71E4-8ACF-9128B399D022}"/>
                </a:ext>
              </a:extLst>
            </p:cNvPr>
            <p:cNvSpPr/>
            <p:nvPr/>
          </p:nvSpPr>
          <p:spPr>
            <a:xfrm>
              <a:off x="2985485" y="3920116"/>
              <a:ext cx="78547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00" name="Connecteur droit 199">
              <a:extLst>
                <a:ext uri="{FF2B5EF4-FFF2-40B4-BE49-F238E27FC236}">
                  <a16:creationId xmlns:a16="http://schemas.microsoft.com/office/drawing/2014/main" id="{A1AAD446-4BA5-06E1-EE3C-D1BC4DFD0C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4185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7E705BC-2A45-28B2-3D3E-0895145AC2F4}"/>
                </a:ext>
              </a:extLst>
            </p:cNvPr>
            <p:cNvSpPr/>
            <p:nvPr/>
          </p:nvSpPr>
          <p:spPr>
            <a:xfrm>
              <a:off x="2985486" y="3780416"/>
              <a:ext cx="71400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02" name="Connecteur droit 201">
              <a:extLst>
                <a:ext uri="{FF2B5EF4-FFF2-40B4-BE49-F238E27FC236}">
                  <a16:creationId xmlns:a16="http://schemas.microsoft.com/office/drawing/2014/main" id="{811DBF5A-3317-A1E3-30F6-C1AEB2742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4660" y="38449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1CF7A3A-AE0E-60D1-1596-76773637BB2C}"/>
                </a:ext>
              </a:extLst>
            </p:cNvPr>
            <p:cNvSpPr/>
            <p:nvPr/>
          </p:nvSpPr>
          <p:spPr>
            <a:xfrm>
              <a:off x="2985486" y="3640716"/>
              <a:ext cx="55524" cy="1398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04" name="Connecteur droit 203">
              <a:extLst>
                <a:ext uri="{FF2B5EF4-FFF2-40B4-BE49-F238E27FC236}">
                  <a16:creationId xmlns:a16="http://schemas.microsoft.com/office/drawing/2014/main" id="{69F651B7-A3BF-C2D7-B11A-493A44F707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4660" y="369891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A88E8AD0-67F7-A38D-3EAF-F3BD4DB14291}"/>
                </a:ext>
              </a:extLst>
            </p:cNvPr>
            <p:cNvSpPr/>
            <p:nvPr/>
          </p:nvSpPr>
          <p:spPr>
            <a:xfrm>
              <a:off x="2985485" y="3501016"/>
              <a:ext cx="18000" cy="140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7ABF8CD-FBAF-4E10-034C-1B5E73A718B0}"/>
                </a:ext>
              </a:extLst>
            </p:cNvPr>
            <p:cNvSpPr/>
            <p:nvPr/>
          </p:nvSpPr>
          <p:spPr>
            <a:xfrm>
              <a:off x="2985486" y="3361316"/>
              <a:ext cx="18000" cy="140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07" name="Connecteur droit 206">
              <a:extLst>
                <a:ext uri="{FF2B5EF4-FFF2-40B4-BE49-F238E27FC236}">
                  <a16:creationId xmlns:a16="http://schemas.microsoft.com/office/drawing/2014/main" id="{4C7950D6-5B18-1F94-3FB0-FAF0BAF18D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9735" y="3419512"/>
              <a:ext cx="34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ZoneTexte 186">
            <a:extLst>
              <a:ext uri="{FF2B5EF4-FFF2-40B4-BE49-F238E27FC236}">
                <a16:creationId xmlns:a16="http://schemas.microsoft.com/office/drawing/2014/main" id="{3C6FD194-9D95-BD1A-E09C-2E46F0C62B56}"/>
              </a:ext>
            </a:extLst>
          </p:cNvPr>
          <p:cNvSpPr txBox="1"/>
          <p:nvPr/>
        </p:nvSpPr>
        <p:spPr>
          <a:xfrm>
            <a:off x="3482131" y="953443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Overall</a:t>
            </a:r>
            <a:endParaRPr lang="fr-FR" sz="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54" name="Groupe 253">
            <a:extLst>
              <a:ext uri="{FF2B5EF4-FFF2-40B4-BE49-F238E27FC236}">
                <a16:creationId xmlns:a16="http://schemas.microsoft.com/office/drawing/2014/main" id="{46A563D2-4732-D3FC-D28C-67339956FCEC}"/>
              </a:ext>
            </a:extLst>
          </p:cNvPr>
          <p:cNvGrpSpPr/>
          <p:nvPr/>
        </p:nvGrpSpPr>
        <p:grpSpPr>
          <a:xfrm>
            <a:off x="4384856" y="953147"/>
            <a:ext cx="1595597" cy="1861995"/>
            <a:chOff x="4384856" y="3140222"/>
            <a:chExt cx="1595597" cy="1861995"/>
          </a:xfrm>
        </p:grpSpPr>
        <p:graphicFrame>
          <p:nvGraphicFramePr>
            <p:cNvPr id="255" name="Graphique 254">
              <a:extLst>
                <a:ext uri="{FF2B5EF4-FFF2-40B4-BE49-F238E27FC236}">
                  <a16:creationId xmlns:a16="http://schemas.microsoft.com/office/drawing/2014/main" id="{20E320C6-18F3-5031-9549-30AD598E2D51}"/>
                </a:ext>
              </a:extLst>
            </p:cNvPr>
            <p:cNvGraphicFramePr/>
            <p:nvPr/>
          </p:nvGraphicFramePr>
          <p:xfrm>
            <a:off x="4384856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63D9F6F-C0E6-21C7-8E36-F9D9AA69E4FE}"/>
                </a:ext>
              </a:extLst>
            </p:cNvPr>
            <p:cNvSpPr/>
            <p:nvPr/>
          </p:nvSpPr>
          <p:spPr>
            <a:xfrm>
              <a:off x="4492130" y="4618616"/>
              <a:ext cx="378320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57" name="Connecteur droit 256">
              <a:extLst>
                <a:ext uri="{FF2B5EF4-FFF2-40B4-BE49-F238E27FC236}">
                  <a16:creationId xmlns:a16="http://schemas.microsoft.com/office/drawing/2014/main" id="{244EF850-98E6-BBAE-C2CE-4E1394B74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0110" y="4695862"/>
              <a:ext cx="233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7A395BB-0205-FE3F-A63C-CDBE281E5490}"/>
                </a:ext>
              </a:extLst>
            </p:cNvPr>
            <p:cNvSpPr/>
            <p:nvPr/>
          </p:nvSpPr>
          <p:spPr>
            <a:xfrm>
              <a:off x="4492129" y="4478916"/>
              <a:ext cx="413427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59" name="Connecteur droit 258">
              <a:extLst>
                <a:ext uri="{FF2B5EF4-FFF2-40B4-BE49-F238E27FC236}">
                  <a16:creationId xmlns:a16="http://schemas.microsoft.com/office/drawing/2014/main" id="{65E52953-2403-F79D-DAC7-81EE97C56C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0110" y="4549149"/>
              <a:ext cx="3441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454ECBC-49F1-8222-5565-5BBD4CEB2DCE}"/>
                </a:ext>
              </a:extLst>
            </p:cNvPr>
            <p:cNvSpPr/>
            <p:nvPr/>
          </p:nvSpPr>
          <p:spPr>
            <a:xfrm>
              <a:off x="4492130" y="4339216"/>
              <a:ext cx="244970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B444E23-B282-F340-461B-F61837EC27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3694" y="4413287"/>
              <a:ext cx="3318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5E4B456-A051-FEA8-B59D-CFC26DBE315B}"/>
                </a:ext>
              </a:extLst>
            </p:cNvPr>
            <p:cNvSpPr/>
            <p:nvPr/>
          </p:nvSpPr>
          <p:spPr>
            <a:xfrm>
              <a:off x="4492129" y="4199516"/>
              <a:ext cx="205883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96D841CB-166D-9AD9-6E99-0F9A599BC9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0690" y="4267237"/>
              <a:ext cx="235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C8EAAF1-6FCA-C60B-6199-C079FA0827C4}"/>
                </a:ext>
              </a:extLst>
            </p:cNvPr>
            <p:cNvSpPr/>
            <p:nvPr/>
          </p:nvSpPr>
          <p:spPr>
            <a:xfrm>
              <a:off x="4492129" y="4059816"/>
              <a:ext cx="45719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5" name="Connecteur droit 264">
              <a:extLst>
                <a:ext uri="{FF2B5EF4-FFF2-40B4-BE49-F238E27FC236}">
                  <a16:creationId xmlns:a16="http://schemas.microsoft.com/office/drawing/2014/main" id="{863BC0D4-A49D-B5A0-F4F8-76930CDFE7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1750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C4C1F6-0787-68F4-182F-EAA3DDE60527}"/>
                </a:ext>
              </a:extLst>
            </p:cNvPr>
            <p:cNvSpPr/>
            <p:nvPr/>
          </p:nvSpPr>
          <p:spPr>
            <a:xfrm>
              <a:off x="4492129" y="3920116"/>
              <a:ext cx="45719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7" name="Connecteur droit 266">
              <a:extLst>
                <a:ext uri="{FF2B5EF4-FFF2-40B4-BE49-F238E27FC236}">
                  <a16:creationId xmlns:a16="http://schemas.microsoft.com/office/drawing/2014/main" id="{64038B7D-09E7-D7FE-FE59-DDC9E75678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0509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44E9F57-698F-C02F-0703-FF6CEDFD629C}"/>
                </a:ext>
              </a:extLst>
            </p:cNvPr>
            <p:cNvSpPr/>
            <p:nvPr/>
          </p:nvSpPr>
          <p:spPr>
            <a:xfrm>
              <a:off x="4492129" y="3780416"/>
              <a:ext cx="36000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9" name="Connecteur droit 268">
              <a:extLst>
                <a:ext uri="{FF2B5EF4-FFF2-40B4-BE49-F238E27FC236}">
                  <a16:creationId xmlns:a16="http://schemas.microsoft.com/office/drawing/2014/main" id="{A1921AC0-8465-DB4B-2B80-746C5AB92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3708" y="3844962"/>
              <a:ext cx="325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0DE2324-5F6F-B496-4A5D-21AA47E6BFA3}"/>
                </a:ext>
              </a:extLst>
            </p:cNvPr>
            <p:cNvSpPr/>
            <p:nvPr/>
          </p:nvSpPr>
          <p:spPr>
            <a:xfrm>
              <a:off x="4490509" y="3638363"/>
              <a:ext cx="98812" cy="1398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71" name="Connecteur droit 270">
              <a:extLst>
                <a:ext uri="{FF2B5EF4-FFF2-40B4-BE49-F238E27FC236}">
                  <a16:creationId xmlns:a16="http://schemas.microsoft.com/office/drawing/2014/main" id="{1B11EFA0-4D1D-4B01-CED6-D90C6D32F1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5149" y="3705262"/>
              <a:ext cx="1213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320FE8E-FD2C-DDDC-F2E3-A59A5228153D}"/>
                </a:ext>
              </a:extLst>
            </p:cNvPr>
            <p:cNvSpPr/>
            <p:nvPr/>
          </p:nvSpPr>
          <p:spPr>
            <a:xfrm>
              <a:off x="4492130" y="3494663"/>
              <a:ext cx="51922" cy="1404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73" name="Connecteur droit 272">
              <a:extLst>
                <a:ext uri="{FF2B5EF4-FFF2-40B4-BE49-F238E27FC236}">
                  <a16:creationId xmlns:a16="http://schemas.microsoft.com/office/drawing/2014/main" id="{312BF5B4-BAAE-5170-7D71-EE6C0929E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6379" y="3565559"/>
              <a:ext cx="673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ZoneTexte 273">
              <a:extLst>
                <a:ext uri="{FF2B5EF4-FFF2-40B4-BE49-F238E27FC236}">
                  <a16:creationId xmlns:a16="http://schemas.microsoft.com/office/drawing/2014/main" id="{27FDDC4B-39AB-F235-D834-F2751C4F29DD}"/>
                </a:ext>
              </a:extLst>
            </p:cNvPr>
            <p:cNvSpPr txBox="1"/>
            <p:nvPr/>
          </p:nvSpPr>
          <p:spPr>
            <a:xfrm>
              <a:off x="4796574" y="3140222"/>
              <a:ext cx="8290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Central America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C6F1EE67-9601-9841-E439-79561DB4D0EE}"/>
                </a:ext>
              </a:extLst>
            </p:cNvPr>
            <p:cNvSpPr/>
            <p:nvPr/>
          </p:nvSpPr>
          <p:spPr>
            <a:xfrm>
              <a:off x="4492130" y="3351788"/>
              <a:ext cx="3600" cy="14040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83" name="Groupe 282">
            <a:extLst>
              <a:ext uri="{FF2B5EF4-FFF2-40B4-BE49-F238E27FC236}">
                <a16:creationId xmlns:a16="http://schemas.microsoft.com/office/drawing/2014/main" id="{D0818A1B-4396-78F8-9747-D6AA6042AF39}"/>
              </a:ext>
            </a:extLst>
          </p:cNvPr>
          <p:cNvGrpSpPr/>
          <p:nvPr/>
        </p:nvGrpSpPr>
        <p:grpSpPr>
          <a:xfrm>
            <a:off x="5883456" y="953147"/>
            <a:ext cx="1595597" cy="1861995"/>
            <a:chOff x="4384856" y="3140222"/>
            <a:chExt cx="1595597" cy="1861995"/>
          </a:xfrm>
        </p:grpSpPr>
        <p:graphicFrame>
          <p:nvGraphicFramePr>
            <p:cNvPr id="284" name="Graphique 283">
              <a:extLst>
                <a:ext uri="{FF2B5EF4-FFF2-40B4-BE49-F238E27FC236}">
                  <a16:creationId xmlns:a16="http://schemas.microsoft.com/office/drawing/2014/main" id="{5702D1EB-C7F2-4D1E-316C-70D7F9D717A1}"/>
                </a:ext>
              </a:extLst>
            </p:cNvPr>
            <p:cNvGraphicFramePr/>
            <p:nvPr/>
          </p:nvGraphicFramePr>
          <p:xfrm>
            <a:off x="4384856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F72F6ED-4453-437D-F504-D1199D13FD3B}"/>
                </a:ext>
              </a:extLst>
            </p:cNvPr>
            <p:cNvSpPr/>
            <p:nvPr/>
          </p:nvSpPr>
          <p:spPr>
            <a:xfrm>
              <a:off x="4492130" y="4618616"/>
              <a:ext cx="324473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86" name="Connecteur droit 285">
              <a:extLst>
                <a:ext uri="{FF2B5EF4-FFF2-40B4-BE49-F238E27FC236}">
                  <a16:creationId xmlns:a16="http://schemas.microsoft.com/office/drawing/2014/main" id="{099EC251-39FC-050B-6E9F-22CA2913D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6935" y="4695862"/>
              <a:ext cx="148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BCCD84F-B1D9-6965-857B-8C4A989B1360}"/>
                </a:ext>
              </a:extLst>
            </p:cNvPr>
            <p:cNvSpPr/>
            <p:nvPr/>
          </p:nvSpPr>
          <p:spPr>
            <a:xfrm>
              <a:off x="4492130" y="4478916"/>
              <a:ext cx="24497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88" name="Connecteur droit 287">
              <a:extLst>
                <a:ext uri="{FF2B5EF4-FFF2-40B4-BE49-F238E27FC236}">
                  <a16:creationId xmlns:a16="http://schemas.microsoft.com/office/drawing/2014/main" id="{FC2247DF-7873-B88C-996F-604AE1F44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2584" y="4549149"/>
              <a:ext cx="1039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AB10C1E-5BB9-B965-82D0-096D41234E3E}"/>
                </a:ext>
              </a:extLst>
            </p:cNvPr>
            <p:cNvSpPr/>
            <p:nvPr/>
          </p:nvSpPr>
          <p:spPr>
            <a:xfrm>
              <a:off x="4492129" y="4339216"/>
              <a:ext cx="464279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90" name="Connecteur droit 289">
              <a:extLst>
                <a:ext uri="{FF2B5EF4-FFF2-40B4-BE49-F238E27FC236}">
                  <a16:creationId xmlns:a16="http://schemas.microsoft.com/office/drawing/2014/main" id="{14690AEB-6E13-F153-E8B9-9711853E2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9019" y="4413287"/>
              <a:ext cx="2063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F1E22E4-A098-49BD-E141-25FB827C96FC}"/>
                </a:ext>
              </a:extLst>
            </p:cNvPr>
            <p:cNvSpPr/>
            <p:nvPr/>
          </p:nvSpPr>
          <p:spPr>
            <a:xfrm>
              <a:off x="4492128" y="4199516"/>
              <a:ext cx="12001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92" name="Connecteur droit 291">
              <a:extLst>
                <a:ext uri="{FF2B5EF4-FFF2-40B4-BE49-F238E27FC236}">
                  <a16:creationId xmlns:a16="http://schemas.microsoft.com/office/drawing/2014/main" id="{2357C26A-4FB3-A69E-91F9-DBEB773B4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0690" y="4267237"/>
              <a:ext cx="8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DDB16917-7849-9A5B-C634-AAF73C19A5BC}"/>
                </a:ext>
              </a:extLst>
            </p:cNvPr>
            <p:cNvSpPr/>
            <p:nvPr/>
          </p:nvSpPr>
          <p:spPr>
            <a:xfrm>
              <a:off x="4492129" y="4059816"/>
              <a:ext cx="8008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94" name="Connecteur droit 293">
              <a:extLst>
                <a:ext uri="{FF2B5EF4-FFF2-40B4-BE49-F238E27FC236}">
                  <a16:creationId xmlns:a16="http://schemas.microsoft.com/office/drawing/2014/main" id="{B796FEA7-4E73-C8C7-0653-77B826BA7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0800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45C17077-820E-1BB1-8ADB-BF5F865D6DA2}"/>
                </a:ext>
              </a:extLst>
            </p:cNvPr>
            <p:cNvSpPr/>
            <p:nvPr/>
          </p:nvSpPr>
          <p:spPr>
            <a:xfrm>
              <a:off x="4492128" y="3920116"/>
              <a:ext cx="5040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96" name="Connecteur droit 295">
              <a:extLst>
                <a:ext uri="{FF2B5EF4-FFF2-40B4-BE49-F238E27FC236}">
                  <a16:creationId xmlns:a16="http://schemas.microsoft.com/office/drawing/2014/main" id="{3AFC21B5-D5B9-C4F9-7DC6-2738F28CF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3209" y="39846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22442D2C-4F7E-EF78-A029-04B50914E758}"/>
                </a:ext>
              </a:extLst>
            </p:cNvPr>
            <p:cNvSpPr/>
            <p:nvPr/>
          </p:nvSpPr>
          <p:spPr>
            <a:xfrm>
              <a:off x="4492128" y="3780416"/>
              <a:ext cx="360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543A477-1CBA-29EB-E27B-8BA891241718}"/>
                </a:ext>
              </a:extLst>
            </p:cNvPr>
            <p:cNvSpPr/>
            <p:nvPr/>
          </p:nvSpPr>
          <p:spPr>
            <a:xfrm>
              <a:off x="4490509" y="3638363"/>
              <a:ext cx="3600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00" name="Connecteur droit 299">
              <a:extLst>
                <a:ext uri="{FF2B5EF4-FFF2-40B4-BE49-F238E27FC236}">
                  <a16:creationId xmlns:a16="http://schemas.microsoft.com/office/drawing/2014/main" id="{7E1140A6-59C4-EF35-BBA1-6E62B2F991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5001" y="3705262"/>
              <a:ext cx="250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ADA4E986-C8FE-A563-D26F-EDDF163A9331}"/>
                </a:ext>
              </a:extLst>
            </p:cNvPr>
            <p:cNvSpPr/>
            <p:nvPr/>
          </p:nvSpPr>
          <p:spPr>
            <a:xfrm>
              <a:off x="4492130" y="3494663"/>
              <a:ext cx="45719" cy="14040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75923EFD-51C7-DED2-A0BB-125E282704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6379" y="3565559"/>
              <a:ext cx="673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ZoneTexte 302">
              <a:extLst>
                <a:ext uri="{FF2B5EF4-FFF2-40B4-BE49-F238E27FC236}">
                  <a16:creationId xmlns:a16="http://schemas.microsoft.com/office/drawing/2014/main" id="{5B614A32-CC67-A3D5-8854-6626A0C2C4DF}"/>
                </a:ext>
              </a:extLst>
            </p:cNvPr>
            <p:cNvSpPr txBox="1"/>
            <p:nvPr/>
          </p:nvSpPr>
          <p:spPr>
            <a:xfrm>
              <a:off x="4796574" y="3140222"/>
              <a:ext cx="7777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South America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27FBA9F6-DB50-D6EF-7CB2-7EE7820B4740}"/>
                </a:ext>
              </a:extLst>
            </p:cNvPr>
            <p:cNvSpPr/>
            <p:nvPr/>
          </p:nvSpPr>
          <p:spPr>
            <a:xfrm>
              <a:off x="4492130" y="3351788"/>
              <a:ext cx="3600" cy="140400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10" name="Groupe 309">
            <a:extLst>
              <a:ext uri="{FF2B5EF4-FFF2-40B4-BE49-F238E27FC236}">
                <a16:creationId xmlns:a16="http://schemas.microsoft.com/office/drawing/2014/main" id="{E1E4862D-964A-40B3-7791-B8B058C4EA02}"/>
              </a:ext>
            </a:extLst>
          </p:cNvPr>
          <p:cNvGrpSpPr/>
          <p:nvPr/>
        </p:nvGrpSpPr>
        <p:grpSpPr>
          <a:xfrm>
            <a:off x="7368857" y="953147"/>
            <a:ext cx="1595597" cy="1861995"/>
            <a:chOff x="4384856" y="3140222"/>
            <a:chExt cx="1595597" cy="1861995"/>
          </a:xfrm>
        </p:grpSpPr>
        <p:graphicFrame>
          <p:nvGraphicFramePr>
            <p:cNvPr id="311" name="Graphique 310">
              <a:extLst>
                <a:ext uri="{FF2B5EF4-FFF2-40B4-BE49-F238E27FC236}">
                  <a16:creationId xmlns:a16="http://schemas.microsoft.com/office/drawing/2014/main" id="{0A72097D-B238-72B3-B060-F2667F79A0E8}"/>
                </a:ext>
              </a:extLst>
            </p:cNvPr>
            <p:cNvGraphicFramePr/>
            <p:nvPr/>
          </p:nvGraphicFramePr>
          <p:xfrm>
            <a:off x="4384856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5DDE397-8034-C47A-E67A-C87D0E2C9477}"/>
                </a:ext>
              </a:extLst>
            </p:cNvPr>
            <p:cNvSpPr/>
            <p:nvPr/>
          </p:nvSpPr>
          <p:spPr>
            <a:xfrm>
              <a:off x="4492130" y="4618616"/>
              <a:ext cx="817357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3" name="Connecteur droit 312">
              <a:extLst>
                <a:ext uri="{FF2B5EF4-FFF2-40B4-BE49-F238E27FC236}">
                  <a16:creationId xmlns:a16="http://schemas.microsoft.com/office/drawing/2014/main" id="{1B96E584-0A1F-34C0-10C6-4F83CABEC2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1448" y="4695862"/>
              <a:ext cx="5938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2382AFC-F422-1615-9874-DD4A2F036427}"/>
                </a:ext>
              </a:extLst>
            </p:cNvPr>
            <p:cNvSpPr/>
            <p:nvPr/>
          </p:nvSpPr>
          <p:spPr>
            <a:xfrm>
              <a:off x="4492130" y="4478916"/>
              <a:ext cx="18000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98D0001F-EB39-9B34-3567-9A9F9A933F3C}"/>
                </a:ext>
              </a:extLst>
            </p:cNvPr>
            <p:cNvSpPr/>
            <p:nvPr/>
          </p:nvSpPr>
          <p:spPr>
            <a:xfrm>
              <a:off x="4492129" y="4339216"/>
              <a:ext cx="147144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7" name="Connecteur droit 316">
              <a:extLst>
                <a:ext uri="{FF2B5EF4-FFF2-40B4-BE49-F238E27FC236}">
                  <a16:creationId xmlns:a16="http://schemas.microsoft.com/office/drawing/2014/main" id="{0689B16D-3E01-252A-5C7E-A54691413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8576" y="4413287"/>
              <a:ext cx="1031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C1AEE20-C7A5-E768-6A02-DBB324B19300}"/>
                </a:ext>
              </a:extLst>
            </p:cNvPr>
            <p:cNvSpPr/>
            <p:nvPr/>
          </p:nvSpPr>
          <p:spPr>
            <a:xfrm>
              <a:off x="4492127" y="4199516"/>
              <a:ext cx="45719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0217B5F6-8720-227A-E0A7-41054E6B6A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788" y="4267237"/>
              <a:ext cx="668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4E4C6E60-7087-F50F-BF1D-919C6B1BDCB0}"/>
                </a:ext>
              </a:extLst>
            </p:cNvPr>
            <p:cNvSpPr/>
            <p:nvPr/>
          </p:nvSpPr>
          <p:spPr>
            <a:xfrm>
              <a:off x="4492129" y="4059816"/>
              <a:ext cx="45719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21" name="Connecteur droit 320">
              <a:extLst>
                <a:ext uri="{FF2B5EF4-FFF2-40B4-BE49-F238E27FC236}">
                  <a16:creationId xmlns:a16="http://schemas.microsoft.com/office/drawing/2014/main" id="{231DAA9D-3620-87FA-AF61-149EFB597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3209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59AAA763-DCBC-9B53-884A-43BFC2724CF7}"/>
                </a:ext>
              </a:extLst>
            </p:cNvPr>
            <p:cNvSpPr/>
            <p:nvPr/>
          </p:nvSpPr>
          <p:spPr>
            <a:xfrm>
              <a:off x="4492128" y="3920116"/>
              <a:ext cx="360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DC899783-01E9-03A1-9EBD-C90A48580BC9}"/>
                </a:ext>
              </a:extLst>
            </p:cNvPr>
            <p:cNvSpPr/>
            <p:nvPr/>
          </p:nvSpPr>
          <p:spPr>
            <a:xfrm>
              <a:off x="4492128" y="3780416"/>
              <a:ext cx="3600" cy="13985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D19D7BDD-F5C7-1F66-25BB-43386D7C7BA0}"/>
                </a:ext>
              </a:extLst>
            </p:cNvPr>
            <p:cNvSpPr/>
            <p:nvPr/>
          </p:nvSpPr>
          <p:spPr>
            <a:xfrm>
              <a:off x="4490508" y="3638363"/>
              <a:ext cx="36000" cy="1398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26" name="Connecteur droit 325">
              <a:extLst>
                <a:ext uri="{FF2B5EF4-FFF2-40B4-BE49-F238E27FC236}">
                  <a16:creationId xmlns:a16="http://schemas.microsoft.com/office/drawing/2014/main" id="{EBEFAEB5-53CE-5A56-0AB3-A2DAFB6E8C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5001" y="3705262"/>
              <a:ext cx="250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2CAA9874-0B90-9E6C-96EC-4324FAECFC98}"/>
                </a:ext>
              </a:extLst>
            </p:cNvPr>
            <p:cNvSpPr/>
            <p:nvPr/>
          </p:nvSpPr>
          <p:spPr>
            <a:xfrm>
              <a:off x="4492130" y="3494663"/>
              <a:ext cx="98812" cy="140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1D96664B-1542-CAED-9D31-72A025199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0359" y="3565559"/>
              <a:ext cx="892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ZoneTexte 328">
              <a:extLst>
                <a:ext uri="{FF2B5EF4-FFF2-40B4-BE49-F238E27FC236}">
                  <a16:creationId xmlns:a16="http://schemas.microsoft.com/office/drawing/2014/main" id="{8F32370D-37F1-B2A8-F37D-FD5DD4ED1F5E}"/>
                </a:ext>
              </a:extLst>
            </p:cNvPr>
            <p:cNvSpPr txBox="1"/>
            <p:nvPr/>
          </p:nvSpPr>
          <p:spPr>
            <a:xfrm>
              <a:off x="4796574" y="3140222"/>
              <a:ext cx="8034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Eastern</a:t>
              </a:r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Europe</a:t>
              </a: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A1519809-9308-A72C-5012-BB26D4A5BABE}"/>
                </a:ext>
              </a:extLst>
            </p:cNvPr>
            <p:cNvSpPr/>
            <p:nvPr/>
          </p:nvSpPr>
          <p:spPr>
            <a:xfrm>
              <a:off x="4492130" y="3351788"/>
              <a:ext cx="36000" cy="140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id="{B796F61D-CF4D-6F7F-AAD8-8275FD018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457" y="3429796"/>
              <a:ext cx="55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e 336">
            <a:extLst>
              <a:ext uri="{FF2B5EF4-FFF2-40B4-BE49-F238E27FC236}">
                <a16:creationId xmlns:a16="http://schemas.microsoft.com/office/drawing/2014/main" id="{42F4BEB8-F0FC-497C-3CF0-50C83A87321F}"/>
              </a:ext>
            </a:extLst>
          </p:cNvPr>
          <p:cNvGrpSpPr/>
          <p:nvPr/>
        </p:nvGrpSpPr>
        <p:grpSpPr>
          <a:xfrm>
            <a:off x="8877325" y="953147"/>
            <a:ext cx="1595597" cy="1861995"/>
            <a:chOff x="4384856" y="3140222"/>
            <a:chExt cx="1595597" cy="1861995"/>
          </a:xfrm>
        </p:grpSpPr>
        <p:graphicFrame>
          <p:nvGraphicFramePr>
            <p:cNvPr id="338" name="Graphique 337">
              <a:extLst>
                <a:ext uri="{FF2B5EF4-FFF2-40B4-BE49-F238E27FC236}">
                  <a16:creationId xmlns:a16="http://schemas.microsoft.com/office/drawing/2014/main" id="{43693893-68A9-0C2F-5B2B-5886BC6F8D54}"/>
                </a:ext>
              </a:extLst>
            </p:cNvPr>
            <p:cNvGraphicFramePr/>
            <p:nvPr/>
          </p:nvGraphicFramePr>
          <p:xfrm>
            <a:off x="4384856" y="4455397"/>
            <a:ext cx="1595597" cy="5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46A4A612-4C40-EDA5-8BEF-7148E8EBE00A}"/>
                </a:ext>
              </a:extLst>
            </p:cNvPr>
            <p:cNvSpPr/>
            <p:nvPr/>
          </p:nvSpPr>
          <p:spPr>
            <a:xfrm>
              <a:off x="4492130" y="4618616"/>
              <a:ext cx="337199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id="{FDB5BA70-D6FF-88C4-CA60-15FEC0536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2000" y="4695862"/>
              <a:ext cx="1771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4C7B77D-3BC9-A82D-3080-2C8330B03AD7}"/>
                </a:ext>
              </a:extLst>
            </p:cNvPr>
            <p:cNvSpPr/>
            <p:nvPr/>
          </p:nvSpPr>
          <p:spPr>
            <a:xfrm>
              <a:off x="4492129" y="4478916"/>
              <a:ext cx="217915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673DBDAD-20EF-77A1-B7D3-AA16C5F2B8D7}"/>
                </a:ext>
              </a:extLst>
            </p:cNvPr>
            <p:cNvSpPr/>
            <p:nvPr/>
          </p:nvSpPr>
          <p:spPr>
            <a:xfrm>
              <a:off x="4492128" y="4339216"/>
              <a:ext cx="249871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3" name="Connecteur droit 342">
              <a:extLst>
                <a:ext uri="{FF2B5EF4-FFF2-40B4-BE49-F238E27FC236}">
                  <a16:creationId xmlns:a16="http://schemas.microsoft.com/office/drawing/2014/main" id="{772334E7-C42D-D16D-F0D1-BA6C0DF9DB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185" y="4413287"/>
              <a:ext cx="1571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2B9C1A12-1AC1-8747-4DCB-89D77A67BF7E}"/>
                </a:ext>
              </a:extLst>
            </p:cNvPr>
            <p:cNvSpPr/>
            <p:nvPr/>
          </p:nvSpPr>
          <p:spPr>
            <a:xfrm>
              <a:off x="4492127" y="4199516"/>
              <a:ext cx="45719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5" name="Connecteur droit 344">
              <a:extLst>
                <a:ext uri="{FF2B5EF4-FFF2-40B4-BE49-F238E27FC236}">
                  <a16:creationId xmlns:a16="http://schemas.microsoft.com/office/drawing/2014/main" id="{E185076B-2D35-933E-6C43-36E4C3F27C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788" y="4267237"/>
              <a:ext cx="668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D2DC859-2EF3-32D6-4757-12FFD9D241EC}"/>
                </a:ext>
              </a:extLst>
            </p:cNvPr>
            <p:cNvSpPr/>
            <p:nvPr/>
          </p:nvSpPr>
          <p:spPr>
            <a:xfrm>
              <a:off x="4492129" y="4059816"/>
              <a:ext cx="111713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7" name="Connecteur droit 346">
              <a:extLst>
                <a:ext uri="{FF2B5EF4-FFF2-40B4-BE49-F238E27FC236}">
                  <a16:creationId xmlns:a16="http://schemas.microsoft.com/office/drawing/2014/main" id="{3405DDEA-DD90-7065-1C7F-B433F440AB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9952" y="4124362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09DF6E0B-CB63-25A5-E685-AFCB408EC13B}"/>
                </a:ext>
              </a:extLst>
            </p:cNvPr>
            <p:cNvSpPr/>
            <p:nvPr/>
          </p:nvSpPr>
          <p:spPr>
            <a:xfrm>
              <a:off x="4492128" y="3920116"/>
              <a:ext cx="72880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EBCD4902-72F9-8FF2-746C-BFA1919AC999}"/>
                </a:ext>
              </a:extLst>
            </p:cNvPr>
            <p:cNvSpPr/>
            <p:nvPr/>
          </p:nvSpPr>
          <p:spPr>
            <a:xfrm>
              <a:off x="4492128" y="3780416"/>
              <a:ext cx="45719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A2D4D9CF-2A6D-3561-059E-2BC1445D74C1}"/>
                </a:ext>
              </a:extLst>
            </p:cNvPr>
            <p:cNvSpPr/>
            <p:nvPr/>
          </p:nvSpPr>
          <p:spPr>
            <a:xfrm>
              <a:off x="4490508" y="3638363"/>
              <a:ext cx="51922" cy="1398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51" name="Connecteur droit 350">
              <a:extLst>
                <a:ext uri="{FF2B5EF4-FFF2-40B4-BE49-F238E27FC236}">
                  <a16:creationId xmlns:a16="http://schemas.microsoft.com/office/drawing/2014/main" id="{3070275D-A13B-F955-77D2-D72AFCDE6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035" y="3705262"/>
              <a:ext cx="250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0CAC3BF4-BF70-00FF-EBCF-C114B47EDB8A}"/>
                </a:ext>
              </a:extLst>
            </p:cNvPr>
            <p:cNvSpPr/>
            <p:nvPr/>
          </p:nvSpPr>
          <p:spPr>
            <a:xfrm>
              <a:off x="4492130" y="3494663"/>
              <a:ext cx="0" cy="140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4" name="ZoneTexte 353">
              <a:extLst>
                <a:ext uri="{FF2B5EF4-FFF2-40B4-BE49-F238E27FC236}">
                  <a16:creationId xmlns:a16="http://schemas.microsoft.com/office/drawing/2014/main" id="{BFFB7C29-4B48-A7BA-3C33-5D237C1E54B9}"/>
                </a:ext>
              </a:extLst>
            </p:cNvPr>
            <p:cNvSpPr txBox="1"/>
            <p:nvPr/>
          </p:nvSpPr>
          <p:spPr>
            <a:xfrm>
              <a:off x="4603842" y="3140222"/>
              <a:ext cx="12025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Central and Western Asia</a:t>
              </a: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AC9E9B88-1530-E4D5-E80C-681984FB2544}"/>
                </a:ext>
              </a:extLst>
            </p:cNvPr>
            <p:cNvSpPr/>
            <p:nvPr/>
          </p:nvSpPr>
          <p:spPr>
            <a:xfrm>
              <a:off x="4492130" y="3351788"/>
              <a:ext cx="0" cy="140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14647D9E-D419-3B55-BCA8-19ED2A873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8546" y="4552362"/>
              <a:ext cx="1034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>
              <a:extLst>
                <a:ext uri="{FF2B5EF4-FFF2-40B4-BE49-F238E27FC236}">
                  <a16:creationId xmlns:a16="http://schemas.microsoft.com/office/drawing/2014/main" id="{F9119EEF-D2D9-198C-DF23-0773711C51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6603" y="3990873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>
              <a:extLst>
                <a:ext uri="{FF2B5EF4-FFF2-40B4-BE49-F238E27FC236}">
                  <a16:creationId xmlns:a16="http://schemas.microsoft.com/office/drawing/2014/main" id="{3A354B67-2FF3-F063-264E-DC0040B23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6569" y="3847374"/>
              <a:ext cx="57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392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40EEC-F4F1-F950-81F6-B0B26B10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100" dirty="0"/>
              <a:t>Escherichia coli </a:t>
            </a:r>
            <a:r>
              <a:rPr lang="fr-FR" sz="3100" dirty="0" err="1"/>
              <a:t>producing</a:t>
            </a:r>
            <a:r>
              <a:rPr lang="fr-FR" sz="3100" dirty="0"/>
              <a:t> </a:t>
            </a:r>
            <a:r>
              <a:rPr lang="fr-FR" sz="3100" dirty="0" err="1"/>
              <a:t>extended-spectrum</a:t>
            </a:r>
            <a:r>
              <a:rPr lang="fr-FR" sz="3100" dirty="0"/>
              <a:t> beta-lactamase (ESBL-</a:t>
            </a:r>
            <a:r>
              <a:rPr lang="fr-FR" sz="3100" dirty="0" err="1"/>
              <a:t>Ec</a:t>
            </a:r>
            <a:r>
              <a:rPr lang="fr-FR" sz="3100" dirty="0"/>
              <a:t>) </a:t>
            </a:r>
            <a:r>
              <a:rPr lang="fr-FR" sz="3100" dirty="0" err="1"/>
              <a:t>bloodstream</a:t>
            </a:r>
            <a:r>
              <a:rPr lang="fr-FR" sz="3100" dirty="0"/>
              <a:t> infections and </a:t>
            </a:r>
            <a:r>
              <a:rPr lang="fr-FR" sz="3100" dirty="0" err="1"/>
              <a:t>mortality</a:t>
            </a:r>
            <a:r>
              <a:rPr lang="fr-FR" sz="3100" dirty="0"/>
              <a:t> in Queensland, </a:t>
            </a:r>
            <a:r>
              <a:rPr lang="fr-FR" sz="3100" dirty="0" err="1"/>
              <a:t>Australia</a:t>
            </a:r>
            <a:r>
              <a:rPr lang="fr-FR" sz="3100" dirty="0"/>
              <a:t>: a population-</a:t>
            </a:r>
            <a:r>
              <a:rPr lang="fr-FR" sz="3100" dirty="0" err="1"/>
              <a:t>based</a:t>
            </a:r>
            <a:r>
              <a:rPr lang="fr-FR" sz="3100" dirty="0"/>
              <a:t> </a:t>
            </a:r>
            <a:r>
              <a:rPr lang="fr-FR" sz="3100" dirty="0" err="1"/>
              <a:t>cohort</a:t>
            </a:r>
            <a:r>
              <a:rPr lang="fr-FR" sz="3100" dirty="0"/>
              <a:t> </a:t>
            </a:r>
            <a:r>
              <a:rPr lang="fr-FR" sz="3100" dirty="0" err="1"/>
              <a:t>study</a:t>
            </a:r>
            <a:r>
              <a:rPr lang="fr-FR" sz="3100" dirty="0"/>
              <a:t> </a:t>
            </a:r>
            <a:r>
              <a:rPr lang="fr-FR" sz="3100" dirty="0" err="1"/>
              <a:t>from</a:t>
            </a:r>
            <a:r>
              <a:rPr lang="fr-FR" sz="3100" dirty="0"/>
              <a:t> 2000 to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0BAFCD-E123-CE22-CB28-508B9E9F82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W. Ling et al., ECCMID</a:t>
            </a:r>
            <a:r>
              <a:rPr lang="fr-FR" baseline="30000" dirty="0"/>
              <a:t>®</a:t>
            </a:r>
            <a:r>
              <a:rPr lang="fr-FR" dirty="0"/>
              <a:t> 2023, Abs# O0044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5A7E7A-C094-6735-3C5D-B489C602A42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Hot topics in sepsis</a:t>
            </a:r>
          </a:p>
        </p:txBody>
      </p:sp>
    </p:spTree>
    <p:extLst>
      <p:ext uri="{BB962C8B-B14F-4D97-AF65-F5344CB8AC3E}">
        <p14:creationId xmlns:p14="http://schemas.microsoft.com/office/powerpoint/2010/main" val="887651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873EA93-8CE7-FE98-2B85-4A485A1001D9}"/>
              </a:ext>
            </a:extLst>
          </p:cNvPr>
          <p:cNvGraphicFramePr>
            <a:graphicFrameLocks noGrp="1"/>
          </p:cNvGraphicFramePr>
          <p:nvPr/>
        </p:nvGraphicFramePr>
        <p:xfrm>
          <a:off x="1313591" y="1169622"/>
          <a:ext cx="10202132" cy="432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9262">
                <a:tc>
                  <a:txBody>
                    <a:bodyPr/>
                    <a:lstStyle/>
                    <a:p>
                      <a:r>
                        <a:rPr lang="da-DK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Microbe</a:t>
                      </a:r>
                      <a:r>
                        <a:rPr lang="da-DK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Identified</a:t>
                      </a:r>
                      <a:r>
                        <a:rPr lang="da-DK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by GI PCR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 PCR</a:t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(n=38)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</a:t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(n=36)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 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80460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da-DK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Summary of microbial class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 only (%)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(28.9)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(25.0)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Both bacteria and virus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(7.9)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(5.6)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Parasite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(2.6)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(5.6)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 only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(31.6)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(27.8)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microbe detected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(28.9)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(36.1)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 department therapy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 administered in ED (%)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(26.3)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(6.8)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0.07</a:t>
                      </a:r>
                      <a:endParaRPr lang="fr-FR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 prescribed for diarrhea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(34.2)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(22.2)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0.38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233808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 rehydratation therapy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(81.6)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(69.4)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0.44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834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Antidiarrheal medication prescribed (%)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(105)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(5.7)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45323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3" y="0"/>
            <a:ext cx="11104990" cy="857957"/>
          </a:xfrm>
        </p:spPr>
        <p:txBody>
          <a:bodyPr/>
          <a:lstStyle/>
          <a:p>
            <a:r>
              <a:rPr lang="fr-FR" sz="2000" dirty="0"/>
              <a:t>A </a:t>
            </a:r>
            <a:r>
              <a:rPr lang="fr-FR" sz="2000" dirty="0" err="1"/>
              <a:t>randomized</a:t>
            </a:r>
            <a:r>
              <a:rPr lang="fr-FR" sz="2000" dirty="0"/>
              <a:t> control trial of a multiplex gastrointestinal PCR panel </a:t>
            </a:r>
            <a:r>
              <a:rPr lang="fr-FR" sz="2000" i="1" dirty="0"/>
              <a:t>versus</a:t>
            </a:r>
            <a:r>
              <a:rPr lang="fr-FR" sz="2000" dirty="0"/>
              <a:t> </a:t>
            </a:r>
            <a:r>
              <a:rPr lang="fr-FR" sz="2000" dirty="0" err="1"/>
              <a:t>usual</a:t>
            </a:r>
            <a:r>
              <a:rPr lang="fr-FR" sz="2000" dirty="0"/>
              <a:t> </a:t>
            </a:r>
            <a:r>
              <a:rPr lang="fr-FR" sz="2000" dirty="0" err="1"/>
              <a:t>testing</a:t>
            </a:r>
            <a:r>
              <a:rPr lang="fr-FR" sz="2000" dirty="0"/>
              <a:t> to </a:t>
            </a:r>
            <a:r>
              <a:rPr lang="fr-FR" sz="2000" dirty="0" err="1"/>
              <a:t>assess</a:t>
            </a:r>
            <a:r>
              <a:rPr lang="fr-FR" sz="2000" dirty="0"/>
              <a:t> </a:t>
            </a:r>
            <a:r>
              <a:rPr lang="fr-FR" sz="2000" dirty="0" err="1"/>
              <a:t>antibiotics</a:t>
            </a:r>
            <a:r>
              <a:rPr lang="fr-FR" sz="2000" dirty="0"/>
              <a:t> use for patients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infectious</a:t>
            </a:r>
            <a:r>
              <a:rPr lang="fr-FR" sz="2000" dirty="0"/>
              <a:t> </a:t>
            </a:r>
            <a:r>
              <a:rPr lang="fr-FR" sz="2000" dirty="0" err="1"/>
              <a:t>diarrhea</a:t>
            </a:r>
            <a:r>
              <a:rPr lang="fr-FR" sz="2000" dirty="0"/>
              <a:t> in the emergency </a:t>
            </a:r>
            <a:r>
              <a:rPr lang="fr-FR" sz="2000" dirty="0" err="1"/>
              <a:t>department</a:t>
            </a:r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BD00DB-6C5F-5928-5D0F-6CC946FC3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es-ES" dirty="0"/>
              <a:t>T. Ochoa et al., ECCMID</a:t>
            </a:r>
            <a:r>
              <a:rPr lang="es-ES" baseline="30000" dirty="0"/>
              <a:t>®</a:t>
            </a:r>
            <a:r>
              <a:rPr lang="es-ES" dirty="0"/>
              <a:t> 2023, </a:t>
            </a:r>
            <a:r>
              <a:rPr lang="es-ES" dirty="0" err="1"/>
              <a:t>Abs</a:t>
            </a:r>
            <a:r>
              <a:rPr lang="es-ES" dirty="0"/>
              <a:t> #SY001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53955A6-937E-0700-3E3B-4E0F21013AB8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JACEP Open 20223:e12616</a:t>
            </a:r>
          </a:p>
        </p:txBody>
      </p:sp>
    </p:spTree>
    <p:extLst>
      <p:ext uri="{BB962C8B-B14F-4D97-AF65-F5344CB8AC3E}">
        <p14:creationId xmlns:p14="http://schemas.microsoft.com/office/powerpoint/2010/main" val="12485243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788AA-7487-0AE5-8B86-756FF72F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064595" cy="2114016"/>
          </a:xfrm>
        </p:spPr>
        <p:txBody>
          <a:bodyPr/>
          <a:lstStyle/>
          <a:p>
            <a:r>
              <a:rPr lang="fr-FR" sz="2800" dirty="0"/>
              <a:t>Skip the </a:t>
            </a:r>
            <a:r>
              <a:rPr lang="fr-FR" sz="2800" dirty="0" err="1"/>
              <a:t>petri</a:t>
            </a:r>
            <a:r>
              <a:rPr lang="fr-FR" sz="2800" dirty="0"/>
              <a:t> </a:t>
            </a:r>
            <a:r>
              <a:rPr lang="fr-FR" sz="2800" dirty="0" err="1"/>
              <a:t>dish</a:t>
            </a:r>
            <a:r>
              <a:rPr lang="fr-FR" sz="2800" dirty="0"/>
              <a:t>: </a:t>
            </a:r>
            <a:r>
              <a:rPr lang="fr-FR" sz="2800" dirty="0" err="1"/>
              <a:t>analytical</a:t>
            </a:r>
            <a:r>
              <a:rPr lang="fr-FR" sz="2800" dirty="0"/>
              <a:t> performance </a:t>
            </a:r>
            <a:r>
              <a:rPr lang="fr-FR" sz="2800" dirty="0" err="1"/>
              <a:t>characteristics</a:t>
            </a:r>
            <a:r>
              <a:rPr lang="fr-FR" sz="2800" dirty="0"/>
              <a:t> of a </a:t>
            </a:r>
            <a:r>
              <a:rPr lang="fr-FR" sz="2800" dirty="0" err="1"/>
              <a:t>novel</a:t>
            </a:r>
            <a:r>
              <a:rPr lang="fr-FR" sz="2800" dirty="0"/>
              <a:t> </a:t>
            </a:r>
            <a:r>
              <a:rPr lang="fr-FR" sz="2800" dirty="0" err="1"/>
              <a:t>technology</a:t>
            </a:r>
            <a:r>
              <a:rPr lang="fr-FR" sz="2800" dirty="0"/>
              <a:t> for </a:t>
            </a:r>
            <a:r>
              <a:rPr lang="fr-FR" sz="2800" dirty="0" err="1"/>
              <a:t>rapid</a:t>
            </a:r>
            <a:r>
              <a:rPr lang="fr-FR" sz="2800" dirty="0"/>
              <a:t>, droplet-</a:t>
            </a:r>
            <a:r>
              <a:rPr lang="fr-FR" sz="2800" dirty="0" err="1"/>
              <a:t>based</a:t>
            </a:r>
            <a:r>
              <a:rPr lang="fr-FR" sz="2800" dirty="0"/>
              <a:t>, direct-</a:t>
            </a:r>
            <a:r>
              <a:rPr lang="fr-FR" sz="2800" dirty="0" err="1"/>
              <a:t>from</a:t>
            </a:r>
            <a:r>
              <a:rPr lang="fr-FR" sz="2800" dirty="0"/>
              <a:t>-</a:t>
            </a:r>
            <a:r>
              <a:rPr lang="fr-FR" sz="2800" dirty="0" err="1"/>
              <a:t>specimen</a:t>
            </a:r>
            <a:r>
              <a:rPr lang="fr-FR" sz="2800" dirty="0"/>
              <a:t>, </a:t>
            </a:r>
            <a:r>
              <a:rPr lang="fr-FR" sz="2800" dirty="0" err="1"/>
              <a:t>phenotypic</a:t>
            </a:r>
            <a:r>
              <a:rPr lang="fr-FR" sz="2800" dirty="0"/>
              <a:t> </a:t>
            </a:r>
            <a:r>
              <a:rPr lang="fr-FR" sz="2800" dirty="0" err="1"/>
              <a:t>microorganism</a:t>
            </a:r>
            <a:r>
              <a:rPr lang="fr-FR" sz="2800" dirty="0"/>
              <a:t> identification and </a:t>
            </a:r>
            <a:r>
              <a:rPr lang="fr-FR" sz="2800" dirty="0" err="1"/>
              <a:t>antimicrobial</a:t>
            </a:r>
            <a:r>
              <a:rPr lang="fr-FR" sz="2800" dirty="0"/>
              <a:t> </a:t>
            </a:r>
            <a:r>
              <a:rPr lang="fr-FR" sz="2800" dirty="0" err="1"/>
              <a:t>susceptibly</a:t>
            </a:r>
            <a:r>
              <a:rPr lang="fr-FR" sz="2800" dirty="0"/>
              <a:t> </a:t>
            </a:r>
            <a:r>
              <a:rPr lang="fr-FR" sz="2800" dirty="0" err="1"/>
              <a:t>testing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3487C3-D62C-1297-FEA1-7B29247981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D. Bussian et al., ECCMID</a:t>
            </a:r>
            <a:r>
              <a:rPr lang="da-DK" baseline="30000" dirty="0"/>
              <a:t>®</a:t>
            </a:r>
            <a:r>
              <a:rPr lang="da-DK" dirty="0"/>
              <a:t> 2023, Abs #O0507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7A03E6-9187-CF4E-D408-E238C2CB7D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More speed in microbiological testing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8287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Single-cell isolation and metabolic pattern recognition</a:t>
            </a:r>
            <a:endParaRPr lang="fr-FR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F058BDD8-AB90-5340-AEB0-31001DE9A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 b="1" i="1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D.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Bussian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 et al., ECCMID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</a:t>
            </a:r>
            <a:r>
              <a:rPr 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O0507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1342101" y="943895"/>
            <a:ext cx="10087898" cy="4612332"/>
            <a:chOff x="1342101" y="943895"/>
            <a:chExt cx="10087898" cy="4612332"/>
          </a:xfrm>
        </p:grpSpPr>
        <p:grpSp>
          <p:nvGrpSpPr>
            <p:cNvPr id="6" name="Groupe 5"/>
            <p:cNvGrpSpPr/>
            <p:nvPr/>
          </p:nvGrpSpPr>
          <p:grpSpPr>
            <a:xfrm>
              <a:off x="2161553" y="5079814"/>
              <a:ext cx="8582268" cy="461665"/>
              <a:chOff x="2161553" y="5020822"/>
              <a:chExt cx="8582268" cy="46166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161553" y="5066988"/>
                <a:ext cx="21723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Single-cell Isolation</a:t>
                </a:r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578676" y="5066988"/>
                <a:ext cx="2236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Metabolic Indicators</a:t>
                </a:r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648376" y="5020822"/>
                <a:ext cx="2095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Metabolic Patterns</a:t>
                </a:r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774209" y="5020822"/>
                <a:ext cx="364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fr-FR" sz="24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997287" y="5020822"/>
                <a:ext cx="364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fr-FR" sz="2400" b="1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" name="Groupe 3"/>
            <p:cNvGrpSpPr/>
            <p:nvPr/>
          </p:nvGrpSpPr>
          <p:grpSpPr>
            <a:xfrm>
              <a:off x="1342102" y="1077573"/>
              <a:ext cx="10087897" cy="3750842"/>
              <a:chOff x="1342102" y="825614"/>
              <a:chExt cx="10087897" cy="3750842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7BA3968B-43FF-204D-0B63-83E8E4551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04" t="21505" r="25725" b="36096"/>
              <a:stretch/>
            </p:blipFill>
            <p:spPr>
              <a:xfrm>
                <a:off x="1342102" y="835211"/>
                <a:ext cx="10087897" cy="3371029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156530" y="4012168"/>
                <a:ext cx="171713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Metabolic Indicator 2</a:t>
                </a:r>
                <a:endParaRPr lang="fr-FR" sz="12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156530" y="1102613"/>
                <a:ext cx="171713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Metabolic Indicator 1</a:t>
                </a:r>
                <a:endParaRPr lang="fr-FR" sz="12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648376" y="825614"/>
                <a:ext cx="195438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Fluorescence Channel 1</a:t>
                </a:r>
                <a:endParaRPr lang="fr-FR" sz="12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648376" y="4299457"/>
                <a:ext cx="195438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Fluorescence Channel 2</a:t>
                </a:r>
                <a:endParaRPr lang="fr-FR" sz="12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52591" y="3576787"/>
                <a:ext cx="115127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Isolated cells</a:t>
                </a:r>
                <a:endParaRPr lang="fr-FR" sz="1200" b="1"/>
              </a:p>
            </p:txBody>
          </p:sp>
        </p:grpSp>
        <p:sp>
          <p:nvSpPr>
            <p:cNvPr id="22" name="Rectangle à coins arrondis 21"/>
            <p:cNvSpPr/>
            <p:nvPr/>
          </p:nvSpPr>
          <p:spPr>
            <a:xfrm>
              <a:off x="1342101" y="943895"/>
              <a:ext cx="10087897" cy="4612332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2161553" y="4952774"/>
              <a:ext cx="89882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5041069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/>
          <p:cNvGrpSpPr/>
          <p:nvPr/>
        </p:nvGrpSpPr>
        <p:grpSpPr>
          <a:xfrm>
            <a:off x="1625828" y="1345638"/>
            <a:ext cx="9647012" cy="4547665"/>
            <a:chOff x="1625828" y="1445654"/>
            <a:chExt cx="9647012" cy="4547665"/>
          </a:xfrm>
        </p:grpSpPr>
        <p:grpSp>
          <p:nvGrpSpPr>
            <p:cNvPr id="23" name="Groupe 22"/>
            <p:cNvGrpSpPr/>
            <p:nvPr/>
          </p:nvGrpSpPr>
          <p:grpSpPr>
            <a:xfrm>
              <a:off x="1625828" y="1445654"/>
              <a:ext cx="9647012" cy="4547665"/>
              <a:chOff x="1625828" y="1445654"/>
              <a:chExt cx="9647012" cy="4547665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1625828" y="1445654"/>
                <a:ext cx="9647012" cy="4547665"/>
                <a:chOff x="1625828" y="1445654"/>
                <a:chExt cx="9647012" cy="4547665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AD6CF68B-178E-5B7E-0C91-2E9C5B66D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05" t="20626" r="20574" b="15832"/>
                <a:stretch/>
              </p:blipFill>
              <p:spPr>
                <a:xfrm>
                  <a:off x="1625828" y="1445654"/>
                  <a:ext cx="9647012" cy="4547665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8305231" y="2279151"/>
                  <a:ext cx="2967609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Antibiotic response correlates </a:t>
                  </a:r>
                  <a:br>
                    <a:rPr lang="en-US" sz="12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2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metabolic pattern changes induced by the antibiotic</a:t>
                  </a:r>
                  <a:endParaRPr lang="fr-FR" sz="12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152626" y="3532343"/>
                  <a:ext cx="869505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Resistant</a:t>
                  </a:r>
                  <a:endParaRPr lang="fr-FR" sz="1050" b="1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483030" y="3536190"/>
                  <a:ext cx="1145064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Intermediate</a:t>
                  </a:r>
                  <a:endParaRPr lang="fr-FR" sz="1050" b="1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9889209" y="3536190"/>
                  <a:ext cx="1145064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Susceptible</a:t>
                  </a:r>
                  <a:endParaRPr lang="fr-FR" sz="1050" b="1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152626" y="4953888"/>
                  <a:ext cx="3881647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Difference between patterns is represented by distance </a:t>
                  </a:r>
                  <a:b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in dimensionally-reduced space</a:t>
                  </a:r>
                  <a:endParaRPr lang="fr-FR" sz="1050" b="1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367779" y="3240494"/>
                  <a:ext cx="654352" cy="1119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800">
                      <a:latin typeface="Arial" panose="020B0604020202020204" pitchFamily="34" charset="0"/>
                      <a:cs typeface="Arial" panose="020B0604020202020204" pitchFamily="34" charset="0"/>
                    </a:rPr>
                    <a:t>Hours</a:t>
                  </a:r>
                  <a:endParaRPr lang="fr-FR" sz="80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6200000">
                  <a:off x="6660849" y="2267858"/>
                  <a:ext cx="654352" cy="1119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800">
                      <a:latin typeface="Arial" panose="020B0604020202020204" pitchFamily="34" charset="0"/>
                      <a:cs typeface="Arial" panose="020B0604020202020204" pitchFamily="34" charset="0"/>
                    </a:rPr>
                    <a:t>Fluorescence</a:t>
                  </a:r>
                  <a:endParaRPr lang="fr-FR" sz="80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1625828" y="4082693"/>
                <a:ext cx="3429569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</a:rPr>
                  <a:t>Metabolic patterns used for pathogen identification</a:t>
                </a:r>
                <a:endParaRPr lang="fr-FR" sz="1050" b="1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955240" y="5562618"/>
                <a:ext cx="411173" cy="111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E. coli</a:t>
                </a:r>
                <a:endParaRPr lang="fr-FR" sz="600" i="1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469877" y="5562618"/>
                <a:ext cx="581186" cy="111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K. pneumoniae</a:t>
                </a:r>
                <a:endParaRPr lang="fr-FR" sz="600" i="1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117769" y="5562618"/>
                <a:ext cx="581186" cy="111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S. marcescens</a:t>
                </a:r>
                <a:endParaRPr lang="fr-FR" sz="600" i="1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98955" y="5562618"/>
                <a:ext cx="581186" cy="111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P. mirabilis</a:t>
                </a:r>
                <a:endParaRPr lang="fr-FR" sz="600" i="1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351442" y="5562618"/>
                <a:ext cx="581186" cy="111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A. baumannii</a:t>
                </a:r>
                <a:endParaRPr lang="fr-FR" sz="600" i="1"/>
              </a:p>
            </p:txBody>
          </p:sp>
        </p:grpSp>
        <p:grpSp>
          <p:nvGrpSpPr>
            <p:cNvPr id="59" name="Groupe 58"/>
            <p:cNvGrpSpPr/>
            <p:nvPr/>
          </p:nvGrpSpPr>
          <p:grpSpPr>
            <a:xfrm>
              <a:off x="5312330" y="1688303"/>
              <a:ext cx="654352" cy="3930270"/>
              <a:chOff x="5312330" y="1688303"/>
              <a:chExt cx="654352" cy="393027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312330" y="4224698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LEVOFLOXACIN</a:t>
                </a:r>
                <a:endParaRPr lang="fr-FR" sz="600" b="1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312330" y="3790106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PIP-TAZO 1</a:t>
                </a:r>
                <a:endParaRPr lang="fr-FR" sz="600" b="1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312330" y="3364476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CEFEPIME 1</a:t>
                </a:r>
                <a:endParaRPr lang="fr-FR" sz="600" b="1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12330" y="2939652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MEROPENEM 1</a:t>
                </a:r>
                <a:endParaRPr lang="fr-FR" sz="600" b="1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312330" y="2521276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AMIKACIN</a:t>
                </a:r>
                <a:endParaRPr lang="fr-FR" sz="600" b="1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312330" y="2106173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AMP-SUL</a:t>
                </a:r>
                <a:endParaRPr lang="fr-FR" sz="600" b="1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312330" y="1688303"/>
                <a:ext cx="654352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CEFTRIAXONE</a:t>
                </a:r>
                <a:endParaRPr lang="fr-FR" sz="600" b="1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312330" y="4652345"/>
                <a:ext cx="654352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ID1</a:t>
                </a:r>
                <a:endParaRPr lang="fr-FR" sz="600" b="1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312330" y="5083469"/>
                <a:ext cx="654352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ID3</a:t>
                </a:r>
                <a:endParaRPr lang="fr-FR" sz="600" b="1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312330" y="5506662"/>
                <a:ext cx="654352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ID5</a:t>
                </a:r>
                <a:endParaRPr lang="fr-FR" sz="600" b="1"/>
              </a:p>
            </p:txBody>
          </p:sp>
        </p:grpSp>
        <p:grpSp>
          <p:nvGrpSpPr>
            <p:cNvPr id="60" name="Groupe 59"/>
            <p:cNvGrpSpPr/>
            <p:nvPr/>
          </p:nvGrpSpPr>
          <p:grpSpPr>
            <a:xfrm>
              <a:off x="6008206" y="1688303"/>
              <a:ext cx="654352" cy="3930270"/>
              <a:chOff x="6008206" y="1688303"/>
              <a:chExt cx="654352" cy="393027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131346" y="4224698"/>
                <a:ext cx="396357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TOL-TAZ</a:t>
                </a:r>
                <a:endParaRPr lang="fr-FR" sz="600" b="1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131346" y="3790106"/>
                <a:ext cx="443294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PIP-TAZO 2</a:t>
                </a:r>
                <a:endParaRPr lang="fr-FR" sz="600" b="1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097478" y="3364476"/>
                <a:ext cx="490230" cy="102949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CEFEPIME 2</a:t>
                </a:r>
                <a:endParaRPr lang="fr-FR" sz="600" b="1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08206" y="2956586"/>
                <a:ext cx="654352" cy="7607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MEROPENEM 2</a:t>
                </a:r>
                <a:endParaRPr lang="fr-FR" sz="600" b="1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084409" y="2521276"/>
                <a:ext cx="490231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CAZ-AVI</a:t>
                </a:r>
                <a:endParaRPr lang="fr-FR" sz="600" b="1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084409" y="2106173"/>
                <a:ext cx="490231" cy="111911"/>
              </a:xfrm>
              <a:prstGeom prst="rect">
                <a:avLst/>
              </a:prstGeom>
              <a:solidFill>
                <a:srgbClr val="3FD5DA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CEFOXITIN</a:t>
                </a:r>
                <a:endParaRPr lang="fr-FR" sz="600" b="1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084409" y="1688303"/>
                <a:ext cx="490231" cy="111911"/>
              </a:xfrm>
              <a:prstGeom prst="rect">
                <a:avLst/>
              </a:prstGeom>
              <a:solidFill>
                <a:srgbClr val="8380B5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AST CTL</a:t>
                </a:r>
                <a:endParaRPr lang="fr-FR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31346" y="4652345"/>
                <a:ext cx="396357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ID2</a:t>
                </a:r>
                <a:endParaRPr lang="fr-FR" sz="600" b="1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31346" y="5083469"/>
                <a:ext cx="396357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ID4</a:t>
                </a:r>
                <a:endParaRPr lang="fr-FR" sz="600" b="1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131346" y="5506662"/>
                <a:ext cx="396357" cy="111911"/>
              </a:xfrm>
              <a:prstGeom prst="rect">
                <a:avLst/>
              </a:prstGeom>
              <a:solidFill>
                <a:srgbClr val="CECECE"/>
              </a:soli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sz="600" b="1">
                    <a:latin typeface="Arial" panose="020B0604020202020204" pitchFamily="34" charset="0"/>
                    <a:cs typeface="Arial" panose="020B0604020202020204" pitchFamily="34" charset="0"/>
                  </a:rPr>
                  <a:t>ID6</a:t>
                </a:r>
                <a:endParaRPr lang="fr-FR" sz="600" b="1"/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Metabolic patterns used to identify pathogens and their response</a:t>
            </a:r>
            <a:br>
              <a:rPr lang="fr-FR"/>
            </a:br>
            <a:r>
              <a:rPr lang="fr-FR"/>
              <a:t> to antibiotics</a:t>
            </a: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1342101" y="1272504"/>
            <a:ext cx="10087897" cy="461233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39506" y="5703206"/>
            <a:ext cx="654352" cy="14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Zone Map</a:t>
            </a:r>
            <a:endParaRPr lang="fr-FR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EED220-FADB-DFCB-94CD-70760D2A1180}"/>
              </a:ext>
            </a:extLst>
          </p:cNvPr>
          <p:cNvSpPr/>
          <p:nvPr/>
        </p:nvSpPr>
        <p:spPr>
          <a:xfrm>
            <a:off x="2635538" y="2554415"/>
            <a:ext cx="564204" cy="111911"/>
          </a:xfrm>
          <a:prstGeom prst="rect">
            <a:avLst/>
          </a:prstGeom>
          <a:solidFill>
            <a:srgbClr val="00C7CE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 ZONES</a:t>
            </a:r>
            <a:endParaRPr lang="fr-FR" sz="7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C0395-B2B3-11AA-8619-AFDA374D3841}"/>
              </a:ext>
            </a:extLst>
          </p:cNvPr>
          <p:cNvSpPr/>
          <p:nvPr/>
        </p:nvSpPr>
        <p:spPr>
          <a:xfrm>
            <a:off x="2709511" y="3252389"/>
            <a:ext cx="490231" cy="111911"/>
          </a:xfrm>
          <a:prstGeom prst="rect">
            <a:avLst/>
          </a:prstGeom>
          <a:solidFill>
            <a:srgbClr val="BEBEBE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ZONES</a:t>
            </a:r>
            <a:endParaRPr lang="fr-FR" sz="7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F41516DE-3DD2-6EC3-C6CD-2D9D3F5AE4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 b="1" i="1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D.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Bussian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 et al., ECCMID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</a:t>
            </a:r>
            <a:r>
              <a:rPr 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O0507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303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788AA-7487-0AE5-8B86-756FF72F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fast, accurate antimicrobial susceptibility test (AST) for bacteria from urine samples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3487C3-D62C-1297-FEA1-7B29247981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L. Bock et al., ECCMID</a:t>
            </a:r>
            <a:r>
              <a:rPr lang="fr-FR" baseline="30000" dirty="0"/>
              <a:t>®</a:t>
            </a:r>
            <a:r>
              <a:rPr lang="fr-FR" dirty="0"/>
              <a:t> 2023, Abs #O0509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7A03E6-9187-CF4E-D408-E238C2CB7D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More speed in microbiological testing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9437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Impedance-based</a:t>
            </a:r>
            <a:r>
              <a:rPr lang="fr-FR" dirty="0"/>
              <a:t> Fast </a:t>
            </a:r>
            <a:r>
              <a:rPr lang="fr-FR" dirty="0" err="1"/>
              <a:t>Antimicrobial</a:t>
            </a:r>
            <a:r>
              <a:rPr lang="fr-FR" dirty="0"/>
              <a:t> </a:t>
            </a:r>
            <a:r>
              <a:rPr lang="fr-FR" dirty="0" err="1"/>
              <a:t>Susceptibility</a:t>
            </a:r>
            <a:r>
              <a:rPr lang="fr-FR" dirty="0"/>
              <a:t> Test - </a:t>
            </a:r>
            <a:r>
              <a:rPr lang="fr-FR" dirty="0" err="1"/>
              <a:t>iFAST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Bock et al., ECCMID</a:t>
            </a:r>
            <a:r>
              <a:rPr lang="da-DK" baseline="30000" dirty="0"/>
              <a:t>®</a:t>
            </a:r>
            <a:r>
              <a:rPr lang="da-DK" dirty="0"/>
              <a:t> 2023, Abs #O0509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9B5847C-619B-8B34-5335-D8989AEB03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Spencer DC et al, Nat Commun. 2020 </a:t>
            </a:r>
            <a:r>
              <a:rPr lang="fr-FR" dirty="0" err="1"/>
              <a:t>Oct</a:t>
            </a:r>
            <a:r>
              <a:rPr lang="fr-FR" dirty="0"/>
              <a:t> 21;11(1):5328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83732E4-750F-DAB0-6D97-F42608E58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55" t="22783" r="24938" b="50183"/>
          <a:stretch/>
        </p:blipFill>
        <p:spPr>
          <a:xfrm>
            <a:off x="7233719" y="915878"/>
            <a:ext cx="3987656" cy="185395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BF17395-DB57-4515-C65D-317D98E9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6" t="49299" r="19029" b="18339"/>
          <a:stretch/>
        </p:blipFill>
        <p:spPr>
          <a:xfrm>
            <a:off x="1686757" y="2760952"/>
            <a:ext cx="9500587" cy="22194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4FE98E-0EFE-6210-CFAB-34A7D1CA1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1" t="72818" r="81796" b="11185"/>
          <a:stretch/>
        </p:blipFill>
        <p:spPr>
          <a:xfrm>
            <a:off x="2308024" y="4433676"/>
            <a:ext cx="1269507" cy="1122712"/>
          </a:xfrm>
          <a:prstGeom prst="rect">
            <a:avLst/>
          </a:prstGeom>
        </p:spPr>
      </p:pic>
      <p:sp>
        <p:nvSpPr>
          <p:cNvPr id="26" name="Rectangle à coins arrondis 10">
            <a:extLst>
              <a:ext uri="{FF2B5EF4-FFF2-40B4-BE49-F238E27FC236}">
                <a16:creationId xmlns:a16="http://schemas.microsoft.com/office/drawing/2014/main" id="{9A2CE3DF-52C4-9306-B89E-902ACCAA74B1}"/>
              </a:ext>
            </a:extLst>
          </p:cNvPr>
          <p:cNvSpPr/>
          <p:nvPr/>
        </p:nvSpPr>
        <p:spPr>
          <a:xfrm>
            <a:off x="1475098" y="914399"/>
            <a:ext cx="10092506" cy="4811697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2D85646-477B-276A-3716-915DD33CC02F}"/>
              </a:ext>
            </a:extLst>
          </p:cNvPr>
          <p:cNvGrpSpPr/>
          <p:nvPr/>
        </p:nvGrpSpPr>
        <p:grpSpPr>
          <a:xfrm>
            <a:off x="1684873" y="1087896"/>
            <a:ext cx="5014977" cy="3826768"/>
            <a:chOff x="1594339" y="1169377"/>
            <a:chExt cx="5014977" cy="382676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67AADCB-454E-0C05-30C7-08FDD932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39" y="1192823"/>
              <a:ext cx="5014977" cy="132177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776321-0ABE-D619-F663-7FC531BFC286}"/>
                </a:ext>
              </a:extLst>
            </p:cNvPr>
            <p:cNvSpPr/>
            <p:nvPr/>
          </p:nvSpPr>
          <p:spPr>
            <a:xfrm>
              <a:off x="5512777" y="1169377"/>
              <a:ext cx="1037492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A56B9C-DD30-A7FF-C546-FC8562532229}"/>
                </a:ext>
              </a:extLst>
            </p:cNvPr>
            <p:cNvSpPr/>
            <p:nvPr/>
          </p:nvSpPr>
          <p:spPr>
            <a:xfrm>
              <a:off x="4254288" y="4124817"/>
              <a:ext cx="423220" cy="183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FAA3981-2864-36A8-9221-1B07E64CBBAC}"/>
                </a:ext>
              </a:extLst>
            </p:cNvPr>
            <p:cNvSpPr/>
            <p:nvPr/>
          </p:nvSpPr>
          <p:spPr>
            <a:xfrm>
              <a:off x="5045176" y="4594391"/>
              <a:ext cx="280873" cy="271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143E4A1-8A18-FB66-CC9B-A81262597053}"/>
                </a:ext>
              </a:extLst>
            </p:cNvPr>
            <p:cNvSpPr/>
            <p:nvPr/>
          </p:nvSpPr>
          <p:spPr>
            <a:xfrm>
              <a:off x="5002035" y="4579501"/>
              <a:ext cx="280873" cy="271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031699F-DF04-4AA3-75BE-DB85DE6CFA70}"/>
                </a:ext>
              </a:extLst>
            </p:cNvPr>
            <p:cNvSpPr/>
            <p:nvPr/>
          </p:nvSpPr>
          <p:spPr>
            <a:xfrm>
              <a:off x="4943872" y="4725144"/>
              <a:ext cx="280873" cy="271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28A9E1F9-5A15-3984-6AA8-DC69DAF48468}"/>
              </a:ext>
            </a:extLst>
          </p:cNvPr>
          <p:cNvSpPr txBox="1"/>
          <p:nvPr/>
        </p:nvSpPr>
        <p:spPr>
          <a:xfrm>
            <a:off x="2250830" y="4053255"/>
            <a:ext cx="23387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pairs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F486DA8-803C-793D-2522-D8A541D8A6AB}"/>
              </a:ext>
            </a:extLst>
          </p:cNvPr>
          <p:cNvSpPr txBox="1"/>
          <p:nvPr/>
        </p:nvSpPr>
        <p:spPr>
          <a:xfrm>
            <a:off x="4135240" y="4464072"/>
            <a:ext cx="11181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has an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569DE172-8A4B-1F62-C317-99345444DCFE}"/>
              </a:ext>
            </a:extLst>
          </p:cNvPr>
          <p:cNvSpPr txBox="1"/>
          <p:nvPr/>
        </p:nvSpPr>
        <p:spPr>
          <a:xfrm>
            <a:off x="8289639" y="2939512"/>
            <a:ext cx="8905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scatter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plot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0A074EB4-3D5E-70B1-6081-F906A89E0BB4}"/>
              </a:ext>
            </a:extLst>
          </p:cNvPr>
          <p:cNvSpPr txBox="1"/>
          <p:nvPr/>
        </p:nvSpPr>
        <p:spPr>
          <a:xfrm>
            <a:off x="6152702" y="4799360"/>
            <a:ext cx="8905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Time (ms)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EF02C035-F18F-D384-15CD-EA0D073D7029}"/>
              </a:ext>
            </a:extLst>
          </p:cNvPr>
          <p:cNvSpPr txBox="1"/>
          <p:nvPr/>
        </p:nvSpPr>
        <p:spPr>
          <a:xfrm>
            <a:off x="7834264" y="4604931"/>
            <a:ext cx="1409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BF8A76E6-DE02-FE38-F7F8-3BDEA8F293A1}"/>
              </a:ext>
            </a:extLst>
          </p:cNvPr>
          <p:cNvSpPr txBox="1"/>
          <p:nvPr/>
        </p:nvSpPr>
        <p:spPr>
          <a:xfrm>
            <a:off x="1953110" y="2758023"/>
            <a:ext cx="10073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724B4E98-44A7-5404-8DB1-9CAF4E7122C8}"/>
              </a:ext>
            </a:extLst>
          </p:cNvPr>
          <p:cNvSpPr txBox="1"/>
          <p:nvPr/>
        </p:nvSpPr>
        <p:spPr>
          <a:xfrm>
            <a:off x="4380038" y="2839925"/>
            <a:ext cx="66274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14819E4-9FE4-694D-F242-F45A8C71F6B2}"/>
              </a:ext>
            </a:extLst>
          </p:cNvPr>
          <p:cNvSpPr txBox="1"/>
          <p:nvPr/>
        </p:nvSpPr>
        <p:spPr>
          <a:xfrm>
            <a:off x="10444422" y="3881074"/>
            <a:ext cx="65512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DCC1D0EC-626E-7E34-8B43-915294BF30CA}"/>
              </a:ext>
            </a:extLst>
          </p:cNvPr>
          <p:cNvSpPr txBox="1"/>
          <p:nvPr/>
        </p:nvSpPr>
        <p:spPr>
          <a:xfrm>
            <a:off x="10383624" y="4279006"/>
            <a:ext cx="65512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C842C8E9-048D-95BC-0084-B6C80D6F11EC}"/>
              </a:ext>
            </a:extLst>
          </p:cNvPr>
          <p:cNvSpPr txBox="1"/>
          <p:nvPr/>
        </p:nvSpPr>
        <p:spPr>
          <a:xfrm rot="16200000">
            <a:off x="7222588" y="3691019"/>
            <a:ext cx="107846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644BE396-6EF3-5E91-D5D6-797F4A7FF23F}"/>
              </a:ext>
            </a:extLst>
          </p:cNvPr>
          <p:cNvSpPr txBox="1"/>
          <p:nvPr/>
        </p:nvSpPr>
        <p:spPr>
          <a:xfrm rot="16200000">
            <a:off x="4925365" y="3729245"/>
            <a:ext cx="107846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(AU)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F7E09B4-AD6B-8A2C-8D58-99798E988413}"/>
              </a:ext>
            </a:extLst>
          </p:cNvPr>
          <p:cNvSpPr/>
          <p:nvPr/>
        </p:nvSpPr>
        <p:spPr>
          <a:xfrm>
            <a:off x="5672194" y="3231366"/>
            <a:ext cx="1832443" cy="1358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131BE4AA-1B22-094C-E426-3FE3A4B82258}"/>
              </a:ext>
            </a:extLst>
          </p:cNvPr>
          <p:cNvSpPr txBox="1"/>
          <p:nvPr/>
        </p:nvSpPr>
        <p:spPr>
          <a:xfrm rot="16200000">
            <a:off x="6600076" y="1764584"/>
            <a:ext cx="107846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17A22F9-9F2E-CB3C-05A0-DFDB2A12F625}"/>
              </a:ext>
            </a:extLst>
          </p:cNvPr>
          <p:cNvSpPr txBox="1"/>
          <p:nvPr/>
        </p:nvSpPr>
        <p:spPr>
          <a:xfrm>
            <a:off x="8926718" y="1738683"/>
            <a:ext cx="606581" cy="200055"/>
          </a:xfrm>
          <a:prstGeom prst="rect">
            <a:avLst/>
          </a:prstGeom>
          <a:solidFill>
            <a:srgbClr val="FAE4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Cytoplasm</a:t>
            </a:r>
            <a:endParaRPr lang="fr-F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80160195-1BEF-9B44-8343-618B24C9A643}"/>
              </a:ext>
            </a:extLst>
          </p:cNvPr>
          <p:cNvCxnSpPr>
            <a:cxnSpLocks/>
          </p:cNvCxnSpPr>
          <p:nvPr/>
        </p:nvCxnSpPr>
        <p:spPr>
          <a:xfrm>
            <a:off x="7879516" y="3319754"/>
            <a:ext cx="0" cy="1259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568D2FC9-B114-9BAE-3FBA-3E1FA7C6F729}"/>
              </a:ext>
            </a:extLst>
          </p:cNvPr>
          <p:cNvCxnSpPr>
            <a:cxnSpLocks/>
          </p:cNvCxnSpPr>
          <p:nvPr/>
        </p:nvCxnSpPr>
        <p:spPr>
          <a:xfrm flipH="1">
            <a:off x="7876515" y="4581053"/>
            <a:ext cx="12131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4B1C73FE-738E-9A10-DD72-D73A13868173}"/>
              </a:ext>
            </a:extLst>
          </p:cNvPr>
          <p:cNvCxnSpPr>
            <a:cxnSpLocks/>
          </p:cNvCxnSpPr>
          <p:nvPr/>
        </p:nvCxnSpPr>
        <p:spPr>
          <a:xfrm>
            <a:off x="9494948" y="3511879"/>
            <a:ext cx="0" cy="1052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B0B426CD-C947-2B3E-CCDB-7B2545E5D61D}"/>
              </a:ext>
            </a:extLst>
          </p:cNvPr>
          <p:cNvCxnSpPr>
            <a:cxnSpLocks/>
          </p:cNvCxnSpPr>
          <p:nvPr/>
        </p:nvCxnSpPr>
        <p:spPr>
          <a:xfrm flipH="1">
            <a:off x="9491305" y="4562838"/>
            <a:ext cx="1619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ZoneTexte 130">
            <a:extLst>
              <a:ext uri="{FF2B5EF4-FFF2-40B4-BE49-F238E27FC236}">
                <a16:creationId xmlns:a16="http://schemas.microsoft.com/office/drawing/2014/main" id="{C596871E-BC59-150C-ECED-D1A2FED0049B}"/>
              </a:ext>
            </a:extLst>
          </p:cNvPr>
          <p:cNvSpPr txBox="1"/>
          <p:nvPr/>
        </p:nvSpPr>
        <p:spPr>
          <a:xfrm>
            <a:off x="5407432" y="4610261"/>
            <a:ext cx="224105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 0              2              4             6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BFA19F-EAF5-4749-7ED5-93E5034D00D3}"/>
              </a:ext>
            </a:extLst>
          </p:cNvPr>
          <p:cNvSpPr txBox="1"/>
          <p:nvPr/>
        </p:nvSpPr>
        <p:spPr>
          <a:xfrm rot="16200000">
            <a:off x="9673551" y="1876001"/>
            <a:ext cx="627060" cy="307777"/>
          </a:xfrm>
          <a:prstGeom prst="rect">
            <a:avLst/>
          </a:prstGeom>
          <a:solidFill>
            <a:srgbClr val="F2AF81"/>
          </a:solidFill>
        </p:spPr>
        <p:txBody>
          <a:bodyPr wrap="square" rtlCol="0">
            <a:spAutoFit/>
          </a:bodyPr>
          <a:lstStyle/>
          <a:p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fr-FR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8383F-002C-3B9B-84F2-D4449ED2731E}"/>
              </a:ext>
            </a:extLst>
          </p:cNvPr>
          <p:cNvSpPr txBox="1"/>
          <p:nvPr/>
        </p:nvSpPr>
        <p:spPr>
          <a:xfrm rot="16200000">
            <a:off x="10132331" y="1885553"/>
            <a:ext cx="645655" cy="307777"/>
          </a:xfrm>
          <a:prstGeom prst="rect">
            <a:avLst/>
          </a:prstGeom>
          <a:solidFill>
            <a:srgbClr val="7F3D13"/>
          </a:solidFill>
        </p:spPr>
        <p:txBody>
          <a:bodyPr wrap="square" rtlCol="0">
            <a:spAutoFit/>
          </a:bodyPr>
          <a:lstStyle/>
          <a:p>
            <a:r>
              <a:rPr lang="fr-FR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Periplasmic</a:t>
            </a:r>
            <a:endParaRPr lang="fr-FR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fr-FR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A259C7-1A03-4556-F66D-61260E1D02AF}"/>
              </a:ext>
            </a:extLst>
          </p:cNvPr>
          <p:cNvSpPr txBox="1"/>
          <p:nvPr/>
        </p:nvSpPr>
        <p:spPr>
          <a:xfrm rot="16200000">
            <a:off x="10532931" y="1883367"/>
            <a:ext cx="627060" cy="307777"/>
          </a:xfrm>
          <a:prstGeom prst="rect">
            <a:avLst/>
          </a:prstGeom>
          <a:solidFill>
            <a:srgbClr val="F2AF81"/>
          </a:solidFill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</a:p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</p:spTree>
    <p:extLst>
      <p:ext uri="{BB962C8B-B14F-4D97-AF65-F5344CB8AC3E}">
        <p14:creationId xmlns:p14="http://schemas.microsoft.com/office/powerpoint/2010/main" val="22311684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0"/>
            <a:ext cx="11231806" cy="579234"/>
          </a:xfrm>
        </p:spPr>
        <p:txBody>
          <a:bodyPr/>
          <a:lstStyle/>
          <a:p>
            <a:r>
              <a:rPr lang="fr-FR" sz="2000" dirty="0"/>
              <a:t>2 </a:t>
            </a:r>
            <a:r>
              <a:rPr lang="fr-FR" sz="2000" dirty="0" err="1"/>
              <a:t>hours</a:t>
            </a:r>
            <a:r>
              <a:rPr lang="fr-FR" sz="2000" dirty="0"/>
              <a:t> of </a:t>
            </a:r>
            <a:r>
              <a:rPr lang="fr-FR" sz="2000" dirty="0" err="1"/>
              <a:t>exposure</a:t>
            </a:r>
            <a:r>
              <a:rPr lang="fr-FR" sz="2000" dirty="0"/>
              <a:t> to </a:t>
            </a:r>
            <a:r>
              <a:rPr lang="fr-FR" sz="2000" dirty="0" err="1"/>
              <a:t>breakpoint</a:t>
            </a:r>
            <a:r>
              <a:rPr lang="fr-FR" sz="2000" dirty="0"/>
              <a:t> concentrations of </a:t>
            </a:r>
            <a:r>
              <a:rPr lang="fr-FR" sz="2000" dirty="0" err="1"/>
              <a:t>various</a:t>
            </a:r>
            <a:r>
              <a:rPr lang="fr-FR" sz="2000" dirty="0"/>
              <a:t> </a:t>
            </a:r>
            <a:r>
              <a:rPr lang="fr-FR" sz="2000" dirty="0" err="1"/>
              <a:t>antibiotic</a:t>
            </a:r>
            <a:r>
              <a:rPr lang="fr-FR" sz="2000" dirty="0"/>
              <a:t> classes </a:t>
            </a:r>
            <a:r>
              <a:rPr lang="fr-FR" sz="2000" dirty="0" err="1"/>
              <a:t>gives</a:t>
            </a:r>
            <a:r>
              <a:rPr lang="fr-FR" sz="2000" dirty="0"/>
              <a:t> </a:t>
            </a:r>
            <a:r>
              <a:rPr lang="fr-FR" sz="2000" dirty="0" err="1"/>
              <a:t>clear</a:t>
            </a:r>
            <a:r>
              <a:rPr lang="fr-FR" sz="2000" dirty="0"/>
              <a:t> and concordant </a:t>
            </a:r>
            <a:r>
              <a:rPr lang="fr-FR" sz="2000" dirty="0" err="1"/>
              <a:t>susceptibility</a:t>
            </a:r>
            <a:r>
              <a:rPr lang="fr-FR" sz="2000" dirty="0"/>
              <a:t> </a:t>
            </a:r>
            <a:r>
              <a:rPr lang="fr-FR" sz="2000" dirty="0" err="1"/>
              <a:t>readouts</a:t>
            </a:r>
            <a:r>
              <a:rPr lang="fr-FR" sz="2000" dirty="0"/>
              <a:t> on </a:t>
            </a:r>
            <a:r>
              <a:rPr lang="fr-FR" sz="2000" dirty="0" err="1"/>
              <a:t>iFAST</a:t>
            </a:r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Bock et al., ECCMID</a:t>
            </a:r>
            <a:r>
              <a:rPr lang="da-DK" baseline="30000" dirty="0"/>
              <a:t>®</a:t>
            </a:r>
            <a:r>
              <a:rPr lang="da-DK" dirty="0"/>
              <a:t> 2023, Abs #O0509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430B50-4F1A-E462-C500-BCBED369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6" t="64565" r="19365" b="23653"/>
          <a:stretch/>
        </p:blipFill>
        <p:spPr>
          <a:xfrm>
            <a:off x="2450237" y="4261282"/>
            <a:ext cx="8300619" cy="8078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384202-3C1D-A878-92B8-0FE0AE653F8B}"/>
              </a:ext>
            </a:extLst>
          </p:cNvPr>
          <p:cNvSpPr txBox="1"/>
          <p:nvPr/>
        </p:nvSpPr>
        <p:spPr>
          <a:xfrm>
            <a:off x="3377504" y="948685"/>
            <a:ext cx="177154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CFI_003_NDM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3B96B2-E299-BB63-B738-BDB044CB8A14}"/>
              </a:ext>
            </a:extLst>
          </p:cNvPr>
          <p:cNvSpPr txBox="1"/>
          <p:nvPr/>
        </p:nvSpPr>
        <p:spPr>
          <a:xfrm>
            <a:off x="8231579" y="948685"/>
            <a:ext cx="69048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IN08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9D91F1-D65F-E530-420B-ABA5A53ED0D7}"/>
              </a:ext>
            </a:extLst>
          </p:cNvPr>
          <p:cNvSpPr txBox="1"/>
          <p:nvPr/>
        </p:nvSpPr>
        <p:spPr>
          <a:xfrm>
            <a:off x="2032986" y="5379868"/>
            <a:ext cx="466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Gold standard MIC (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breakpoint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iFAST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run)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52B4A4-FB6E-FD3C-A567-499551D2A092}"/>
              </a:ext>
            </a:extLst>
          </p:cNvPr>
          <p:cNvSpPr txBox="1"/>
          <p:nvPr/>
        </p:nvSpPr>
        <p:spPr>
          <a:xfrm>
            <a:off x="6433356" y="5379868"/>
            <a:ext cx="374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Susceptible in </a:t>
            </a:r>
            <a:r>
              <a:rPr lang="fr-FR" sz="1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iFAST</a:t>
            </a:r>
            <a:r>
              <a:rPr lang="fr-F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gold standard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3716B5-3F1B-4A81-9A97-0A1A60763646}"/>
              </a:ext>
            </a:extLst>
          </p:cNvPr>
          <p:cNvSpPr txBox="1"/>
          <p:nvPr/>
        </p:nvSpPr>
        <p:spPr>
          <a:xfrm>
            <a:off x="6433356" y="5635603"/>
            <a:ext cx="374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iFAST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gold standard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222F3C-9D2E-F6AD-639E-950326103DDB}"/>
              </a:ext>
            </a:extLst>
          </p:cNvPr>
          <p:cNvSpPr txBox="1"/>
          <p:nvPr/>
        </p:nvSpPr>
        <p:spPr>
          <a:xfrm>
            <a:off x="5004040" y="5635603"/>
            <a:ext cx="151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 line MIC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D678BEE-6592-3FA7-8D7E-C04A9F91999A}"/>
              </a:ext>
            </a:extLst>
          </p:cNvPr>
          <p:cNvSpPr txBox="1"/>
          <p:nvPr/>
        </p:nvSpPr>
        <p:spPr>
          <a:xfrm>
            <a:off x="2414724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6DC448-E4A1-E234-6BE6-8E1169FC371F}"/>
              </a:ext>
            </a:extLst>
          </p:cNvPr>
          <p:cNvSpPr txBox="1"/>
          <p:nvPr/>
        </p:nvSpPr>
        <p:spPr>
          <a:xfrm>
            <a:off x="2414724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213B57-2035-C572-A087-86452ED8535F}"/>
              </a:ext>
            </a:extLst>
          </p:cNvPr>
          <p:cNvSpPr txBox="1"/>
          <p:nvPr/>
        </p:nvSpPr>
        <p:spPr>
          <a:xfrm>
            <a:off x="3683240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873250-769D-4496-DC4D-5191744098BE}"/>
              </a:ext>
            </a:extLst>
          </p:cNvPr>
          <p:cNvSpPr txBox="1"/>
          <p:nvPr/>
        </p:nvSpPr>
        <p:spPr>
          <a:xfrm>
            <a:off x="4943872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69F0E5D-066A-8BB6-548B-B2A482CF13B9}"/>
              </a:ext>
            </a:extLst>
          </p:cNvPr>
          <p:cNvSpPr txBox="1"/>
          <p:nvPr/>
        </p:nvSpPr>
        <p:spPr>
          <a:xfrm>
            <a:off x="6816080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7B1CF7E-5631-8CFE-780A-FFCBE28F1BDF}"/>
              </a:ext>
            </a:extLst>
          </p:cNvPr>
          <p:cNvSpPr txBox="1"/>
          <p:nvPr/>
        </p:nvSpPr>
        <p:spPr>
          <a:xfrm>
            <a:off x="8040216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5A04EB3-2A4E-BD49-D8A4-8265EE5E3A95}"/>
              </a:ext>
            </a:extLst>
          </p:cNvPr>
          <p:cNvSpPr txBox="1"/>
          <p:nvPr/>
        </p:nvSpPr>
        <p:spPr>
          <a:xfrm>
            <a:off x="9317619" y="507236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104F1FF-9864-6A35-9089-5A19E8470E10}"/>
              </a:ext>
            </a:extLst>
          </p:cNvPr>
          <p:cNvSpPr txBox="1"/>
          <p:nvPr/>
        </p:nvSpPr>
        <p:spPr>
          <a:xfrm>
            <a:off x="3719736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796EC96-6546-165D-28C4-C634B3E873E6}"/>
              </a:ext>
            </a:extLst>
          </p:cNvPr>
          <p:cNvSpPr txBox="1"/>
          <p:nvPr/>
        </p:nvSpPr>
        <p:spPr>
          <a:xfrm>
            <a:off x="4943872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6CB307F-EEDB-C750-5D70-17F542FAE8DD}"/>
              </a:ext>
            </a:extLst>
          </p:cNvPr>
          <p:cNvSpPr txBox="1"/>
          <p:nvPr/>
        </p:nvSpPr>
        <p:spPr>
          <a:xfrm>
            <a:off x="6816080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0E959F-400C-C6CE-B1C0-380070BE315C}"/>
              </a:ext>
            </a:extLst>
          </p:cNvPr>
          <p:cNvSpPr txBox="1"/>
          <p:nvPr/>
        </p:nvSpPr>
        <p:spPr>
          <a:xfrm>
            <a:off x="8040216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5F74349-41CE-5C2C-B9CD-BD454A8724CB}"/>
              </a:ext>
            </a:extLst>
          </p:cNvPr>
          <p:cNvSpPr txBox="1"/>
          <p:nvPr/>
        </p:nvSpPr>
        <p:spPr>
          <a:xfrm>
            <a:off x="9264352" y="3705194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9205A88-6B37-C261-FEDC-8E15DD2DA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6" t="47472" r="23778" b="40615"/>
          <a:stretch/>
        </p:blipFill>
        <p:spPr>
          <a:xfrm>
            <a:off x="2450237" y="2876365"/>
            <a:ext cx="7812349" cy="81674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E1CFE3E-F3CA-F8A4-C189-EB8F3486F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" t="30511" r="24018" b="58095"/>
          <a:stretch/>
        </p:blipFill>
        <p:spPr>
          <a:xfrm>
            <a:off x="2467992" y="1597981"/>
            <a:ext cx="7767961" cy="78123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E6CF76D5-AE3C-9EEF-F167-09F0C3DBDEE8}"/>
              </a:ext>
            </a:extLst>
          </p:cNvPr>
          <p:cNvSpPr txBox="1"/>
          <p:nvPr/>
        </p:nvSpPr>
        <p:spPr>
          <a:xfrm>
            <a:off x="2407325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3312FEA-964F-BF45-930A-AEBECD6F4629}"/>
              </a:ext>
            </a:extLst>
          </p:cNvPr>
          <p:cNvSpPr txBox="1"/>
          <p:nvPr/>
        </p:nvSpPr>
        <p:spPr>
          <a:xfrm>
            <a:off x="3712337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FB6E2C5-5A90-2C08-A5B8-207A74A84A3D}"/>
              </a:ext>
            </a:extLst>
          </p:cNvPr>
          <p:cNvSpPr txBox="1"/>
          <p:nvPr/>
        </p:nvSpPr>
        <p:spPr>
          <a:xfrm>
            <a:off x="4936473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2441C91-BA3B-2210-627D-7382F443839F}"/>
              </a:ext>
            </a:extLst>
          </p:cNvPr>
          <p:cNvSpPr txBox="1"/>
          <p:nvPr/>
        </p:nvSpPr>
        <p:spPr>
          <a:xfrm>
            <a:off x="6808681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0F5DA15-4C0B-7E7A-259E-9255B802D80E}"/>
              </a:ext>
            </a:extLst>
          </p:cNvPr>
          <p:cNvSpPr txBox="1"/>
          <p:nvPr/>
        </p:nvSpPr>
        <p:spPr>
          <a:xfrm>
            <a:off x="8032817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C6F4510-CDDF-B905-CD9B-5457254B050D}"/>
              </a:ext>
            </a:extLst>
          </p:cNvPr>
          <p:cNvSpPr txBox="1"/>
          <p:nvPr/>
        </p:nvSpPr>
        <p:spPr>
          <a:xfrm>
            <a:off x="9256953" y="2348390"/>
            <a:ext cx="932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1       2     3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C6AA805-BE71-F5CE-A896-0E611B2DA86E}"/>
              </a:ext>
            </a:extLst>
          </p:cNvPr>
          <p:cNvSpPr txBox="1"/>
          <p:nvPr/>
        </p:nvSpPr>
        <p:spPr>
          <a:xfrm>
            <a:off x="2052699" y="1592305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E1ECF77-89E7-973E-C702-FFB5D0BC832D}"/>
              </a:ext>
            </a:extLst>
          </p:cNvPr>
          <p:cNvSpPr txBox="1"/>
          <p:nvPr/>
        </p:nvSpPr>
        <p:spPr>
          <a:xfrm>
            <a:off x="2052699" y="2842085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9B0CB5E-8FAB-0C49-C857-6B700C946CB0}"/>
              </a:ext>
            </a:extLst>
          </p:cNvPr>
          <p:cNvSpPr txBox="1"/>
          <p:nvPr/>
        </p:nvSpPr>
        <p:spPr>
          <a:xfrm>
            <a:off x="2052699" y="4244760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33004F8-2FB6-6DA6-8404-CD8C92787E94}"/>
              </a:ext>
            </a:extLst>
          </p:cNvPr>
          <p:cNvSpPr txBox="1"/>
          <p:nvPr/>
        </p:nvSpPr>
        <p:spPr>
          <a:xfrm>
            <a:off x="3332563" y="1638173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3BC1477-4ECD-76E7-9699-A153EA63F93A}"/>
              </a:ext>
            </a:extLst>
          </p:cNvPr>
          <p:cNvSpPr txBox="1"/>
          <p:nvPr/>
        </p:nvSpPr>
        <p:spPr>
          <a:xfrm>
            <a:off x="3332563" y="2887953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1F2FB8C-43FF-B2B1-D0C5-C22F27E79C84}"/>
              </a:ext>
            </a:extLst>
          </p:cNvPr>
          <p:cNvSpPr txBox="1"/>
          <p:nvPr/>
        </p:nvSpPr>
        <p:spPr>
          <a:xfrm>
            <a:off x="3332563" y="4290628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4614C77-0A1C-9391-1C3D-F1123E668B65}"/>
              </a:ext>
            </a:extLst>
          </p:cNvPr>
          <p:cNvSpPr txBox="1"/>
          <p:nvPr/>
        </p:nvSpPr>
        <p:spPr>
          <a:xfrm>
            <a:off x="4610948" y="1620418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85A1301-F594-87B3-7B80-DF7D48C97848}"/>
              </a:ext>
            </a:extLst>
          </p:cNvPr>
          <p:cNvSpPr txBox="1"/>
          <p:nvPr/>
        </p:nvSpPr>
        <p:spPr>
          <a:xfrm>
            <a:off x="4610948" y="2870198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EFEF3DB-B253-4510-2F91-85CA3C12E926}"/>
              </a:ext>
            </a:extLst>
          </p:cNvPr>
          <p:cNvSpPr txBox="1"/>
          <p:nvPr/>
        </p:nvSpPr>
        <p:spPr>
          <a:xfrm>
            <a:off x="4610948" y="4272873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8194373E-18DF-7678-8301-50FC9B6B3827}"/>
              </a:ext>
            </a:extLst>
          </p:cNvPr>
          <p:cNvSpPr txBox="1"/>
          <p:nvPr/>
        </p:nvSpPr>
        <p:spPr>
          <a:xfrm>
            <a:off x="6466381" y="1682561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6C92458-126E-C154-0A27-6712CE17EDDE}"/>
              </a:ext>
            </a:extLst>
          </p:cNvPr>
          <p:cNvSpPr txBox="1"/>
          <p:nvPr/>
        </p:nvSpPr>
        <p:spPr>
          <a:xfrm>
            <a:off x="6466381" y="2932341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E683E55-0F2B-B588-5606-41B75FEA7F75}"/>
              </a:ext>
            </a:extLst>
          </p:cNvPr>
          <p:cNvSpPr txBox="1"/>
          <p:nvPr/>
        </p:nvSpPr>
        <p:spPr>
          <a:xfrm>
            <a:off x="6466381" y="4335016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CA83B99-D416-ADB5-8EDC-0FEEEFF71647}"/>
              </a:ext>
            </a:extLst>
          </p:cNvPr>
          <p:cNvSpPr txBox="1"/>
          <p:nvPr/>
        </p:nvSpPr>
        <p:spPr>
          <a:xfrm>
            <a:off x="7718132" y="1638173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EA0A6AF-31F8-A1CC-310D-1629E865D4BE}"/>
              </a:ext>
            </a:extLst>
          </p:cNvPr>
          <p:cNvSpPr txBox="1"/>
          <p:nvPr/>
        </p:nvSpPr>
        <p:spPr>
          <a:xfrm>
            <a:off x="7718132" y="2887953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7B378AA-7854-0CED-D5FD-C7FA945065B1}"/>
              </a:ext>
            </a:extLst>
          </p:cNvPr>
          <p:cNvSpPr txBox="1"/>
          <p:nvPr/>
        </p:nvSpPr>
        <p:spPr>
          <a:xfrm>
            <a:off x="7718132" y="4290628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4EFE088-DCB7-B5B9-0E69-62BD1163CFFF}"/>
              </a:ext>
            </a:extLst>
          </p:cNvPr>
          <p:cNvSpPr txBox="1"/>
          <p:nvPr/>
        </p:nvSpPr>
        <p:spPr>
          <a:xfrm>
            <a:off x="8961006" y="1602662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033DF02F-77D7-7CB9-DF25-58246668CCC9}"/>
              </a:ext>
            </a:extLst>
          </p:cNvPr>
          <p:cNvSpPr txBox="1"/>
          <p:nvPr/>
        </p:nvSpPr>
        <p:spPr>
          <a:xfrm>
            <a:off x="8961006" y="2887952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6758107-6EBF-BEBF-080A-D619CDBBB50D}"/>
              </a:ext>
            </a:extLst>
          </p:cNvPr>
          <p:cNvSpPr txBox="1"/>
          <p:nvPr/>
        </p:nvSpPr>
        <p:spPr>
          <a:xfrm>
            <a:off x="8961006" y="4255117"/>
            <a:ext cx="4241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C10F26F-35FE-3A54-E32C-96BF474403F2}"/>
              </a:ext>
            </a:extLst>
          </p:cNvPr>
          <p:cNvSpPr txBox="1"/>
          <p:nvPr/>
        </p:nvSpPr>
        <p:spPr>
          <a:xfrm>
            <a:off x="2485748" y="1296141"/>
            <a:ext cx="9410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66AA7F5-2BB9-6966-63A2-672980A11DD6}"/>
              </a:ext>
            </a:extLst>
          </p:cNvPr>
          <p:cNvSpPr txBox="1"/>
          <p:nvPr/>
        </p:nvSpPr>
        <p:spPr>
          <a:xfrm>
            <a:off x="6888088" y="1296141"/>
            <a:ext cx="9410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6F5C0C1-D8B7-F25D-1C01-90CBD8F564FD}"/>
              </a:ext>
            </a:extLst>
          </p:cNvPr>
          <p:cNvSpPr txBox="1"/>
          <p:nvPr/>
        </p:nvSpPr>
        <p:spPr>
          <a:xfrm>
            <a:off x="3505672" y="1291455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AMC MIC:512(8)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298B79A2-7525-FDF1-09AC-C82CC28D3C2B}"/>
              </a:ext>
            </a:extLst>
          </p:cNvPr>
          <p:cNvSpPr txBox="1"/>
          <p:nvPr/>
        </p:nvSpPr>
        <p:spPr>
          <a:xfrm>
            <a:off x="4798874" y="1291455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AMX MIC:512(8)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7E02EEB-6777-AC51-27AC-E8B15927C56F}"/>
              </a:ext>
            </a:extLst>
          </p:cNvPr>
          <p:cNvSpPr txBox="1"/>
          <p:nvPr/>
        </p:nvSpPr>
        <p:spPr>
          <a:xfrm>
            <a:off x="7838996" y="1291455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AMC MIC:2(8)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A58F9ECE-40CE-6D3A-CFE8-1AE25377F72D}"/>
              </a:ext>
            </a:extLst>
          </p:cNvPr>
          <p:cNvSpPr txBox="1"/>
          <p:nvPr/>
        </p:nvSpPr>
        <p:spPr>
          <a:xfrm>
            <a:off x="9166702" y="1291455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AMX MIC:4(8)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A8C0111-C036-0E10-08D2-BB3457BC0624}"/>
              </a:ext>
            </a:extLst>
          </p:cNvPr>
          <p:cNvSpPr txBox="1"/>
          <p:nvPr/>
        </p:nvSpPr>
        <p:spPr>
          <a:xfrm>
            <a:off x="2228277" y="2596468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CAZ MIC:512(1)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F687F00A-5CDE-D6BC-1F7F-CD90FA56EEFC}"/>
              </a:ext>
            </a:extLst>
          </p:cNvPr>
          <p:cNvSpPr txBox="1"/>
          <p:nvPr/>
        </p:nvSpPr>
        <p:spPr>
          <a:xfrm>
            <a:off x="3470175" y="2596468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CEX MIC:512(16)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80D36CD-4883-F3CB-02FA-E6AF9A984FB0}"/>
              </a:ext>
            </a:extLst>
          </p:cNvPr>
          <p:cNvSpPr txBox="1"/>
          <p:nvPr/>
        </p:nvSpPr>
        <p:spPr>
          <a:xfrm>
            <a:off x="4807751" y="2596468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 MIC:64(0.25)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F307AB12-927E-D7B5-F6A5-3C3E82EB6E6B}"/>
              </a:ext>
            </a:extLst>
          </p:cNvPr>
          <p:cNvSpPr txBox="1"/>
          <p:nvPr/>
        </p:nvSpPr>
        <p:spPr>
          <a:xfrm>
            <a:off x="6492538" y="2596468"/>
            <a:ext cx="16038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CAZ MIC:0.25(1)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7312AB6F-A995-1706-C8A0-CA87EB8654EC}"/>
              </a:ext>
            </a:extLst>
          </p:cNvPr>
          <p:cNvSpPr txBox="1"/>
          <p:nvPr/>
        </p:nvSpPr>
        <p:spPr>
          <a:xfrm>
            <a:off x="7892249" y="2596468"/>
            <a:ext cx="1331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CEX MIC:8(16)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E9AE204-23FC-39FA-4A62-5D15B7DD2A92}"/>
              </a:ext>
            </a:extLst>
          </p:cNvPr>
          <p:cNvSpPr txBox="1"/>
          <p:nvPr/>
        </p:nvSpPr>
        <p:spPr>
          <a:xfrm>
            <a:off x="9122312" y="2614224"/>
            <a:ext cx="16995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MIC:0.0625(0.25)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A2D61D38-BC00-EEDB-A752-D99E8E427A5E}"/>
              </a:ext>
            </a:extLst>
          </p:cNvPr>
          <p:cNvSpPr txBox="1"/>
          <p:nvPr/>
        </p:nvSpPr>
        <p:spPr>
          <a:xfrm>
            <a:off x="2226304" y="3983362"/>
            <a:ext cx="13948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MIC:512(2)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7D97A64C-F902-DB75-BB76-AFD7380C861A}"/>
              </a:ext>
            </a:extLst>
          </p:cNvPr>
          <p:cNvSpPr txBox="1"/>
          <p:nvPr/>
        </p:nvSpPr>
        <p:spPr>
          <a:xfrm>
            <a:off x="6715463" y="3983363"/>
            <a:ext cx="11856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MIC:2(2)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A06B517-764F-8BC4-1DF7-F599C5B1FCD1}"/>
              </a:ext>
            </a:extLst>
          </p:cNvPr>
          <p:cNvSpPr txBox="1"/>
          <p:nvPr/>
        </p:nvSpPr>
        <p:spPr>
          <a:xfrm>
            <a:off x="3551061" y="3983363"/>
            <a:ext cx="11856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 MIC:8(64)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91A5C2AF-7D3E-927B-8D75-B00684019335}"/>
              </a:ext>
            </a:extLst>
          </p:cNvPr>
          <p:cNvSpPr txBox="1"/>
          <p:nvPr/>
        </p:nvSpPr>
        <p:spPr>
          <a:xfrm>
            <a:off x="4815642" y="3983363"/>
            <a:ext cx="1434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TMP MIC:512(4)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A13F8C1-6918-5756-FD46-2ECC85DF0031}"/>
              </a:ext>
            </a:extLst>
          </p:cNvPr>
          <p:cNvSpPr txBox="1"/>
          <p:nvPr/>
        </p:nvSpPr>
        <p:spPr>
          <a:xfrm>
            <a:off x="9203199" y="3992240"/>
            <a:ext cx="1434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TMP MIC:2(4)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A31166CA-2A8F-06E8-4FB7-1A4A35C08A7F}"/>
              </a:ext>
            </a:extLst>
          </p:cNvPr>
          <p:cNvSpPr txBox="1"/>
          <p:nvPr/>
        </p:nvSpPr>
        <p:spPr>
          <a:xfrm>
            <a:off x="7862656" y="4001117"/>
            <a:ext cx="1434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 MIC:256(64)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83657B5-D689-48A6-DBCD-61B50814FCB8}"/>
              </a:ext>
            </a:extLst>
          </p:cNvPr>
          <p:cNvSpPr/>
          <p:nvPr/>
        </p:nvSpPr>
        <p:spPr>
          <a:xfrm>
            <a:off x="2503503" y="1606857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1145368-9281-E9DD-0C21-CBF6D34D73DD}"/>
              </a:ext>
            </a:extLst>
          </p:cNvPr>
          <p:cNvSpPr/>
          <p:nvPr/>
        </p:nvSpPr>
        <p:spPr>
          <a:xfrm>
            <a:off x="3791744" y="1606857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B0FCEA1-7556-80D0-C670-AE405EDBBE16}"/>
              </a:ext>
            </a:extLst>
          </p:cNvPr>
          <p:cNvSpPr/>
          <p:nvPr/>
        </p:nvSpPr>
        <p:spPr>
          <a:xfrm>
            <a:off x="5043499" y="1606857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BA4AA4C-123B-D1A6-845B-85060498B5F0}"/>
              </a:ext>
            </a:extLst>
          </p:cNvPr>
          <p:cNvSpPr/>
          <p:nvPr/>
        </p:nvSpPr>
        <p:spPr>
          <a:xfrm>
            <a:off x="2513861" y="2877844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409FFEC-E6E1-6D7E-E0E3-3A16EDF5AC96}"/>
              </a:ext>
            </a:extLst>
          </p:cNvPr>
          <p:cNvSpPr/>
          <p:nvPr/>
        </p:nvSpPr>
        <p:spPr>
          <a:xfrm>
            <a:off x="3784346" y="2877844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48D51A5-E9BE-FF8B-DF59-6B160E6BD498}"/>
              </a:ext>
            </a:extLst>
          </p:cNvPr>
          <p:cNvSpPr/>
          <p:nvPr/>
        </p:nvSpPr>
        <p:spPr>
          <a:xfrm>
            <a:off x="5044979" y="2877844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91FF6E8-7A9D-C022-018F-EC8394AF90EB}"/>
              </a:ext>
            </a:extLst>
          </p:cNvPr>
          <p:cNvSpPr/>
          <p:nvPr/>
        </p:nvSpPr>
        <p:spPr>
          <a:xfrm>
            <a:off x="2513860" y="4262760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07C8D15-8B8E-EECA-4C41-F52875802CF6}"/>
              </a:ext>
            </a:extLst>
          </p:cNvPr>
          <p:cNvSpPr/>
          <p:nvPr/>
        </p:nvSpPr>
        <p:spPr>
          <a:xfrm>
            <a:off x="3784345" y="4262760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5707540-F82E-C287-C2B1-9DD3864F3D92}"/>
              </a:ext>
            </a:extLst>
          </p:cNvPr>
          <p:cNvSpPr/>
          <p:nvPr/>
        </p:nvSpPr>
        <p:spPr>
          <a:xfrm>
            <a:off x="5053856" y="4262760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4A80EB4-51C0-FDC9-AD35-3D98B2A61C5E}"/>
              </a:ext>
            </a:extLst>
          </p:cNvPr>
          <p:cNvSpPr/>
          <p:nvPr/>
        </p:nvSpPr>
        <p:spPr>
          <a:xfrm>
            <a:off x="6917184" y="1599459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0464856-7ED4-9D20-79FB-988D5CEE6772}"/>
              </a:ext>
            </a:extLst>
          </p:cNvPr>
          <p:cNvSpPr/>
          <p:nvPr/>
        </p:nvSpPr>
        <p:spPr>
          <a:xfrm>
            <a:off x="8152158" y="1599459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0B9633-06A8-4316-5168-83F037E47C62}"/>
              </a:ext>
            </a:extLst>
          </p:cNvPr>
          <p:cNvSpPr/>
          <p:nvPr/>
        </p:nvSpPr>
        <p:spPr>
          <a:xfrm>
            <a:off x="9386157" y="1599459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AD7BB67-9EC0-BD2C-1657-A7DB56C7D11C}"/>
              </a:ext>
            </a:extLst>
          </p:cNvPr>
          <p:cNvSpPr/>
          <p:nvPr/>
        </p:nvSpPr>
        <p:spPr>
          <a:xfrm>
            <a:off x="6917184" y="289732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C725D98-524B-E1EA-0B51-079B625CBA3F}"/>
              </a:ext>
            </a:extLst>
          </p:cNvPr>
          <p:cNvSpPr/>
          <p:nvPr/>
        </p:nvSpPr>
        <p:spPr>
          <a:xfrm>
            <a:off x="8152158" y="289732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F57E312-27A4-FE87-436E-CE6098CB52C1}"/>
              </a:ext>
            </a:extLst>
          </p:cNvPr>
          <p:cNvSpPr/>
          <p:nvPr/>
        </p:nvSpPr>
        <p:spPr>
          <a:xfrm>
            <a:off x="9386157" y="289732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900CD56-B76A-A4CE-5696-5AF1BB7F7519}"/>
              </a:ext>
            </a:extLst>
          </p:cNvPr>
          <p:cNvSpPr/>
          <p:nvPr/>
        </p:nvSpPr>
        <p:spPr>
          <a:xfrm>
            <a:off x="6917184" y="429309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075B6A-5B53-9BDD-B322-1EFAE0D9BBF1}"/>
              </a:ext>
            </a:extLst>
          </p:cNvPr>
          <p:cNvSpPr/>
          <p:nvPr/>
        </p:nvSpPr>
        <p:spPr>
          <a:xfrm>
            <a:off x="8152158" y="429309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771A3D-7BEC-DB24-BD15-B2959077F558}"/>
              </a:ext>
            </a:extLst>
          </p:cNvPr>
          <p:cNvSpPr/>
          <p:nvPr/>
        </p:nvSpPr>
        <p:spPr>
          <a:xfrm>
            <a:off x="9403913" y="4293096"/>
            <a:ext cx="798990" cy="73684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7870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4B878-D594-4271-E964-56E1D364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the diagnosis of bone and joint infections: evaluation of 16S rRNA Nanopore metagenomics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BF6A4-20EC-C9E3-445C-48A0245CB0D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T. Roussel-Gaillard et al., ECCMID</a:t>
            </a:r>
            <a:r>
              <a:rPr lang="fr-FR" baseline="30000" dirty="0"/>
              <a:t>®</a:t>
            </a:r>
            <a:r>
              <a:rPr lang="fr-FR" dirty="0"/>
              <a:t> 2023, Abs #O0868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FACBEC-0BAF-2A5F-1D9A-AF33C05607D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Bone and prosthetic joint infections: addressing diagnostic challenges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1870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T. Roussel-Gaillard et al., ECCMID</a:t>
            </a:r>
            <a:r>
              <a:rPr lang="fr-FR" baseline="30000" dirty="0"/>
              <a:t>® </a:t>
            </a:r>
            <a:r>
              <a:rPr lang="fr-FR" dirty="0"/>
              <a:t>2023, Abs #O0868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79871" y="229816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Electrical current measured continuously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79871" y="404102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Electric resistance when </a:t>
            </a:r>
            <a:b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the nucleotide passes through the nanopore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2521975" y="3218634"/>
            <a:ext cx="516193" cy="48669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 59"/>
          <p:cNvGrpSpPr/>
          <p:nvPr/>
        </p:nvGrpSpPr>
        <p:grpSpPr>
          <a:xfrm>
            <a:off x="4572000" y="1398636"/>
            <a:ext cx="7005485" cy="4696801"/>
            <a:chOff x="4572000" y="1398636"/>
            <a:chExt cx="7005485" cy="4696801"/>
          </a:xfrm>
        </p:grpSpPr>
        <p:sp>
          <p:nvSpPr>
            <p:cNvPr id="58" name="Rectangle 57"/>
            <p:cNvSpPr/>
            <p:nvPr/>
          </p:nvSpPr>
          <p:spPr>
            <a:xfrm>
              <a:off x="4572000" y="1398636"/>
              <a:ext cx="7005485" cy="4696801"/>
            </a:xfrm>
            <a:prstGeom prst="rect">
              <a:avLst/>
            </a:prstGeom>
            <a:solidFill>
              <a:srgbClr val="FFFB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3603B07-25C6-D05A-FD02-7DD9D6EC7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27" t="17935" r="24081" b="26752"/>
            <a:stretch/>
          </p:blipFill>
          <p:spPr>
            <a:xfrm>
              <a:off x="4616244" y="1579375"/>
              <a:ext cx="6875163" cy="4366183"/>
            </a:xfrm>
            <a:prstGeom prst="rect">
              <a:avLst/>
            </a:prstGeom>
            <a:solidFill>
              <a:srgbClr val="FFFBFE"/>
            </a:solidFill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7978877" y="1579375"/>
              <a:ext cx="1718187" cy="307777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>
                  <a:latin typeface="Arial" panose="020B0604020202020204" pitchFamily="34" charset="0"/>
                  <a:cs typeface="Arial" panose="020B0604020202020204" pitchFamily="34" charset="0"/>
                </a:rPr>
                <a:t>1 pore = 12 nm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38988" y="2935272"/>
              <a:ext cx="534955" cy="224972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fr-FR" sz="850" b="1">
                  <a:latin typeface="Arial" panose="020B0604020202020204" pitchFamily="34" charset="0"/>
                  <a:cs typeface="Arial" panose="020B0604020202020204" pitchFamily="34" charset="0"/>
                </a:rPr>
                <a:t> Ammeter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138988" y="3512796"/>
              <a:ext cx="827315" cy="218534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fr-FR" sz="850" b="1">
                  <a:latin typeface="Arial" panose="020B0604020202020204" pitchFamily="34" charset="0"/>
                  <a:cs typeface="Arial" panose="020B0604020202020204" pitchFamily="34" charset="0"/>
                </a:rPr>
                <a:t> Voltage source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877758" y="3452848"/>
              <a:ext cx="485192" cy="100187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fr-FR" sz="850" b="1">
                  <a:latin typeface="Arial" panose="020B0604020202020204" pitchFamily="34" charset="0"/>
                  <a:cs typeface="Arial" panose="020B0604020202020204" pitchFamily="34" charset="0"/>
                </a:rPr>
                <a:t> Hélicase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232320" y="2614650"/>
              <a:ext cx="823108" cy="166425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fr-FR" sz="850" b="1">
                  <a:latin typeface="Arial" panose="020B0604020202020204" pitchFamily="34" charset="0"/>
                  <a:cs typeface="Arial" panose="020B0604020202020204" pitchFamily="34" charset="0"/>
                </a:rPr>
                <a:t> DNA molecule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8260703" y="4480581"/>
              <a:ext cx="356578" cy="180000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fr-FR" sz="85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7506446" y="4095623"/>
              <a:ext cx="484833" cy="180000"/>
            </a:xfrm>
            <a:prstGeom prst="rect">
              <a:avLst/>
            </a:prstGeom>
            <a:solidFill>
              <a:srgbClr val="FFFBF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fr-FR" sz="850"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5001208" y="4428040"/>
              <a:ext cx="1590859" cy="180000"/>
              <a:chOff x="5001208" y="4144065"/>
              <a:chExt cx="1590859" cy="180000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5001208" y="4144065"/>
                <a:ext cx="827315" cy="180000"/>
              </a:xfrm>
              <a:prstGeom prst="rect">
                <a:avLst/>
              </a:prstGeom>
              <a:solidFill>
                <a:srgbClr val="FFFBFE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r"/>
                <a:r>
                  <a:rPr lang="fr-FR" sz="850" b="1">
                    <a:latin typeface="Arial" panose="020B0604020202020204" pitchFamily="34" charset="0"/>
                    <a:cs typeface="Arial" panose="020B0604020202020204" pitchFamily="34" charset="0"/>
                  </a:rPr>
                  <a:t>Nanopore</a:t>
                </a:r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>
                <a:off x="5872067" y="4236099"/>
                <a:ext cx="72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/>
            <p:cNvGrpSpPr/>
            <p:nvPr/>
          </p:nvGrpSpPr>
          <p:grpSpPr>
            <a:xfrm>
              <a:off x="4951445" y="5364572"/>
              <a:ext cx="1212982" cy="180000"/>
              <a:chOff x="4951445" y="5080597"/>
              <a:chExt cx="1212982" cy="180000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4951445" y="5080597"/>
                <a:ext cx="827315" cy="180000"/>
              </a:xfrm>
              <a:prstGeom prst="rect">
                <a:avLst/>
              </a:prstGeom>
              <a:solidFill>
                <a:srgbClr val="FFFBFE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r"/>
                <a:r>
                  <a:rPr lang="fr-FR" sz="850" b="1">
                    <a:latin typeface="Arial" panose="020B0604020202020204" pitchFamily="34" charset="0"/>
                    <a:cs typeface="Arial" panose="020B0604020202020204" pitchFamily="34" charset="0"/>
                  </a:rPr>
                  <a:t>Ionic current</a:t>
                </a: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5797423" y="5184710"/>
                <a:ext cx="36700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/>
            <p:cNvGrpSpPr/>
            <p:nvPr/>
          </p:nvGrpSpPr>
          <p:grpSpPr>
            <a:xfrm>
              <a:off x="7527109" y="4855018"/>
              <a:ext cx="1238198" cy="180000"/>
              <a:chOff x="7527109" y="4571043"/>
              <a:chExt cx="1238198" cy="180000"/>
            </a:xfrm>
          </p:grpSpPr>
          <p:sp>
            <p:nvSpPr>
              <p:cNvPr id="22" name="ZoneTexte 21"/>
              <p:cNvSpPr txBox="1"/>
              <p:nvPr/>
            </p:nvSpPr>
            <p:spPr>
              <a:xfrm>
                <a:off x="7937992" y="4571043"/>
                <a:ext cx="827315" cy="180000"/>
              </a:xfrm>
              <a:prstGeom prst="rect">
                <a:avLst/>
              </a:prstGeom>
              <a:solidFill>
                <a:srgbClr val="FFFBFE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fr-FR" sz="8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Membrane</a:t>
                </a:r>
              </a:p>
            </p:txBody>
          </p:sp>
          <p:cxnSp>
            <p:nvCxnSpPr>
              <p:cNvPr id="31" name="Connecteur droit 30"/>
              <p:cNvCxnSpPr/>
              <p:nvPr/>
            </p:nvCxnSpPr>
            <p:spPr>
              <a:xfrm>
                <a:off x="7527109" y="4658060"/>
                <a:ext cx="39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cteur droit 33"/>
            <p:cNvCxnSpPr/>
            <p:nvPr/>
          </p:nvCxnSpPr>
          <p:spPr>
            <a:xfrm>
              <a:off x="7048818" y="2721123"/>
              <a:ext cx="1835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/>
            <p:cNvGrpSpPr/>
            <p:nvPr/>
          </p:nvGrpSpPr>
          <p:grpSpPr>
            <a:xfrm>
              <a:off x="5780316" y="2781075"/>
              <a:ext cx="778395" cy="180000"/>
              <a:chOff x="5780316" y="2497100"/>
              <a:chExt cx="778395" cy="180000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5946711" y="2497100"/>
                <a:ext cx="612000" cy="180000"/>
              </a:xfrm>
              <a:prstGeom prst="rect">
                <a:avLst/>
              </a:prstGeom>
              <a:solidFill>
                <a:srgbClr val="FFFBFE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fr-FR" sz="850" b="1">
                    <a:latin typeface="Arial" panose="020B0604020202020204" pitchFamily="34" charset="0"/>
                    <a:cs typeface="Arial" panose="020B0604020202020204" pitchFamily="34" charset="0"/>
                  </a:rPr>
                  <a:t>Nucleobase</a:t>
                </a:r>
              </a:p>
            </p:txBody>
          </p:sp>
          <p:cxnSp>
            <p:nvCxnSpPr>
              <p:cNvPr id="36" name="Connecteur droit 35"/>
              <p:cNvCxnSpPr/>
              <p:nvPr/>
            </p:nvCxnSpPr>
            <p:spPr>
              <a:xfrm>
                <a:off x="5780316" y="2606957"/>
                <a:ext cx="14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Ellipse 37"/>
            <p:cNvSpPr/>
            <p:nvPr/>
          </p:nvSpPr>
          <p:spPr>
            <a:xfrm>
              <a:off x="4694349" y="2895280"/>
              <a:ext cx="306859" cy="306859"/>
            </a:xfrm>
            <a:prstGeom prst="ellipse">
              <a:avLst/>
            </a:prstGeom>
            <a:solidFill>
              <a:srgbClr val="FFFBFE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FR" sz="16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5001208" y="3043711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001208" y="362847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Ellipse 42"/>
            <p:cNvSpPr/>
            <p:nvPr/>
          </p:nvSpPr>
          <p:spPr>
            <a:xfrm>
              <a:off x="4694349" y="3452848"/>
              <a:ext cx="306859" cy="306859"/>
            </a:xfrm>
            <a:prstGeom prst="ellipse">
              <a:avLst/>
            </a:prstGeom>
            <a:solidFill>
              <a:srgbClr val="FFFBFE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ts val="800"/>
                </a:lnSpc>
              </a:pPr>
              <a:r>
                <a:rPr lang="fr-FR" sz="16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br>
                <a:rPr lang="fr-FR" sz="16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60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9974969" y="2540384"/>
              <a:ext cx="844319" cy="32258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H="1">
              <a:off x="11129650" y="2252410"/>
              <a:ext cx="106792" cy="5021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e 58"/>
            <p:cNvGrpSpPr/>
            <p:nvPr/>
          </p:nvGrpSpPr>
          <p:grpSpPr>
            <a:xfrm>
              <a:off x="7709821" y="5228657"/>
              <a:ext cx="3805055" cy="654469"/>
              <a:chOff x="7709821" y="5125421"/>
              <a:chExt cx="3805055" cy="654469"/>
            </a:xfrm>
          </p:grpSpPr>
          <p:sp>
            <p:nvSpPr>
              <p:cNvPr id="54" name="Flèche vers le bas 53"/>
              <p:cNvSpPr/>
              <p:nvPr/>
            </p:nvSpPr>
            <p:spPr>
              <a:xfrm rot="16200000">
                <a:off x="8626444" y="4266608"/>
                <a:ext cx="209990" cy="204323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Flèche vers le bas 54"/>
              <p:cNvSpPr/>
              <p:nvPr/>
            </p:nvSpPr>
            <p:spPr>
              <a:xfrm rot="16200000">
                <a:off x="8626444" y="4620572"/>
                <a:ext cx="209990" cy="204323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9796689" y="5125421"/>
                <a:ext cx="17181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Basecalling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9796689" y="5441336"/>
                <a:ext cx="17181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400 bases/s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460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MinION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BJI </a:t>
            </a:r>
            <a:r>
              <a:rPr lang="fr-FR" dirty="0" err="1"/>
              <a:t>with</a:t>
            </a:r>
            <a:r>
              <a:rPr lang="fr-FR" dirty="0"/>
              <a:t> + </a:t>
            </a:r>
            <a:r>
              <a:rPr lang="fr-FR" dirty="0" err="1"/>
              <a:t>polymicrobial</a:t>
            </a:r>
            <a:r>
              <a:rPr lang="fr-FR" dirty="0"/>
              <a:t> cultures (N=6)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T. Roussel-Gaillard et al., ECCMID</a:t>
            </a:r>
            <a:r>
              <a:rPr lang="fr-FR" baseline="30000" dirty="0"/>
              <a:t>® </a:t>
            </a:r>
            <a:r>
              <a:rPr lang="fr-FR" dirty="0"/>
              <a:t>2023, Abs #O0868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724689" y="935665"/>
          <a:ext cx="9576000" cy="37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 </a:t>
                      </a: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Sanger Seq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MinION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seq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 mirabilis + E. coli +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E.faecalis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Uninterpretable</a:t>
                      </a:r>
                      <a:endParaRPr lang="fr-FR" sz="14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P. mirabilis + E. coli + E.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farcalis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Prevotella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Bacteroides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Anaerococcus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aureus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Anaerococcus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dysgalactiae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S. aureus / anaerobic flora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dysgalactiae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dysgalactiae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P. aeruginosa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(P. aeruginosa with low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reads)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C. striatum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Uninterpretable</a:t>
                      </a:r>
                      <a:endParaRPr lang="fr-FR" sz="14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C. striatum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 + S. mitis/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oralis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Uninterpretable</a:t>
                      </a:r>
                      <a:endParaRPr lang="fr-FR" sz="14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Streptococcus </a:t>
                      </a:r>
                      <a:r>
                        <a:rPr lang="fr-FR" sz="1400" b="0" kern="1200" dirty="0" err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sz="1400" b="0" kern="1200" dirty="0" err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Veillonella</a:t>
                      </a: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sz="1400" b="0" kern="1200" dirty="0" err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Peptoniphilus</a:t>
                      </a:r>
                      <a:endParaRPr lang="fr-FR" sz="1400" b="0" kern="1200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7ED7CEB0-9A98-E6FB-A5D6-74718E6B5222}"/>
              </a:ext>
            </a:extLst>
          </p:cNvPr>
          <p:cNvGrpSpPr/>
          <p:nvPr/>
        </p:nvGrpSpPr>
        <p:grpSpPr>
          <a:xfrm>
            <a:off x="2578643" y="5072097"/>
            <a:ext cx="7868092" cy="850238"/>
            <a:chOff x="2400689" y="5072097"/>
            <a:chExt cx="7868092" cy="8502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5F0BCDD-411A-FA4F-827A-6CB6E76BD8EB}"/>
                </a:ext>
              </a:extLst>
            </p:cNvPr>
            <p:cNvSpPr txBox="1"/>
            <p:nvPr/>
          </p:nvSpPr>
          <p:spPr>
            <a:xfrm>
              <a:off x="2400689" y="5072097"/>
              <a:ext cx="7868092" cy="850238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000" b="1" dirty="0"/>
                <a:t>High performance of 16S rRNA metagenomics for polymicrobial BJI Ability to discriminate a mix of bacteria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0663EFF3-315A-6EAC-96AA-FA0319357F0B}"/>
                </a:ext>
              </a:extLst>
            </p:cNvPr>
            <p:cNvSpPr/>
            <p:nvPr/>
          </p:nvSpPr>
          <p:spPr>
            <a:xfrm>
              <a:off x="2516624" y="5243694"/>
              <a:ext cx="253522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17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1688855" y="1028700"/>
            <a:ext cx="9278193" cy="466061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1842612" y="1436640"/>
          <a:ext cx="8389717" cy="414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30-day and 365-day case fatality of </a:t>
            </a:r>
            <a:r>
              <a:rPr lang="fr-FR" i="1"/>
              <a:t>E.coli</a:t>
            </a:r>
            <a:r>
              <a:rPr lang="fr-FR"/>
              <a:t> BSI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W. Ling et al., ECCMID</a:t>
            </a:r>
            <a:r>
              <a:rPr lang="fr-FR" baseline="30000" dirty="0"/>
              <a:t>®</a:t>
            </a:r>
            <a:r>
              <a:rPr lang="fr-FR" dirty="0"/>
              <a:t> 2023, Abs# O0044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2061520" y="846377"/>
            <a:ext cx="593214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Kaplan Mieier survival curves of 30-day and 365-day case fatality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16200000">
            <a:off x="1151802" y="2842709"/>
            <a:ext cx="16586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% of surving patients</a:t>
            </a:r>
            <a:endParaRPr lang="da-DK" sz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672385" y="5341369"/>
            <a:ext cx="5228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Day from positive culture</a:t>
            </a:r>
            <a:endParaRPr lang="da-DK" sz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671762" y="1647265"/>
            <a:ext cx="7066429" cy="988359"/>
          </a:xfrm>
          <a:custGeom>
            <a:avLst/>
            <a:gdLst>
              <a:gd name="connsiteX0" fmla="*/ 7066429 w 7066429"/>
              <a:gd name="connsiteY0" fmla="*/ 813547 h 988359"/>
              <a:gd name="connsiteX1" fmla="*/ 6669741 w 7066429"/>
              <a:gd name="connsiteY1" fmla="*/ 813547 h 988359"/>
              <a:gd name="connsiteX2" fmla="*/ 6326841 w 7066429"/>
              <a:gd name="connsiteY2" fmla="*/ 766482 h 988359"/>
              <a:gd name="connsiteX3" fmla="*/ 6165476 w 7066429"/>
              <a:gd name="connsiteY3" fmla="*/ 773206 h 988359"/>
              <a:gd name="connsiteX4" fmla="*/ 5997388 w 7066429"/>
              <a:gd name="connsiteY4" fmla="*/ 739588 h 988359"/>
              <a:gd name="connsiteX5" fmla="*/ 5822576 w 7066429"/>
              <a:gd name="connsiteY5" fmla="*/ 739588 h 988359"/>
              <a:gd name="connsiteX6" fmla="*/ 5405718 w 7066429"/>
              <a:gd name="connsiteY6" fmla="*/ 726141 h 988359"/>
              <a:gd name="connsiteX7" fmla="*/ 4988859 w 7066429"/>
              <a:gd name="connsiteY7" fmla="*/ 679076 h 988359"/>
              <a:gd name="connsiteX8" fmla="*/ 4699747 w 7066429"/>
              <a:gd name="connsiteY8" fmla="*/ 665629 h 988359"/>
              <a:gd name="connsiteX9" fmla="*/ 4121524 w 7066429"/>
              <a:gd name="connsiteY9" fmla="*/ 632011 h 988359"/>
              <a:gd name="connsiteX10" fmla="*/ 3697941 w 7066429"/>
              <a:gd name="connsiteY10" fmla="*/ 611841 h 988359"/>
              <a:gd name="connsiteX11" fmla="*/ 3193676 w 7066429"/>
              <a:gd name="connsiteY11" fmla="*/ 571500 h 988359"/>
              <a:gd name="connsiteX12" fmla="*/ 2460812 w 7066429"/>
              <a:gd name="connsiteY12" fmla="*/ 517711 h 988359"/>
              <a:gd name="connsiteX13" fmla="*/ 1869141 w 7066429"/>
              <a:gd name="connsiteY13" fmla="*/ 470647 h 988359"/>
              <a:gd name="connsiteX14" fmla="*/ 1196788 w 7066429"/>
              <a:gd name="connsiteY14" fmla="*/ 376517 h 988359"/>
              <a:gd name="connsiteX15" fmla="*/ 363071 w 7066429"/>
              <a:gd name="connsiteY15" fmla="*/ 235323 h 988359"/>
              <a:gd name="connsiteX16" fmla="*/ 0 w 7066429"/>
              <a:gd name="connsiteY16" fmla="*/ 0 h 988359"/>
              <a:gd name="connsiteX17" fmla="*/ 47065 w 7066429"/>
              <a:gd name="connsiteY17" fmla="*/ 127747 h 988359"/>
              <a:gd name="connsiteX18" fmla="*/ 201706 w 7066429"/>
              <a:gd name="connsiteY18" fmla="*/ 268941 h 988359"/>
              <a:gd name="connsiteX19" fmla="*/ 396688 w 7066429"/>
              <a:gd name="connsiteY19" fmla="*/ 349623 h 988359"/>
              <a:gd name="connsiteX20" fmla="*/ 645459 w 7066429"/>
              <a:gd name="connsiteY20" fmla="*/ 410135 h 988359"/>
              <a:gd name="connsiteX21" fmla="*/ 813547 w 7066429"/>
              <a:gd name="connsiteY21" fmla="*/ 443753 h 988359"/>
              <a:gd name="connsiteX22" fmla="*/ 1290918 w 7066429"/>
              <a:gd name="connsiteY22" fmla="*/ 524435 h 988359"/>
              <a:gd name="connsiteX23" fmla="*/ 1721224 w 7066429"/>
              <a:gd name="connsiteY23" fmla="*/ 584947 h 988359"/>
              <a:gd name="connsiteX24" fmla="*/ 2023782 w 7066429"/>
              <a:gd name="connsiteY24" fmla="*/ 625288 h 988359"/>
              <a:gd name="connsiteX25" fmla="*/ 2366682 w 7066429"/>
              <a:gd name="connsiteY25" fmla="*/ 665629 h 988359"/>
              <a:gd name="connsiteX26" fmla="*/ 2944906 w 7066429"/>
              <a:gd name="connsiteY26" fmla="*/ 685800 h 988359"/>
              <a:gd name="connsiteX27" fmla="*/ 3254188 w 7066429"/>
              <a:gd name="connsiteY27" fmla="*/ 726141 h 988359"/>
              <a:gd name="connsiteX28" fmla="*/ 3738282 w 7066429"/>
              <a:gd name="connsiteY28" fmla="*/ 773206 h 988359"/>
              <a:gd name="connsiteX29" fmla="*/ 4383741 w 7066429"/>
              <a:gd name="connsiteY29" fmla="*/ 813547 h 988359"/>
              <a:gd name="connsiteX30" fmla="*/ 5069541 w 7066429"/>
              <a:gd name="connsiteY30" fmla="*/ 840441 h 988359"/>
              <a:gd name="connsiteX31" fmla="*/ 5419165 w 7066429"/>
              <a:gd name="connsiteY31" fmla="*/ 880782 h 988359"/>
              <a:gd name="connsiteX32" fmla="*/ 5721724 w 7066429"/>
              <a:gd name="connsiteY32" fmla="*/ 900953 h 988359"/>
              <a:gd name="connsiteX33" fmla="*/ 6071347 w 7066429"/>
              <a:gd name="connsiteY33" fmla="*/ 914400 h 988359"/>
              <a:gd name="connsiteX34" fmla="*/ 6468035 w 7066429"/>
              <a:gd name="connsiteY34" fmla="*/ 941294 h 988359"/>
              <a:gd name="connsiteX35" fmla="*/ 7066429 w 7066429"/>
              <a:gd name="connsiteY35" fmla="*/ 988359 h 98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66429" h="988359">
                <a:moveTo>
                  <a:pt x="7066429" y="813547"/>
                </a:moveTo>
                <a:lnTo>
                  <a:pt x="6669741" y="813547"/>
                </a:lnTo>
                <a:lnTo>
                  <a:pt x="6326841" y="766482"/>
                </a:lnTo>
                <a:lnTo>
                  <a:pt x="6165476" y="773206"/>
                </a:lnTo>
                <a:lnTo>
                  <a:pt x="5997388" y="739588"/>
                </a:lnTo>
                <a:lnTo>
                  <a:pt x="5822576" y="739588"/>
                </a:lnTo>
                <a:lnTo>
                  <a:pt x="5405718" y="726141"/>
                </a:lnTo>
                <a:lnTo>
                  <a:pt x="4988859" y="679076"/>
                </a:lnTo>
                <a:lnTo>
                  <a:pt x="4699747" y="665629"/>
                </a:lnTo>
                <a:lnTo>
                  <a:pt x="4121524" y="632011"/>
                </a:lnTo>
                <a:lnTo>
                  <a:pt x="3697941" y="611841"/>
                </a:lnTo>
                <a:lnTo>
                  <a:pt x="3193676" y="571500"/>
                </a:lnTo>
                <a:lnTo>
                  <a:pt x="2460812" y="517711"/>
                </a:lnTo>
                <a:lnTo>
                  <a:pt x="1869141" y="470647"/>
                </a:lnTo>
                <a:lnTo>
                  <a:pt x="1196788" y="376517"/>
                </a:lnTo>
                <a:lnTo>
                  <a:pt x="363071" y="235323"/>
                </a:lnTo>
                <a:lnTo>
                  <a:pt x="0" y="0"/>
                </a:lnTo>
                <a:lnTo>
                  <a:pt x="47065" y="127747"/>
                </a:lnTo>
                <a:lnTo>
                  <a:pt x="201706" y="268941"/>
                </a:lnTo>
                <a:lnTo>
                  <a:pt x="396688" y="349623"/>
                </a:lnTo>
                <a:lnTo>
                  <a:pt x="645459" y="410135"/>
                </a:lnTo>
                <a:lnTo>
                  <a:pt x="813547" y="443753"/>
                </a:lnTo>
                <a:lnTo>
                  <a:pt x="1290918" y="524435"/>
                </a:lnTo>
                <a:lnTo>
                  <a:pt x="1721224" y="584947"/>
                </a:lnTo>
                <a:lnTo>
                  <a:pt x="2023782" y="625288"/>
                </a:lnTo>
                <a:lnTo>
                  <a:pt x="2366682" y="665629"/>
                </a:lnTo>
                <a:lnTo>
                  <a:pt x="2944906" y="685800"/>
                </a:lnTo>
                <a:lnTo>
                  <a:pt x="3254188" y="726141"/>
                </a:lnTo>
                <a:lnTo>
                  <a:pt x="3738282" y="773206"/>
                </a:lnTo>
                <a:lnTo>
                  <a:pt x="4383741" y="813547"/>
                </a:lnTo>
                <a:lnTo>
                  <a:pt x="5069541" y="840441"/>
                </a:lnTo>
                <a:lnTo>
                  <a:pt x="5419165" y="880782"/>
                </a:lnTo>
                <a:lnTo>
                  <a:pt x="5721724" y="900953"/>
                </a:lnTo>
                <a:lnTo>
                  <a:pt x="6071347" y="914400"/>
                </a:lnTo>
                <a:lnTo>
                  <a:pt x="6468035" y="941294"/>
                </a:lnTo>
                <a:lnTo>
                  <a:pt x="7066429" y="988359"/>
                </a:ln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2665038" y="1694329"/>
            <a:ext cx="7059706" cy="860612"/>
          </a:xfrm>
          <a:custGeom>
            <a:avLst/>
            <a:gdLst>
              <a:gd name="connsiteX0" fmla="*/ 7059706 w 7059706"/>
              <a:gd name="connsiteY0" fmla="*/ 860612 h 860612"/>
              <a:gd name="connsiteX1" fmla="*/ 6703359 w 7059706"/>
              <a:gd name="connsiteY1" fmla="*/ 833718 h 860612"/>
              <a:gd name="connsiteX2" fmla="*/ 6158753 w 7059706"/>
              <a:gd name="connsiteY2" fmla="*/ 786653 h 860612"/>
              <a:gd name="connsiteX3" fmla="*/ 5647765 w 7059706"/>
              <a:gd name="connsiteY3" fmla="*/ 773206 h 860612"/>
              <a:gd name="connsiteX4" fmla="*/ 5210736 w 7059706"/>
              <a:gd name="connsiteY4" fmla="*/ 739589 h 860612"/>
              <a:gd name="connsiteX5" fmla="*/ 4874559 w 7059706"/>
              <a:gd name="connsiteY5" fmla="*/ 699247 h 860612"/>
              <a:gd name="connsiteX6" fmla="*/ 4249271 w 7059706"/>
              <a:gd name="connsiteY6" fmla="*/ 658906 h 860612"/>
              <a:gd name="connsiteX7" fmla="*/ 3724836 w 7059706"/>
              <a:gd name="connsiteY7" fmla="*/ 645459 h 860612"/>
              <a:gd name="connsiteX8" fmla="*/ 3254189 w 7059706"/>
              <a:gd name="connsiteY8" fmla="*/ 598395 h 860612"/>
              <a:gd name="connsiteX9" fmla="*/ 2662518 w 7059706"/>
              <a:gd name="connsiteY9" fmla="*/ 558053 h 860612"/>
              <a:gd name="connsiteX10" fmla="*/ 2091018 w 7059706"/>
              <a:gd name="connsiteY10" fmla="*/ 504265 h 860612"/>
              <a:gd name="connsiteX11" fmla="*/ 1640542 w 7059706"/>
              <a:gd name="connsiteY11" fmla="*/ 457200 h 860612"/>
              <a:gd name="connsiteX12" fmla="*/ 1143000 w 7059706"/>
              <a:gd name="connsiteY12" fmla="*/ 389965 h 860612"/>
              <a:gd name="connsiteX13" fmla="*/ 867336 w 7059706"/>
              <a:gd name="connsiteY13" fmla="*/ 349624 h 860612"/>
              <a:gd name="connsiteX14" fmla="*/ 652183 w 7059706"/>
              <a:gd name="connsiteY14" fmla="*/ 302559 h 860612"/>
              <a:gd name="connsiteX15" fmla="*/ 437030 w 7059706"/>
              <a:gd name="connsiteY15" fmla="*/ 262218 h 860612"/>
              <a:gd name="connsiteX16" fmla="*/ 275665 w 7059706"/>
              <a:gd name="connsiteY16" fmla="*/ 181536 h 860612"/>
              <a:gd name="connsiteX17" fmla="*/ 0 w 7059706"/>
              <a:gd name="connsiteY17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59706" h="860612">
                <a:moveTo>
                  <a:pt x="7059706" y="860612"/>
                </a:moveTo>
                <a:lnTo>
                  <a:pt x="6703359" y="833718"/>
                </a:lnTo>
                <a:lnTo>
                  <a:pt x="6158753" y="786653"/>
                </a:lnTo>
                <a:lnTo>
                  <a:pt x="5647765" y="773206"/>
                </a:lnTo>
                <a:lnTo>
                  <a:pt x="5210736" y="739589"/>
                </a:lnTo>
                <a:lnTo>
                  <a:pt x="4874559" y="699247"/>
                </a:lnTo>
                <a:lnTo>
                  <a:pt x="4249271" y="658906"/>
                </a:lnTo>
                <a:lnTo>
                  <a:pt x="3724836" y="645459"/>
                </a:lnTo>
                <a:lnTo>
                  <a:pt x="3254189" y="598395"/>
                </a:lnTo>
                <a:lnTo>
                  <a:pt x="2662518" y="558053"/>
                </a:lnTo>
                <a:lnTo>
                  <a:pt x="2091018" y="504265"/>
                </a:lnTo>
                <a:lnTo>
                  <a:pt x="1640542" y="457200"/>
                </a:lnTo>
                <a:lnTo>
                  <a:pt x="1143000" y="389965"/>
                </a:lnTo>
                <a:lnTo>
                  <a:pt x="867336" y="349624"/>
                </a:lnTo>
                <a:lnTo>
                  <a:pt x="652183" y="302559"/>
                </a:lnTo>
                <a:lnTo>
                  <a:pt x="437030" y="262218"/>
                </a:lnTo>
                <a:lnTo>
                  <a:pt x="275665" y="18153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2678486" y="1613647"/>
            <a:ext cx="7147111" cy="705971"/>
          </a:xfrm>
          <a:custGeom>
            <a:avLst/>
            <a:gdLst>
              <a:gd name="connsiteX0" fmla="*/ 7147111 w 7147111"/>
              <a:gd name="connsiteY0" fmla="*/ 705971 h 705971"/>
              <a:gd name="connsiteX1" fmla="*/ 5345205 w 7147111"/>
              <a:gd name="connsiteY1" fmla="*/ 652182 h 705971"/>
              <a:gd name="connsiteX2" fmla="*/ 4235823 w 7147111"/>
              <a:gd name="connsiteY2" fmla="*/ 584947 h 705971"/>
              <a:gd name="connsiteX3" fmla="*/ 2924735 w 7147111"/>
              <a:gd name="connsiteY3" fmla="*/ 504265 h 705971"/>
              <a:gd name="connsiteX4" fmla="*/ 1949823 w 7147111"/>
              <a:gd name="connsiteY4" fmla="*/ 443753 h 705971"/>
              <a:gd name="connsiteX5" fmla="*/ 1163170 w 7147111"/>
              <a:gd name="connsiteY5" fmla="*/ 376518 h 705971"/>
              <a:gd name="connsiteX6" fmla="*/ 632011 w 7147111"/>
              <a:gd name="connsiteY6" fmla="*/ 316006 h 705971"/>
              <a:gd name="connsiteX7" fmla="*/ 302558 w 7147111"/>
              <a:gd name="connsiteY7" fmla="*/ 221877 h 705971"/>
              <a:gd name="connsiteX8" fmla="*/ 121023 w 7147111"/>
              <a:gd name="connsiteY8" fmla="*/ 134471 h 705971"/>
              <a:gd name="connsiteX9" fmla="*/ 0 w 7147111"/>
              <a:gd name="connsiteY9" fmla="*/ 0 h 705971"/>
              <a:gd name="connsiteX0" fmla="*/ 7147111 w 7147111"/>
              <a:gd name="connsiteY0" fmla="*/ 705971 h 705971"/>
              <a:gd name="connsiteX1" fmla="*/ 5345205 w 7147111"/>
              <a:gd name="connsiteY1" fmla="*/ 652182 h 705971"/>
              <a:gd name="connsiteX2" fmla="*/ 4235823 w 7147111"/>
              <a:gd name="connsiteY2" fmla="*/ 584947 h 705971"/>
              <a:gd name="connsiteX3" fmla="*/ 2924735 w 7147111"/>
              <a:gd name="connsiteY3" fmla="*/ 504265 h 705971"/>
              <a:gd name="connsiteX4" fmla="*/ 1949823 w 7147111"/>
              <a:gd name="connsiteY4" fmla="*/ 443753 h 705971"/>
              <a:gd name="connsiteX5" fmla="*/ 1163170 w 7147111"/>
              <a:gd name="connsiteY5" fmla="*/ 376518 h 705971"/>
              <a:gd name="connsiteX6" fmla="*/ 632011 w 7147111"/>
              <a:gd name="connsiteY6" fmla="*/ 316006 h 705971"/>
              <a:gd name="connsiteX7" fmla="*/ 363070 w 7147111"/>
              <a:gd name="connsiteY7" fmla="*/ 262218 h 705971"/>
              <a:gd name="connsiteX8" fmla="*/ 121023 w 7147111"/>
              <a:gd name="connsiteY8" fmla="*/ 134471 h 705971"/>
              <a:gd name="connsiteX9" fmla="*/ 0 w 7147111"/>
              <a:gd name="connsiteY9" fmla="*/ 0 h 70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7111" h="705971">
                <a:moveTo>
                  <a:pt x="7147111" y="705971"/>
                </a:moveTo>
                <a:lnTo>
                  <a:pt x="5345205" y="652182"/>
                </a:lnTo>
                <a:lnTo>
                  <a:pt x="4235823" y="584947"/>
                </a:lnTo>
                <a:lnTo>
                  <a:pt x="2924735" y="504265"/>
                </a:lnTo>
                <a:lnTo>
                  <a:pt x="1949823" y="443753"/>
                </a:lnTo>
                <a:lnTo>
                  <a:pt x="1163170" y="376518"/>
                </a:lnTo>
                <a:lnTo>
                  <a:pt x="632011" y="316006"/>
                </a:lnTo>
                <a:lnTo>
                  <a:pt x="363070" y="262218"/>
                </a:lnTo>
                <a:lnTo>
                  <a:pt x="121023" y="134471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3256981" y="1683727"/>
            <a:ext cx="0" cy="3338761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748" y="3934632"/>
            <a:ext cx="2878466" cy="89216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a-DK" sz="1600" b="1"/>
              <a:t>Day 30 case fatality</a:t>
            </a:r>
            <a:endParaRPr lang="da-DK" sz="1600" b="1" baseline="30000" dirty="0"/>
          </a:p>
          <a:p>
            <a:pPr marL="214313" indent="-214313">
              <a:spcBef>
                <a:spcPts val="400"/>
              </a:spcBef>
            </a:pPr>
            <a:r>
              <a:rPr lang="da-DK" sz="1600"/>
              <a:t>ESBL: </a:t>
            </a:r>
            <a:r>
              <a:rPr lang="da-DK" sz="1600" b="1"/>
              <a:t>12.8</a:t>
            </a:r>
            <a:r>
              <a:rPr lang="da-DK" sz="1200" b="1"/>
              <a:t>%</a:t>
            </a:r>
            <a:r>
              <a:rPr lang="da-DK" sz="1600"/>
              <a:t> (n=142)</a:t>
            </a:r>
          </a:p>
          <a:p>
            <a:pPr marL="214313" indent="-214313">
              <a:spcBef>
                <a:spcPts val="0"/>
              </a:spcBef>
            </a:pPr>
            <a:r>
              <a:rPr lang="da-DK" sz="1600"/>
              <a:t>Non-ESBL: </a:t>
            </a:r>
            <a:r>
              <a:rPr lang="da-DK" sz="1600" b="1"/>
              <a:t>10.0</a:t>
            </a:r>
            <a:r>
              <a:rPr lang="da-DK" sz="1200" b="1"/>
              <a:t>%</a:t>
            </a:r>
            <a:r>
              <a:rPr lang="da-DK" sz="1600" b="1"/>
              <a:t> </a:t>
            </a:r>
            <a:r>
              <a:rPr lang="da-DK" sz="1600"/>
              <a:t>(n=2669)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9537" y="3934632"/>
            <a:ext cx="2997801" cy="89216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a-DK" sz="1600" b="1"/>
              <a:t>Day 365 case fatality</a:t>
            </a:r>
            <a:endParaRPr lang="da-DK" sz="1600" b="1" baseline="30000" dirty="0"/>
          </a:p>
          <a:p>
            <a:pPr>
              <a:spcBef>
                <a:spcPts val="400"/>
              </a:spcBef>
            </a:pPr>
            <a:r>
              <a:rPr lang="da-DK" sz="1600"/>
              <a:t>ESBL: </a:t>
            </a:r>
            <a:r>
              <a:rPr lang="da-DK" sz="1600" b="1"/>
              <a:t>28.9</a:t>
            </a:r>
            <a:r>
              <a:rPr lang="da-DK" sz="1200" b="1"/>
              <a:t>%</a:t>
            </a:r>
            <a:r>
              <a:rPr lang="da-DK" sz="1600" b="1"/>
              <a:t> </a:t>
            </a:r>
            <a:r>
              <a:rPr lang="da-DK" sz="1600"/>
              <a:t>(n=321)</a:t>
            </a:r>
          </a:p>
          <a:p>
            <a:pPr marL="214313" indent="-214313">
              <a:spcBef>
                <a:spcPts val="0"/>
              </a:spcBef>
            </a:pPr>
            <a:r>
              <a:rPr lang="da-DK" sz="1600"/>
              <a:t>Non-ESBL: </a:t>
            </a:r>
            <a:r>
              <a:rPr lang="da-DK" sz="1600" b="1"/>
              <a:t>28.2</a:t>
            </a:r>
            <a:r>
              <a:rPr lang="da-DK" sz="1200" b="1"/>
              <a:t>%</a:t>
            </a:r>
            <a:r>
              <a:rPr lang="da-DK" sz="1600" b="1"/>
              <a:t> </a:t>
            </a:r>
            <a:r>
              <a:rPr lang="da-DK" sz="1600"/>
              <a:t>(n=6095)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3663" y="2824125"/>
            <a:ext cx="2733675" cy="535694"/>
          </a:xfrm>
        </p:spPr>
        <p:txBody>
          <a:bodyPr/>
          <a:lstStyle/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da-DK" sz="1200"/>
              <a:t>Non-ESBL-Ec bloodstream infection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da-DK" sz="1200"/>
              <a:t>ESBL-Ec bloodstream infection</a:t>
            </a: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7531420" y="3012464"/>
            <a:ext cx="462243" cy="0"/>
          </a:xfrm>
          <a:prstGeom prst="line">
            <a:avLst/>
          </a:prstGeom>
          <a:noFill/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Connecteur droit 41"/>
          <p:cNvCxnSpPr/>
          <p:nvPr/>
        </p:nvCxnSpPr>
        <p:spPr>
          <a:xfrm flipH="1">
            <a:off x="7531420" y="3254835"/>
            <a:ext cx="462243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14642CF-7100-E174-3166-A926DC575293}"/>
              </a:ext>
            </a:extLst>
          </p:cNvPr>
          <p:cNvSpPr txBox="1"/>
          <p:nvPr/>
        </p:nvSpPr>
        <p:spPr>
          <a:xfrm>
            <a:off x="7144740" y="1329998"/>
            <a:ext cx="3582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N= 27,796 </a:t>
            </a:r>
            <a:r>
              <a:rPr lang="fr-FR" i="1" dirty="0"/>
              <a:t>E. Coli </a:t>
            </a:r>
            <a:r>
              <a:rPr lang="fr-FR" dirty="0"/>
              <a:t>BSI patients</a:t>
            </a:r>
          </a:p>
          <a:p>
            <a:r>
              <a:rPr lang="fr-FR" dirty="0"/>
              <a:t>N= 1,112 </a:t>
            </a:r>
            <a:r>
              <a:rPr lang="fr-FR" dirty="0" err="1"/>
              <a:t>with</a:t>
            </a:r>
            <a:r>
              <a:rPr lang="fr-FR" dirty="0"/>
              <a:t> ESBL-</a:t>
            </a:r>
            <a:r>
              <a:rPr lang="fr-FR" dirty="0" err="1"/>
              <a:t>producers</a:t>
            </a:r>
            <a:r>
              <a:rPr lang="fr-FR" dirty="0"/>
              <a:t> (4,1%</a:t>
            </a:r>
          </a:p>
        </p:txBody>
      </p:sp>
    </p:spTree>
    <p:extLst>
      <p:ext uri="{BB962C8B-B14F-4D97-AF65-F5344CB8AC3E}">
        <p14:creationId xmlns:p14="http://schemas.microsoft.com/office/powerpoint/2010/main" val="15278055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C08F4-85E6-732E-A4CD-C232DBF1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3500" dirty="0"/>
              <a:t>Evaluation of a new rapid syndromic multiplex PCR panel for the diagnosis of patients with a suspicion of joint infection in a real world environment</a:t>
            </a:r>
            <a:endParaRPr lang="fr-FR" sz="35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CA05A4-70EB-6F8F-F790-0F1936D9D0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M. Wouthuyzen-Bakker et al., ECCMID</a:t>
            </a:r>
            <a:r>
              <a:rPr lang="da-DK" baseline="30000" dirty="0"/>
              <a:t>®</a:t>
            </a:r>
            <a:r>
              <a:rPr lang="da-DK" dirty="0"/>
              <a:t> 2023, Abs #O0871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83651F-BDB6-AFDB-B262-4A960EC3BB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Bone and prosthetic joint infections: addressing diagnostic challenges</a:t>
            </a:r>
          </a:p>
        </p:txBody>
      </p:sp>
    </p:spTree>
    <p:extLst>
      <p:ext uri="{BB962C8B-B14F-4D97-AF65-F5344CB8AC3E}">
        <p14:creationId xmlns:p14="http://schemas.microsoft.com/office/powerpoint/2010/main" val="19504256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BIOFOIRE</a:t>
            </a:r>
            <a:r>
              <a:rPr lang="fr-FR" baseline="30000"/>
              <a:t>® </a:t>
            </a:r>
            <a:r>
              <a:rPr lang="fr-FR"/>
              <a:t>Joint Infection (JI) panel menu</a:t>
            </a:r>
            <a:endParaRPr lang="fr-FR" baseline="300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Wouthuyzen</a:t>
            </a:r>
            <a:r>
              <a:rPr lang="fr-FR" dirty="0"/>
              <a:t>-Bakker et al., ECCMID</a:t>
            </a:r>
            <a:r>
              <a:rPr lang="fr-FR" baseline="30000" dirty="0"/>
              <a:t>®</a:t>
            </a:r>
            <a:r>
              <a:rPr lang="fr-FR" dirty="0"/>
              <a:t> 2023, Abs #O0871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5" y="1487031"/>
            <a:ext cx="3539234" cy="4232354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fr-FR" sz="1600" b="1" dirty="0">
                <a:solidFill>
                  <a:srgbClr val="96BD24"/>
                </a:solidFill>
              </a:rPr>
              <a:t>GRAM-POSITIVE BACTERIA </a:t>
            </a:r>
            <a:r>
              <a:rPr lang="fr-FR" sz="1600" b="1" baseline="30000" dirty="0">
                <a:solidFill>
                  <a:srgbClr val="96BD24"/>
                </a:solidFill>
              </a:rPr>
              <a:t>(15)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Anaerococcus</a:t>
            </a:r>
            <a:r>
              <a:rPr lang="fr-FR" sz="1400" i="1" dirty="0"/>
              <a:t> </a:t>
            </a:r>
            <a:r>
              <a:rPr lang="fr-FR" sz="1400" i="1" dirty="0" err="1"/>
              <a:t>prevotii</a:t>
            </a:r>
            <a:r>
              <a:rPr lang="fr-FR" sz="1400" i="1" dirty="0"/>
              <a:t>/vaginalis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Clostridium perfringens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Cutibacterium</a:t>
            </a:r>
            <a:r>
              <a:rPr lang="fr-FR" sz="1400" i="1" dirty="0"/>
              <a:t> </a:t>
            </a:r>
            <a:r>
              <a:rPr lang="fr-FR" sz="1400" i="1" dirty="0" err="1"/>
              <a:t>avidum</a:t>
            </a:r>
            <a:r>
              <a:rPr lang="fr-FR" sz="1400" i="1" dirty="0"/>
              <a:t>/</a:t>
            </a:r>
            <a:r>
              <a:rPr lang="fr-FR" sz="1400" i="1" dirty="0" err="1"/>
              <a:t>granulosum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Enterococcus faecalis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Enterococcus faecium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Finegoldia</a:t>
            </a:r>
            <a:r>
              <a:rPr lang="fr-FR" sz="1400" i="1" dirty="0"/>
              <a:t> magna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Parvimonas</a:t>
            </a:r>
            <a:r>
              <a:rPr lang="fr-FR" sz="1400" i="1" dirty="0"/>
              <a:t> </a:t>
            </a:r>
            <a:r>
              <a:rPr lang="fr-FR" sz="1400" i="1" dirty="0" err="1"/>
              <a:t>micra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 err="1"/>
              <a:t>Peptoniphilus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 err="1"/>
              <a:t>Peptostreptocossus</a:t>
            </a:r>
            <a:r>
              <a:rPr lang="fr-FR" sz="1400" i="1" dirty="0"/>
              <a:t> </a:t>
            </a:r>
            <a:r>
              <a:rPr lang="fr-FR" sz="1400" i="1" dirty="0" err="1"/>
              <a:t>anaerobius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Staphylococcus aureus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Staphylococcus </a:t>
            </a:r>
            <a:r>
              <a:rPr lang="fr-FR" sz="1400" i="1" dirty="0" err="1"/>
              <a:t>lugdunensis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Streptococcus </a:t>
            </a:r>
            <a:r>
              <a:rPr lang="fr-FR" sz="1400" i="1" dirty="0" err="1"/>
              <a:t>spp</a:t>
            </a:r>
            <a:r>
              <a:rPr lang="fr-FR" sz="1400" i="1" dirty="0"/>
              <a:t>.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Streptococcus </a:t>
            </a:r>
            <a:r>
              <a:rPr lang="fr-FR" sz="1050" i="1" dirty="0" err="1"/>
              <a:t>agalactiae</a:t>
            </a:r>
            <a:endParaRPr lang="fr-FR" sz="1050" i="1" dirty="0"/>
          </a:p>
          <a:p>
            <a:pPr lvl="1">
              <a:spcBef>
                <a:spcPts val="300"/>
              </a:spcBef>
            </a:pPr>
            <a:r>
              <a:rPr lang="fr-FR" sz="1050" i="1" dirty="0"/>
              <a:t>Streptococcus </a:t>
            </a:r>
            <a:r>
              <a:rPr lang="fr-FR" sz="1050" i="1" dirty="0" err="1"/>
              <a:t>pneumoniae</a:t>
            </a:r>
            <a:endParaRPr lang="fr-FR" sz="900" i="1" dirty="0"/>
          </a:p>
          <a:p>
            <a:pPr lvl="1">
              <a:spcBef>
                <a:spcPts val="300"/>
              </a:spcBef>
            </a:pPr>
            <a:r>
              <a:rPr lang="fr-FR" sz="1050" i="1" dirty="0"/>
              <a:t>Streptococcus pyogenes</a:t>
            </a:r>
            <a:endParaRPr lang="fr-FR" sz="900" i="1" dirty="0"/>
          </a:p>
          <a:p>
            <a:pPr lvl="1">
              <a:spcBef>
                <a:spcPts val="300"/>
              </a:spcBef>
            </a:pPr>
            <a:endParaRPr lang="fr-FR" sz="10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889614"/>
            <a:ext cx="11104990" cy="582613"/>
          </a:xfrm>
        </p:spPr>
        <p:txBody>
          <a:bodyPr/>
          <a:lstStyle/>
          <a:p>
            <a:r>
              <a:rPr lang="fr-FR"/>
              <a:t>1 Test.39 Targets ~1 hour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42EEF9E-D35E-0680-4384-B3805DEFE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E7193-F0EA-0434-4EC8-0C98BAD15994}"/>
              </a:ext>
            </a:extLst>
          </p:cNvPr>
          <p:cNvSpPr txBox="1">
            <a:spLocks/>
          </p:cNvSpPr>
          <p:nvPr/>
        </p:nvSpPr>
        <p:spPr>
          <a:xfrm>
            <a:off x="4751833" y="1487030"/>
            <a:ext cx="3763736" cy="5066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fr-FR" sz="1600" b="1" dirty="0">
                <a:solidFill>
                  <a:srgbClr val="96BD24"/>
                </a:solidFill>
              </a:rPr>
              <a:t>GRAM-NEGATIVE BACTERIE </a:t>
            </a:r>
            <a:r>
              <a:rPr lang="fr-FR" sz="1600" b="1" baseline="30000" dirty="0">
                <a:solidFill>
                  <a:srgbClr val="96BD24"/>
                </a:solidFill>
              </a:rPr>
              <a:t>(14)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Bacteroides</a:t>
            </a:r>
            <a:r>
              <a:rPr lang="fr-FR" sz="1400" i="1" dirty="0"/>
              <a:t> </a:t>
            </a:r>
            <a:r>
              <a:rPr lang="fr-FR" sz="1400" i="1" dirty="0" err="1"/>
              <a:t>fragilis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 err="1"/>
              <a:t>Citrobacter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Enterobacter </a:t>
            </a:r>
            <a:r>
              <a:rPr lang="fr-FR" sz="1400" i="1" dirty="0" err="1"/>
              <a:t>cloacae</a:t>
            </a:r>
            <a:r>
              <a:rPr lang="fr-FR" sz="1400" i="1" dirty="0"/>
              <a:t> </a:t>
            </a:r>
            <a:r>
              <a:rPr lang="fr-FR" sz="1400" i="1" dirty="0" err="1"/>
              <a:t>complex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Escherichia coli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Haemophillus</a:t>
            </a:r>
            <a:r>
              <a:rPr lang="fr-FR" sz="1400" i="1" dirty="0"/>
              <a:t> influenzae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Kingella</a:t>
            </a:r>
            <a:r>
              <a:rPr lang="fr-FR" sz="1400" i="1" dirty="0"/>
              <a:t> </a:t>
            </a:r>
            <a:r>
              <a:rPr lang="fr-FR" sz="1400" i="1" dirty="0" err="1"/>
              <a:t>kingae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Klebsiella </a:t>
            </a:r>
            <a:r>
              <a:rPr lang="fr-FR" sz="1400" i="1" dirty="0" err="1"/>
              <a:t>aerogenes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Klebsiella </a:t>
            </a:r>
            <a:r>
              <a:rPr lang="fr-FR" sz="1400" i="1" dirty="0" err="1"/>
              <a:t>pneumoniae</a:t>
            </a:r>
            <a:r>
              <a:rPr lang="fr-FR" sz="1400" i="1" dirty="0"/>
              <a:t> group</a:t>
            </a:r>
          </a:p>
          <a:p>
            <a:pPr>
              <a:spcBef>
                <a:spcPts val="300"/>
              </a:spcBef>
            </a:pPr>
            <a:r>
              <a:rPr lang="fr-FR" sz="1400" i="1" dirty="0" err="1"/>
              <a:t>Morganella</a:t>
            </a:r>
            <a:r>
              <a:rPr lang="fr-FR" sz="1400" i="1" dirty="0"/>
              <a:t> </a:t>
            </a:r>
            <a:r>
              <a:rPr lang="fr-FR" sz="1400" i="1" dirty="0" err="1"/>
              <a:t>morganii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Neisseria gonorrhoeae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Proteus </a:t>
            </a:r>
            <a:r>
              <a:rPr lang="fr-FR" sz="1400" i="1" dirty="0" err="1"/>
              <a:t>spp</a:t>
            </a:r>
            <a:r>
              <a:rPr lang="fr-FR" sz="1400" i="1" dirty="0"/>
              <a:t>.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Pseudomonas </a:t>
            </a:r>
            <a:r>
              <a:rPr lang="fr-FR" sz="1400" i="1" dirty="0" err="1"/>
              <a:t>aeruginosa</a:t>
            </a:r>
            <a:endParaRPr lang="fr-FR" sz="1400" i="1" dirty="0"/>
          </a:p>
          <a:p>
            <a:pPr>
              <a:spcBef>
                <a:spcPts val="300"/>
              </a:spcBef>
            </a:pPr>
            <a:r>
              <a:rPr lang="fr-FR" sz="1400" i="1" dirty="0"/>
              <a:t>Salmonella </a:t>
            </a:r>
            <a:r>
              <a:rPr lang="fr-FR" sz="1400" i="1" dirty="0" err="1"/>
              <a:t>spp</a:t>
            </a:r>
            <a:r>
              <a:rPr lang="fr-FR" sz="1400" i="1" dirty="0"/>
              <a:t>.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Serratia </a:t>
            </a:r>
            <a:r>
              <a:rPr lang="fr-FR" sz="1400" i="1" dirty="0" err="1"/>
              <a:t>marcescens</a:t>
            </a:r>
            <a:endParaRPr lang="fr-FR" sz="1400" i="1" dirty="0"/>
          </a:p>
          <a:p>
            <a:pPr>
              <a:spcBef>
                <a:spcPts val="300"/>
              </a:spcBef>
            </a:pPr>
            <a:endParaRPr lang="fr-FR" sz="1100" dirty="0"/>
          </a:p>
          <a:p>
            <a:pPr marL="0" indent="0">
              <a:spcBef>
                <a:spcPts val="300"/>
              </a:spcBef>
              <a:buNone/>
            </a:pPr>
            <a:r>
              <a:rPr lang="fr-FR" sz="1600" b="1" dirty="0">
                <a:solidFill>
                  <a:srgbClr val="96BD24"/>
                </a:solidFill>
              </a:rPr>
              <a:t>YEAST </a:t>
            </a:r>
            <a:r>
              <a:rPr lang="fr-FR" sz="1600" b="1" baseline="30000" dirty="0">
                <a:solidFill>
                  <a:srgbClr val="96BD24"/>
                </a:solidFill>
              </a:rPr>
              <a:t>(2)</a:t>
            </a:r>
          </a:p>
          <a:p>
            <a:pPr>
              <a:spcBef>
                <a:spcPts val="300"/>
              </a:spcBef>
            </a:pPr>
            <a:r>
              <a:rPr lang="fr-FR" sz="1400" i="1" dirty="0"/>
              <a:t>Candida </a:t>
            </a:r>
            <a:r>
              <a:rPr lang="fr-FR" sz="1400" i="1" dirty="0" err="1"/>
              <a:t>spp</a:t>
            </a:r>
            <a:r>
              <a:rPr lang="fr-FR" sz="1400" i="1" dirty="0"/>
              <a:t>.</a:t>
            </a:r>
          </a:p>
          <a:p>
            <a:pPr lvl="1">
              <a:spcBef>
                <a:spcPts val="300"/>
              </a:spcBef>
            </a:pPr>
            <a:r>
              <a:rPr lang="fr-FR" sz="900" i="1" dirty="0"/>
              <a:t>Candida </a:t>
            </a:r>
            <a:r>
              <a:rPr lang="fr-FR" sz="900" i="1" dirty="0" err="1"/>
              <a:t>albicans</a:t>
            </a:r>
            <a:endParaRPr lang="fr-FR" sz="900" i="1" dirty="0"/>
          </a:p>
          <a:p>
            <a:pPr>
              <a:spcBef>
                <a:spcPts val="300"/>
              </a:spcBef>
            </a:pPr>
            <a:endParaRPr lang="fr-FR" sz="700" dirty="0"/>
          </a:p>
          <a:p>
            <a:pPr lvl="1">
              <a:spcBef>
                <a:spcPts val="300"/>
              </a:spcBef>
            </a:pPr>
            <a:endParaRPr lang="fr-FR" sz="800" dirty="0"/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760B7BF-8FE4-C3E5-D01B-BEAE8580B3A5}"/>
              </a:ext>
            </a:extLst>
          </p:cNvPr>
          <p:cNvSpPr txBox="1">
            <a:spLocks/>
          </p:cNvSpPr>
          <p:nvPr/>
        </p:nvSpPr>
        <p:spPr>
          <a:xfrm>
            <a:off x="8767973" y="1487031"/>
            <a:ext cx="3402017" cy="4232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fr-FR" sz="1600" b="1" dirty="0">
                <a:solidFill>
                  <a:srgbClr val="96BD24"/>
                </a:solidFill>
              </a:rPr>
              <a:t>ANTIMICROBIAL RESISTANCE GENES </a:t>
            </a:r>
            <a:r>
              <a:rPr lang="fr-FR" sz="1600" b="1" baseline="30000" dirty="0">
                <a:solidFill>
                  <a:srgbClr val="96BD24"/>
                </a:solidFill>
              </a:rPr>
              <a:t>(8)</a:t>
            </a:r>
          </a:p>
          <a:p>
            <a:pPr>
              <a:spcBef>
                <a:spcPts val="300"/>
              </a:spcBef>
            </a:pPr>
            <a:r>
              <a:rPr lang="fr-FR" sz="1400" b="1" dirty="0" err="1"/>
              <a:t>Carbapenemases</a:t>
            </a:r>
            <a:endParaRPr lang="fr-FR" sz="1400" b="1" dirty="0"/>
          </a:p>
          <a:p>
            <a:pPr lvl="1">
              <a:spcBef>
                <a:spcPts val="300"/>
              </a:spcBef>
            </a:pPr>
            <a:r>
              <a:rPr lang="fr-FR" sz="1050" i="1" dirty="0"/>
              <a:t>IMP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KPC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NDM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OXA-48 like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VIM</a:t>
            </a:r>
          </a:p>
          <a:p>
            <a:pPr>
              <a:spcBef>
                <a:spcPts val="300"/>
              </a:spcBef>
            </a:pPr>
            <a:r>
              <a:rPr lang="fr-FR" sz="1400" b="1" dirty="0"/>
              <a:t>ESBL</a:t>
            </a:r>
          </a:p>
          <a:p>
            <a:pPr lvl="1">
              <a:spcBef>
                <a:spcPts val="300"/>
              </a:spcBef>
            </a:pPr>
            <a:r>
              <a:rPr lang="fr-FR" sz="1050" i="1" dirty="0"/>
              <a:t>CTX-M</a:t>
            </a:r>
          </a:p>
          <a:p>
            <a:pPr>
              <a:spcBef>
                <a:spcPts val="300"/>
              </a:spcBef>
            </a:pPr>
            <a:r>
              <a:rPr lang="fr-FR" sz="1400" b="1" dirty="0" err="1"/>
              <a:t>Methicillin</a:t>
            </a:r>
            <a:r>
              <a:rPr lang="fr-FR" sz="1400" b="1" dirty="0"/>
              <a:t> Resistance</a:t>
            </a:r>
          </a:p>
          <a:p>
            <a:pPr lvl="1">
              <a:spcBef>
                <a:spcPts val="300"/>
              </a:spcBef>
            </a:pPr>
            <a:r>
              <a:rPr lang="fr-FR" sz="1050" i="1" dirty="0" err="1"/>
              <a:t>mecA</a:t>
            </a:r>
            <a:r>
              <a:rPr lang="fr-FR" sz="1050" i="1" dirty="0"/>
              <a:t>/C and MREJ</a:t>
            </a:r>
          </a:p>
          <a:p>
            <a:pPr>
              <a:spcBef>
                <a:spcPts val="300"/>
              </a:spcBef>
            </a:pPr>
            <a:r>
              <a:rPr lang="fr-FR" sz="1400" b="1" dirty="0" err="1"/>
              <a:t>Vancomycin</a:t>
            </a:r>
            <a:r>
              <a:rPr lang="fr-FR" sz="1400" b="1" dirty="0"/>
              <a:t> Resistance</a:t>
            </a:r>
          </a:p>
          <a:p>
            <a:pPr lvl="1">
              <a:spcBef>
                <a:spcPts val="300"/>
              </a:spcBef>
            </a:pPr>
            <a:r>
              <a:rPr lang="fr-FR" sz="1050" dirty="0" err="1"/>
              <a:t>vanA</a:t>
            </a:r>
            <a:r>
              <a:rPr lang="fr-FR" sz="1050" dirty="0"/>
              <a:t>/B</a:t>
            </a:r>
          </a:p>
          <a:p>
            <a:pPr lvl="1">
              <a:spcBef>
                <a:spcPts val="300"/>
              </a:spcBef>
            </a:pP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0263022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synovial </a:t>
            </a:r>
            <a:r>
              <a:rPr lang="fr-FR" dirty="0" err="1"/>
              <a:t>fluid</a:t>
            </a:r>
            <a:r>
              <a:rPr lang="fr-FR" dirty="0"/>
              <a:t> culture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Wouthuyzen</a:t>
            </a:r>
            <a:r>
              <a:rPr lang="fr-FR" dirty="0"/>
              <a:t>-Bakker et al., ECCMID</a:t>
            </a:r>
            <a:r>
              <a:rPr lang="fr-FR" baseline="30000" dirty="0"/>
              <a:t>®</a:t>
            </a:r>
            <a:r>
              <a:rPr lang="fr-FR" dirty="0"/>
              <a:t> 2023, Abs #O0871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B241FD5-8AB4-F6B0-2D6B-CDA8758C2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3358" y="1297465"/>
            <a:ext cx="2519854" cy="582613"/>
          </a:xfrm>
        </p:spPr>
        <p:txBody>
          <a:bodyPr>
            <a:norm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Native joints – on panel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C35B932-5832-F59C-645A-E43E51A26A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193" y="5504155"/>
            <a:ext cx="11104990" cy="683697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Limitations:</a:t>
            </a:r>
          </a:p>
          <a:p>
            <a:pPr marL="93663" indent="-93663">
              <a:buAutoNum type="arabicPeriod"/>
            </a:pPr>
            <a:r>
              <a:rPr lang="fr-FR" dirty="0"/>
              <a:t>Agreement </a:t>
            </a:r>
            <a:r>
              <a:rPr lang="fr-FR" dirty="0" err="1"/>
              <a:t>with</a:t>
            </a:r>
            <a:r>
              <a:rPr lang="fr-FR" dirty="0"/>
              <a:t> culture-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/hot all standard of care </a:t>
            </a:r>
            <a:r>
              <a:rPr lang="fr-FR" dirty="0" err="1"/>
              <a:t>methods</a:t>
            </a:r>
            <a:endParaRPr lang="fr-FR" dirty="0"/>
          </a:p>
          <a:p>
            <a:pPr marL="93663" indent="-93663">
              <a:buAutoNum type="arabicPeriod"/>
            </a:pPr>
            <a:r>
              <a:rPr lang="fr-FR" dirty="0"/>
              <a:t>Methods are not </a:t>
            </a:r>
            <a:r>
              <a:rPr lang="fr-FR" dirty="0" err="1"/>
              <a:t>standardized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sites</a:t>
            </a:r>
          </a:p>
          <a:p>
            <a:pPr marL="93663" indent="-93663">
              <a:buAutoNum type="arabicPeriod"/>
            </a:pPr>
            <a:r>
              <a:rPr lang="fr-FR" dirty="0"/>
              <a:t>Possible contaminants </a:t>
            </a:r>
            <a:r>
              <a:rPr lang="fr-FR" dirty="0" err="1"/>
              <a:t>inslead</a:t>
            </a:r>
            <a:r>
              <a:rPr lang="fr-FR" dirty="0"/>
              <a:t> of </a:t>
            </a:r>
            <a:r>
              <a:rPr lang="fr-FR" dirty="0" err="1"/>
              <a:t>eal</a:t>
            </a:r>
            <a:r>
              <a:rPr lang="fr-FR" dirty="0"/>
              <a:t> </a:t>
            </a:r>
            <a:r>
              <a:rPr lang="fr-FR" dirty="0" err="1"/>
              <a:t>pathogens</a:t>
            </a:r>
            <a:endParaRPr lang="fr-FR" dirty="0"/>
          </a:p>
          <a:p>
            <a:pPr marL="93663" indent="-93663">
              <a:buAutoNum type="arabicPeriod"/>
            </a:pPr>
            <a:r>
              <a:rPr lang="fr-FR" dirty="0"/>
              <a:t>No information on patient </a:t>
            </a:r>
            <a:r>
              <a:rPr lang="fr-FR" dirty="0" err="1"/>
              <a:t>status</a:t>
            </a:r>
            <a:endParaRPr lang="fr-FR" dirty="0"/>
          </a:p>
          <a:p>
            <a:pPr marL="93663" indent="-93663">
              <a:buAutoNum type="arabicPeriod"/>
            </a:pPr>
            <a:r>
              <a:rPr lang="fr-FR" dirty="0"/>
              <a:t>Not a </a:t>
            </a:r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and no </a:t>
            </a:r>
            <a:r>
              <a:rPr lang="fr-FR" dirty="0" err="1"/>
              <a:t>discrepant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9538B35-AA5E-7425-C3C9-24EAFC4A7A38}"/>
              </a:ext>
            </a:extLst>
          </p:cNvPr>
          <p:cNvGraphicFramePr>
            <a:graphicFrameLocks noGrp="1"/>
          </p:cNvGraphicFramePr>
          <p:nvPr/>
        </p:nvGraphicFramePr>
        <p:xfrm>
          <a:off x="967666" y="2015823"/>
          <a:ext cx="5442012" cy="1890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405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Synovial Fluid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Culture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ipsum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NEG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 rowSpan="2"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BIOFIRE</a:t>
                      </a:r>
                      <a:r>
                        <a:rPr lang="da-DK" sz="14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</a:p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JOINT INFECTION </a:t>
                      </a:r>
                    </a:p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 dolor sit amet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NEG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563EC6A-A133-7C0D-AE8A-BFD844769CB9}"/>
              </a:ext>
            </a:extLst>
          </p:cNvPr>
          <p:cNvSpPr/>
          <p:nvPr/>
        </p:nvSpPr>
        <p:spPr>
          <a:xfrm>
            <a:off x="7776838" y="1189608"/>
            <a:ext cx="3879541" cy="834501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 positive JI Panel</a:t>
            </a:r>
          </a:p>
          <a:p>
            <a:pPr algn="ctr"/>
            <a:r>
              <a:rPr lang="fr-FR" i="1" dirty="0"/>
              <a:t>(</a:t>
            </a:r>
            <a:r>
              <a:rPr lang="fr-FR" i="1" dirty="0" err="1"/>
              <a:t>corresponding</a:t>
            </a:r>
            <a:r>
              <a:rPr lang="fr-FR" i="1" dirty="0"/>
              <a:t> to </a:t>
            </a:r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77</a:t>
            </a:r>
            <a:r>
              <a:rPr lang="fr-FR" i="1" dirty="0"/>
              <a:t> </a:t>
            </a:r>
            <a:r>
              <a:rPr lang="fr-FR" i="1" dirty="0" err="1"/>
              <a:t>pathogens</a:t>
            </a:r>
            <a:r>
              <a:rPr lang="fr-FR" i="1" dirty="0"/>
              <a:t>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CCBBE2C-2E92-FBAD-FD9F-262C3EF633CB}"/>
              </a:ext>
            </a:extLst>
          </p:cNvPr>
          <p:cNvSpPr/>
          <p:nvPr/>
        </p:nvSpPr>
        <p:spPr>
          <a:xfrm>
            <a:off x="7776838" y="2321265"/>
            <a:ext cx="3879541" cy="834501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 positive SF culture</a:t>
            </a:r>
          </a:p>
          <a:p>
            <a:pPr algn="ctr"/>
            <a:r>
              <a:rPr lang="fr-FR" i="1" dirty="0"/>
              <a:t>(</a:t>
            </a:r>
            <a:r>
              <a:rPr lang="fr-FR" i="1" dirty="0" err="1"/>
              <a:t>corresponding</a:t>
            </a:r>
            <a:r>
              <a:rPr lang="fr-FR" i="1" dirty="0"/>
              <a:t> to </a:t>
            </a:r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fr-FR" i="1" dirty="0"/>
              <a:t> </a:t>
            </a:r>
            <a:r>
              <a:rPr lang="fr-FR" i="1" dirty="0" err="1"/>
              <a:t>pathogens</a:t>
            </a:r>
            <a:r>
              <a:rPr lang="fr-FR" i="1" dirty="0"/>
              <a:t>)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8977C50-EB5B-121A-DAF5-55B02612B134}"/>
              </a:ext>
            </a:extLst>
          </p:cNvPr>
          <p:cNvSpPr/>
          <p:nvPr/>
        </p:nvSpPr>
        <p:spPr>
          <a:xfrm>
            <a:off x="7776838" y="3391517"/>
            <a:ext cx="3879541" cy="8345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Diagnostic </a:t>
            </a:r>
            <a:r>
              <a:rPr lang="fr-FR" b="1" dirty="0" err="1">
                <a:solidFill>
                  <a:schemeClr val="tx1"/>
                </a:solidFill>
              </a:rPr>
              <a:t>yield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dirty="0"/>
              <a:t>                                      </a:t>
            </a:r>
            <a:endParaRPr lang="fr-FR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0D9FF82-7367-CC97-3B53-85518B9F3318}"/>
              </a:ext>
            </a:extLst>
          </p:cNvPr>
          <p:cNvSpPr/>
          <p:nvPr/>
        </p:nvSpPr>
        <p:spPr>
          <a:xfrm>
            <a:off x="7776838" y="4476569"/>
            <a:ext cx="3879541" cy="8345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Overall</a:t>
            </a:r>
            <a:r>
              <a:rPr lang="fr-FR" dirty="0"/>
              <a:t> Agreement     Complete: </a:t>
            </a:r>
            <a:r>
              <a:rPr lang="fr-FR" b="1" dirty="0"/>
              <a:t>88.4%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9C6EB2B-3A53-139A-B1B4-EEB2ED950A7C}"/>
              </a:ext>
            </a:extLst>
          </p:cNvPr>
          <p:cNvSpPr/>
          <p:nvPr/>
        </p:nvSpPr>
        <p:spPr>
          <a:xfrm>
            <a:off x="7194860" y="1287262"/>
            <a:ext cx="683580" cy="63919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73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A912E67-872F-114F-2554-D2F88A5186B9}"/>
              </a:ext>
            </a:extLst>
          </p:cNvPr>
          <p:cNvSpPr/>
          <p:nvPr/>
        </p:nvSpPr>
        <p:spPr>
          <a:xfrm>
            <a:off x="7194860" y="2416950"/>
            <a:ext cx="683580" cy="63919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12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2F23B5-14CB-B0E6-C7FB-44E3222044F3}"/>
              </a:ext>
            </a:extLst>
          </p:cNvPr>
          <p:cNvSpPr txBox="1"/>
          <p:nvPr/>
        </p:nvSpPr>
        <p:spPr>
          <a:xfrm>
            <a:off x="9804400" y="3485601"/>
            <a:ext cx="1705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Positive: </a:t>
            </a:r>
            <a:r>
              <a:rPr lang="fr-FR" b="1" dirty="0">
                <a:solidFill>
                  <a:schemeClr val="bg1"/>
                </a:solidFill>
              </a:rPr>
              <a:t>92.4%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Negative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b="1" dirty="0">
                <a:solidFill>
                  <a:schemeClr val="bg1"/>
                </a:solidFill>
              </a:rPr>
              <a:t>89.7%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309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antibacterial agents, PK/PD </a:t>
            </a:r>
            <a:br>
              <a:rPr lang="en-US" dirty="0"/>
            </a:br>
            <a:r>
              <a:rPr lang="en-US" dirty="0"/>
              <a:t>&amp; Stewardship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931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12FA5-E88D-AB92-F3F4-6E582025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Penicillin allergy management after the PEN-FAST study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7AD883-9DCA-94DA-5C3A-210409D23D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J. Trubiano et al., ECCMID</a:t>
            </a:r>
            <a:r>
              <a:rPr lang="it-IT" baseline="30000" dirty="0"/>
              <a:t>®</a:t>
            </a:r>
            <a:r>
              <a:rPr lang="it-IT" dirty="0"/>
              <a:t> 2023, Abs#SY003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DD6788-6627-3CF8-BA75-DDD5934BB0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How to deal with antibiotic allergy?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7850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PEN-FAST – Derivation &amp; Interpretation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J. </a:t>
            </a:r>
            <a:r>
              <a:rPr lang="fr-FR" dirty="0" err="1"/>
              <a:t>Trubiano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Abs#SY003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0300997" y="1294073"/>
          <a:ext cx="144908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Risk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da-DK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&lt;1%</a:t>
                      </a:r>
                      <a:endParaRPr lang="fr-FR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da-DK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  <a:endParaRPr lang="fr-FR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da-DK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20%</a:t>
                      </a:r>
                      <a:endParaRPr lang="fr-FR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da-DK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50%</a:t>
                      </a:r>
                      <a:endParaRPr lang="fr-FR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33" name="Groupe 32"/>
          <p:cNvGrpSpPr/>
          <p:nvPr/>
        </p:nvGrpSpPr>
        <p:grpSpPr>
          <a:xfrm>
            <a:off x="5551639" y="1430088"/>
            <a:ext cx="4642537" cy="3437812"/>
            <a:chOff x="3977705" y="1598037"/>
            <a:chExt cx="4642537" cy="343781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77867" y="1598037"/>
              <a:ext cx="952499" cy="53628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latin typeface="Arial" panose="020B0604020202020204" pitchFamily="34" charset="0"/>
                  <a:cs typeface="Arial" panose="020B0604020202020204" pitchFamily="34" charset="0"/>
                </a:rPr>
                <a:t>PEN</a:t>
              </a: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4454117" y="2335936"/>
              <a:ext cx="720000" cy="53628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4454117" y="3044395"/>
              <a:ext cx="720000" cy="53628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08731" y="2434800"/>
              <a:ext cx="31149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00">
                  <a:latin typeface="Arial" panose="020B0604020202020204" pitchFamily="34" charset="0"/>
                  <a:cs typeface="Arial" panose="020B0604020202020204" pitchFamily="34" charset="0"/>
                </a:rPr>
                <a:t>Five years or less since reaction</a:t>
              </a: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08731" y="3143259"/>
              <a:ext cx="27126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00">
                  <a:latin typeface="Arial" panose="020B0604020202020204" pitchFamily="34" charset="0"/>
                  <a:cs typeface="Arial" panose="020B0604020202020204" pitchFamily="34" charset="0"/>
                </a:rPr>
                <a:t>Anaphylaxis or angioedema</a:t>
              </a: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08731" y="3497898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00"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454117" y="3767574"/>
              <a:ext cx="4166125" cy="536282"/>
              <a:chOff x="5153026" y="3767574"/>
              <a:chExt cx="4166125" cy="536282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5153026" y="3767574"/>
                <a:ext cx="720000" cy="53628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07640" y="3866438"/>
                <a:ext cx="34115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00">
                    <a:latin typeface="Arial" panose="020B0604020202020204" pitchFamily="34" charset="0"/>
                    <a:cs typeface="Arial" panose="020B0604020202020204" pitchFamily="34" charset="0"/>
                  </a:rPr>
                  <a:t>Severe cutaneous adverse reaction</a:t>
                </a:r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3977705" y="2404022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da-DK"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</a:t>
              </a:r>
              <a:endParaRPr lang="fr-FR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77705" y="3467120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da-DK"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</a:t>
              </a:r>
              <a:endParaRPr lang="fr-FR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4454117" y="4499567"/>
              <a:ext cx="720000" cy="53628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08731" y="4598431"/>
              <a:ext cx="31778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00">
                  <a:latin typeface="Arial" panose="020B0604020202020204" pitchFamily="34" charset="0"/>
                  <a:cs typeface="Arial" panose="020B0604020202020204" pitchFamily="34" charset="0"/>
                </a:rPr>
                <a:t>Treatment required (or unknown)</a:t>
              </a: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77705" y="4567653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da-DK"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</a:t>
              </a:r>
              <a:endParaRPr lang="fr-FR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04263" y="1683638"/>
              <a:ext cx="34756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00">
                  <a:latin typeface="Arial" panose="020B0604020202020204" pitchFamily="34" charset="0"/>
                  <a:cs typeface="Arial" panose="020B0604020202020204" pitchFamily="34" charset="0"/>
                </a:rPr>
                <a:t>PENicillin allergy reported by patient</a:t>
              </a:r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918655" y="1138336"/>
            <a:ext cx="4386457" cy="4293548"/>
            <a:chOff x="1290883" y="1306285"/>
            <a:chExt cx="4386457" cy="4293548"/>
          </a:xfrm>
        </p:grpSpPr>
        <p:grpSp>
          <p:nvGrpSpPr>
            <p:cNvPr id="41" name="Groupe 40"/>
            <p:cNvGrpSpPr/>
            <p:nvPr/>
          </p:nvGrpSpPr>
          <p:grpSpPr>
            <a:xfrm>
              <a:off x="3205189" y="1394582"/>
              <a:ext cx="2472151" cy="4121607"/>
              <a:chOff x="3205189" y="1394582"/>
              <a:chExt cx="2472151" cy="4121607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85C4EFD7-312D-F267-D20A-0B3DD8E637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922" t="20481" r="71859" b="29984"/>
              <a:stretch/>
            </p:blipFill>
            <p:spPr>
              <a:xfrm>
                <a:off x="3862766" y="1394582"/>
                <a:ext cx="1156996" cy="3497353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619565" y="2716491"/>
                <a:ext cx="1643399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622 Validation</a:t>
                </a:r>
              </a:p>
              <a:p>
                <a:pPr algn="ctr"/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AUC 0.81 (0.75-0.86)</a:t>
                </a:r>
                <a:endParaRPr lang="fr-F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205189" y="5023746"/>
                <a:ext cx="2472151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Externally Validated*</a:t>
                </a:r>
              </a:p>
              <a:p>
                <a:pPr algn="ctr"/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NPV 93</a:t>
                </a:r>
                <a:r>
                  <a:rPr lang="da-DK" sz="11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 (95% CI: 94.1</a:t>
                </a:r>
                <a:r>
                  <a:rPr lang="da-DK" sz="11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-97.8</a:t>
                </a:r>
                <a:r>
                  <a:rPr lang="da-DK" sz="11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fr-F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1290883" y="1394582"/>
              <a:ext cx="1914306" cy="4121607"/>
              <a:chOff x="1104370" y="1394582"/>
              <a:chExt cx="1914306" cy="4121607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85C4EFD7-312D-F267-D20A-0B3DD8E637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76" t="20481" r="87665" b="29984"/>
              <a:stretch/>
            </p:blipFill>
            <p:spPr>
              <a:xfrm>
                <a:off x="1417711" y="1394582"/>
                <a:ext cx="1287624" cy="3497353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1397719" y="2716491"/>
                <a:ext cx="132760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1567 Patients</a:t>
                </a:r>
              </a:p>
              <a:p>
                <a:pPr algn="ctr"/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(AUS/USA)</a:t>
                </a:r>
                <a:endParaRPr lang="fr-F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04370" y="5023746"/>
                <a:ext cx="191430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Score &lt;3 96.3% NPV</a:t>
                </a:r>
              </a:p>
              <a:p>
                <a:pPr algn="ctr"/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(95% CI: 94.1</a:t>
                </a:r>
                <a:r>
                  <a:rPr lang="da-DK" sz="11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-97.8</a:t>
                </a:r>
                <a:r>
                  <a:rPr lang="da-DK" sz="11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a-DK" sz="12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fr-F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à coins arrondis 42"/>
            <p:cNvSpPr/>
            <p:nvPr/>
          </p:nvSpPr>
          <p:spPr>
            <a:xfrm>
              <a:off x="1290883" y="1306285"/>
              <a:ext cx="4386457" cy="4293548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4DF394-7290-7D30-C411-E532363D8DF5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J. </a:t>
            </a:r>
            <a:r>
              <a:rPr lang="fr-FR" dirty="0" err="1"/>
              <a:t>Trubiano</a:t>
            </a:r>
            <a:r>
              <a:rPr lang="fr-FR" dirty="0"/>
              <a:t>, et al., JAMA </a:t>
            </a:r>
            <a:r>
              <a:rPr lang="fr-FR" dirty="0" err="1"/>
              <a:t>Intern</a:t>
            </a:r>
            <a:r>
              <a:rPr lang="fr-FR" dirty="0"/>
              <a:t> Med. 2020 May 1;180(5):745-752 - *Pointin et al., Ann </a:t>
            </a:r>
            <a:r>
              <a:rPr lang="fr-FR" dirty="0" err="1"/>
              <a:t>Allergy</a:t>
            </a:r>
            <a:r>
              <a:rPr lang="fr-FR" dirty="0"/>
              <a:t> </a:t>
            </a:r>
            <a:r>
              <a:rPr lang="fr-FR" dirty="0" err="1"/>
              <a:t>Asthma</a:t>
            </a:r>
            <a:r>
              <a:rPr lang="fr-FR" dirty="0"/>
              <a:t> </a:t>
            </a:r>
            <a:r>
              <a:rPr lang="fr-FR" dirty="0" err="1"/>
              <a:t>Immunol</a:t>
            </a:r>
            <a:r>
              <a:rPr lang="fr-FR" dirty="0"/>
              <a:t> 2022 (N-142 patients)</a:t>
            </a:r>
            <a:r>
              <a:rPr lang="en-US" dirty="0"/>
              <a:t> </a:t>
            </a:r>
          </a:p>
          <a:p>
            <a:r>
              <a:rPr lang="en-US" dirty="0"/>
              <a:t>Centre for Antibiotic Allergy &amp; Research Department of Infectious Diseases (Austin Health)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9069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12FA5-E88D-AB92-F3F4-6E582025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clinical approach to suspected antibiotic allergy: from knowledge to a guideline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7AD883-9DCA-94DA-5C3A-210409D23D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M. De Boer et al., ECCMID</a:t>
            </a:r>
            <a:r>
              <a:rPr lang="it-IT" baseline="30000" dirty="0"/>
              <a:t>®</a:t>
            </a:r>
            <a:r>
              <a:rPr lang="it-IT" dirty="0"/>
              <a:t> 2023, Abs #SY003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DD6788-6627-3CF8-BA75-DDD5934BB0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How to deal with antibiotic allergy?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4716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Cross-</a:t>
            </a:r>
            <a:r>
              <a:rPr lang="fr-FR" dirty="0" err="1"/>
              <a:t>allergic</a:t>
            </a:r>
            <a:r>
              <a:rPr lang="fr-FR" dirty="0"/>
              <a:t> </a:t>
            </a:r>
            <a:r>
              <a:rPr lang="fr-FR" dirty="0" err="1"/>
              <a:t>reactions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De Boer et al., ECCMID</a:t>
            </a:r>
            <a:r>
              <a:rPr lang="da-DK" baseline="30000" dirty="0"/>
              <a:t>®</a:t>
            </a:r>
            <a:r>
              <a:rPr lang="da-DK" dirty="0"/>
              <a:t> 2023, Abs #SY003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F3CE02-98C2-50D7-A4B0-FD7355AFF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t="36326" r="66871" b="50682"/>
          <a:stretch/>
        </p:blipFill>
        <p:spPr>
          <a:xfrm>
            <a:off x="3845283" y="2041237"/>
            <a:ext cx="1574441" cy="987714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3710F0E9-1665-AE75-651F-100CFB9EA8F1}"/>
              </a:ext>
            </a:extLst>
          </p:cNvPr>
          <p:cNvSpPr/>
          <p:nvPr/>
        </p:nvSpPr>
        <p:spPr>
          <a:xfrm>
            <a:off x="1112593" y="4524134"/>
            <a:ext cx="6426028" cy="139487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spcBef>
                <a:spcPts val="1200"/>
              </a:spcBef>
              <a:buClr>
                <a:srgbClr val="96BD24"/>
              </a:buClr>
              <a:defRPr/>
            </a:pP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0056">
              <a:buClr>
                <a:srgbClr val="96BD24"/>
              </a:buClr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Reminder: PPL is the main determinant for the Penicillin allergy (for Amoxicillin, Flucloxacillin etc.). Cross-reactivity between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penicillins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cephalosporins is based on an immunological response to “minor determinants”, in particular the R1 side chain</a:t>
            </a:r>
          </a:p>
          <a:p>
            <a:pPr defTabSz="450056">
              <a:buClr>
                <a:srgbClr val="96BD24"/>
              </a:buClr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33D4670-FEB1-8AAA-39C2-C3DD4C5EDBD2}"/>
              </a:ext>
            </a:extLst>
          </p:cNvPr>
          <p:cNvSpPr txBox="1"/>
          <p:nvPr/>
        </p:nvSpPr>
        <p:spPr>
          <a:xfrm>
            <a:off x="3666475" y="3888420"/>
            <a:ext cx="240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Penicilloyl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poly-L-lysine (PPL)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F16D023-199E-32E7-B702-0DEDD6EBDF64}"/>
              </a:ext>
            </a:extLst>
          </p:cNvPr>
          <p:cNvSpPr txBox="1"/>
          <p:nvPr/>
        </p:nvSpPr>
        <p:spPr>
          <a:xfrm>
            <a:off x="3911090" y="3262298"/>
            <a:ext cx="24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Penicillins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23983F-C392-7AFE-A8E6-862F84180326}"/>
              </a:ext>
            </a:extLst>
          </p:cNvPr>
          <p:cNvSpPr txBox="1"/>
          <p:nvPr/>
        </p:nvSpPr>
        <p:spPr>
          <a:xfrm>
            <a:off x="6715458" y="3265257"/>
            <a:ext cx="24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Cephalosporins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5029AE7-6BBA-3B32-03FD-57138B3287CD}"/>
              </a:ext>
            </a:extLst>
          </p:cNvPr>
          <p:cNvSpPr/>
          <p:nvPr/>
        </p:nvSpPr>
        <p:spPr>
          <a:xfrm>
            <a:off x="3457356" y="1865747"/>
            <a:ext cx="591127" cy="591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9E6592B-4E6A-9666-A0A7-ABA416F5DA9F}"/>
              </a:ext>
            </a:extLst>
          </p:cNvPr>
          <p:cNvSpPr txBox="1"/>
          <p:nvPr/>
        </p:nvSpPr>
        <p:spPr>
          <a:xfrm>
            <a:off x="3014801" y="3268750"/>
            <a:ext cx="193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lactam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2F4D407-9258-4BB9-FA3C-A280DCCEF3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60" t="35415" r="44181" b="50876"/>
          <a:stretch/>
        </p:blipFill>
        <p:spPr>
          <a:xfrm>
            <a:off x="6967176" y="1958109"/>
            <a:ext cx="1616364" cy="1042266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9F0A55EB-55E8-5839-1250-45CE2E2416BF}"/>
              </a:ext>
            </a:extLst>
          </p:cNvPr>
          <p:cNvSpPr/>
          <p:nvPr/>
        </p:nvSpPr>
        <p:spPr>
          <a:xfrm>
            <a:off x="6569910" y="1897825"/>
            <a:ext cx="628174" cy="5682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  <a:r>
              <a:rPr lang="fr-FR" baseline="-25000" dirty="0"/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886B44-111A-FFA3-61B1-F7F2665C18F7}"/>
              </a:ext>
            </a:extLst>
          </p:cNvPr>
          <p:cNvSpPr txBox="1"/>
          <p:nvPr/>
        </p:nvSpPr>
        <p:spPr>
          <a:xfrm>
            <a:off x="8085493" y="1496707"/>
            <a:ext cx="19371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Dihydroyhiazine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4A93310-E039-BEBA-8C26-1E56FC948475}"/>
              </a:ext>
            </a:extLst>
          </p:cNvPr>
          <p:cNvCxnSpPr>
            <a:cxnSpLocks/>
          </p:cNvCxnSpPr>
          <p:nvPr/>
        </p:nvCxnSpPr>
        <p:spPr>
          <a:xfrm>
            <a:off x="3701986" y="3266244"/>
            <a:ext cx="701336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EB6E2F8-7F09-AB83-22EC-0B73EBB1F746}"/>
              </a:ext>
            </a:extLst>
          </p:cNvPr>
          <p:cNvSpPr txBox="1"/>
          <p:nvPr/>
        </p:nvSpPr>
        <p:spPr>
          <a:xfrm>
            <a:off x="4888992" y="1589260"/>
            <a:ext cx="15701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Thiazolidine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9582655-5542-085E-32A7-5C120B7CE740}"/>
              </a:ext>
            </a:extLst>
          </p:cNvPr>
          <p:cNvCxnSpPr>
            <a:cxnSpLocks/>
          </p:cNvCxnSpPr>
          <p:nvPr/>
        </p:nvCxnSpPr>
        <p:spPr>
          <a:xfrm>
            <a:off x="5235853" y="2241093"/>
            <a:ext cx="918522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60B60B5-76D3-C4B1-505C-04DBDFB5BC9E}"/>
              </a:ext>
            </a:extLst>
          </p:cNvPr>
          <p:cNvCxnSpPr>
            <a:cxnSpLocks/>
          </p:cNvCxnSpPr>
          <p:nvPr/>
        </p:nvCxnSpPr>
        <p:spPr>
          <a:xfrm>
            <a:off x="8491005" y="2134560"/>
            <a:ext cx="918522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4238DFE-7CFF-44FD-FE99-A0CDDEEE095F}"/>
              </a:ext>
            </a:extLst>
          </p:cNvPr>
          <p:cNvSpPr/>
          <p:nvPr/>
        </p:nvSpPr>
        <p:spPr>
          <a:xfrm>
            <a:off x="2423601" y="1278384"/>
            <a:ext cx="7830105" cy="313381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64501D-F35C-D8FB-8E7B-657CC1B28EC0}"/>
              </a:ext>
            </a:extLst>
          </p:cNvPr>
          <p:cNvSpPr/>
          <p:nvPr/>
        </p:nvSpPr>
        <p:spPr>
          <a:xfrm>
            <a:off x="2011088" y="715144"/>
            <a:ext cx="1522224" cy="1539783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fr-FR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fr-F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7FBD417-EF25-FF15-8608-839C51CBEFF2}"/>
              </a:ext>
            </a:extLst>
          </p:cNvPr>
          <p:cNvSpPr/>
          <p:nvPr/>
        </p:nvSpPr>
        <p:spPr>
          <a:xfrm>
            <a:off x="7775358" y="4220584"/>
            <a:ext cx="4108574" cy="19421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lvl="1" defTabSz="450056">
              <a:spcBef>
                <a:spcPts val="1200"/>
              </a:spcBef>
              <a:buClr>
                <a:srgbClr val="96BD24"/>
              </a:buClr>
              <a:defRPr/>
            </a:pPr>
            <a:r>
              <a:rPr lang="en-US" sz="1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formation of PPL: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5313" lvl="1" indent="-138113" defTabSz="450056">
              <a:spcBef>
                <a:spcPts val="600"/>
              </a:spcBef>
              <a:buClr>
                <a:srgbClr val="96BD24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into small non-immunogenic molecules</a:t>
            </a:r>
          </a:p>
          <a:p>
            <a:pPr marL="595313" lvl="1" indent="-138113" defTabSz="450056">
              <a:buClr>
                <a:srgbClr val="96BD24"/>
              </a:buClr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5313" lvl="1" indent="-138113" defTabSz="450056">
              <a:buClr>
                <a:srgbClr val="96BD24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chains are the “major determinants” here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BD0F04-8735-A901-D67E-D176FFCDC462}"/>
              </a:ext>
            </a:extLst>
          </p:cNvPr>
          <p:cNvSpPr txBox="1"/>
          <p:nvPr/>
        </p:nvSpPr>
        <p:spPr>
          <a:xfrm>
            <a:off x="4968677" y="2940174"/>
            <a:ext cx="7367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65C3DE-5F3A-0684-8E1F-758C2DCA123A}"/>
              </a:ext>
            </a:extLst>
          </p:cNvPr>
          <p:cNvSpPr txBox="1"/>
          <p:nvPr/>
        </p:nvSpPr>
        <p:spPr>
          <a:xfrm>
            <a:off x="7880226" y="2979043"/>
            <a:ext cx="7367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514A00-A27C-54F2-6F2F-0B8E3E0989C9}"/>
              </a:ext>
            </a:extLst>
          </p:cNvPr>
          <p:cNvSpPr/>
          <p:nvPr/>
        </p:nvSpPr>
        <p:spPr>
          <a:xfrm>
            <a:off x="8428327" y="2474423"/>
            <a:ext cx="628174" cy="5682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  <a:r>
              <a:rPr lang="fr-FR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8336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&amp; </a:t>
            </a:r>
            <a:r>
              <a:rPr lang="fr-FR" dirty="0" err="1"/>
              <a:t>Take</a:t>
            </a:r>
            <a:r>
              <a:rPr lang="fr-FR" dirty="0"/>
              <a:t> to </a:t>
            </a:r>
            <a:r>
              <a:rPr lang="fr-FR" dirty="0" err="1"/>
              <a:t>work</a:t>
            </a:r>
            <a:r>
              <a:rPr lang="fr-FR" dirty="0"/>
              <a:t> messages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De Boer et al., ECCMID</a:t>
            </a:r>
            <a:r>
              <a:rPr lang="da-DK" baseline="30000" dirty="0"/>
              <a:t>®</a:t>
            </a:r>
            <a:r>
              <a:rPr lang="da-DK" dirty="0"/>
              <a:t> 2023, Abs #SY003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8682" y="1312823"/>
            <a:ext cx="8850233" cy="4232354"/>
          </a:xfrm>
        </p:spPr>
        <p:txBody>
          <a:bodyPr>
            <a:normAutofit lnSpcReduction="10000"/>
          </a:bodyPr>
          <a:lstStyle/>
          <a:p>
            <a:r>
              <a:rPr lang="da-DK" dirty="0"/>
              <a:t>Most of the reported responses to antibiotics are NOT allergies</a:t>
            </a:r>
          </a:p>
          <a:p>
            <a:pPr marL="0" indent="0">
              <a:buNone/>
            </a:pPr>
            <a:endParaRPr lang="da-DK" baseline="30000" dirty="0"/>
          </a:p>
          <a:p>
            <a:r>
              <a:rPr lang="fr-FR" dirty="0"/>
              <a:t>The </a:t>
            </a:r>
            <a:r>
              <a:rPr lang="fr-FR" dirty="0" err="1"/>
              <a:t>assumption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patient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allergic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leads to a </a:t>
            </a:r>
            <a:r>
              <a:rPr lang="fr-FR" dirty="0" err="1"/>
              <a:t>less</a:t>
            </a:r>
            <a:r>
              <a:rPr lang="fr-FR" dirty="0"/>
              <a:t> effective </a:t>
            </a:r>
            <a:r>
              <a:rPr lang="fr-FR" dirty="0" err="1"/>
              <a:t>treatment</a:t>
            </a:r>
            <a:r>
              <a:rPr lang="fr-FR" dirty="0"/>
              <a:t> and a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of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.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Sufficient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data and expertise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to have a </a:t>
            </a:r>
            <a:r>
              <a:rPr lang="fr-FR" dirty="0" err="1"/>
              <a:t>pratical</a:t>
            </a:r>
            <a:r>
              <a:rPr lang="fr-FR" dirty="0"/>
              <a:t> guideline for « </a:t>
            </a:r>
            <a:r>
              <a:rPr lang="fr-FR" dirty="0" err="1"/>
              <a:t>bedside</a:t>
            </a:r>
            <a:r>
              <a:rPr lang="fr-FR" dirty="0"/>
              <a:t> » handling of </a:t>
            </a:r>
            <a:r>
              <a:rPr lang="fr-FR" dirty="0" err="1"/>
              <a:t>suspected</a:t>
            </a:r>
            <a:r>
              <a:rPr lang="fr-FR" dirty="0"/>
              <a:t>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allergy</a:t>
            </a:r>
            <a:r>
              <a:rPr lang="fr-FR" dirty="0"/>
              <a:t> and </a:t>
            </a:r>
            <a:r>
              <a:rPr lang="fr-FR" dirty="0" err="1"/>
              <a:t>allergy</a:t>
            </a:r>
            <a:r>
              <a:rPr lang="fr-FR" dirty="0"/>
              <a:t> labels.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Even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allergy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, </a:t>
            </a:r>
            <a:r>
              <a:rPr lang="fr-FR" dirty="0" err="1"/>
              <a:t>after</a:t>
            </a:r>
            <a:r>
              <a:rPr lang="fr-FR" dirty="0"/>
              <a:t> a </a:t>
            </a:r>
            <a:r>
              <a:rPr lang="fr-FR" dirty="0" err="1"/>
              <a:t>targeted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and the </a:t>
            </a:r>
            <a:r>
              <a:rPr lang="fr-FR" dirty="0" err="1"/>
              <a:t>search</a:t>
            </a:r>
            <a:r>
              <a:rPr lang="fr-FR" dirty="0"/>
              <a:t> of relevant data, a rational </a:t>
            </a:r>
            <a:r>
              <a:rPr lang="fr-FR" dirty="0" err="1"/>
              <a:t>decision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made about how to </a:t>
            </a:r>
            <a:r>
              <a:rPr lang="fr-FR" dirty="0" err="1"/>
              <a:t>act</a:t>
            </a:r>
            <a:r>
              <a:rPr lang="fr-FR" dirty="0"/>
              <a:t> on a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allergy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allergy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 and provocation tests can guide the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policy</a:t>
            </a:r>
            <a:r>
              <a:rPr lang="fr-FR" dirty="0"/>
              <a:t> and, if </a:t>
            </a:r>
            <a:r>
              <a:rPr lang="fr-FR" dirty="0" err="1"/>
              <a:t>negative</a:t>
            </a:r>
            <a:r>
              <a:rPr lang="fr-FR" dirty="0"/>
              <a:t>, </a:t>
            </a:r>
            <a:r>
              <a:rPr lang="fr-FR" dirty="0" err="1"/>
              <a:t>often</a:t>
            </a:r>
            <a:r>
              <a:rPr lang="fr-FR" dirty="0"/>
              <a:t> leads to a more effective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fewer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D897DA-429D-F2C5-4211-10F4570A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583" y="831255"/>
            <a:ext cx="238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12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387561-01A9-3AE4-1342-6FEFD04F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experience of </a:t>
            </a:r>
            <a:r>
              <a:rPr lang="en-US" dirty="0" err="1"/>
              <a:t>cefiderocol</a:t>
            </a:r>
            <a:r>
              <a:rPr lang="en-US" dirty="0"/>
              <a:t> in Europe from the PROVE (Retrospective </a:t>
            </a:r>
            <a:r>
              <a:rPr lang="en-US" dirty="0" err="1"/>
              <a:t>Cefiderocol</a:t>
            </a:r>
            <a:r>
              <a:rPr lang="en-US" dirty="0"/>
              <a:t> Chart Review) study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EAFDE-255C-94AE-D6FD-2A8E87CAF6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S. Verardi et al., ECCMID</a:t>
            </a:r>
            <a:r>
              <a:rPr lang="it-IT" baseline="30000" dirty="0"/>
              <a:t>®</a:t>
            </a:r>
            <a:r>
              <a:rPr lang="it-IT" dirty="0"/>
              <a:t> 2023, Abs #O0555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144D81-0DB3-559B-D1DB-EF71F4FFF85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Recently approved </a:t>
            </a:r>
            <a:r>
              <a:rPr lang="en-US" dirty="0" err="1"/>
              <a:t>antibacterials</a:t>
            </a:r>
            <a:r>
              <a:rPr lang="en-US" dirty="0"/>
              <a:t> in real life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667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F47ED0-2EAC-149F-F465-70791601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128514"/>
            <a:ext cx="4476510" cy="450720"/>
          </a:xfrm>
        </p:spPr>
        <p:txBody>
          <a:bodyPr/>
          <a:lstStyle/>
          <a:p>
            <a:r>
              <a:rPr lang="fr-FR" dirty="0"/>
              <a:t>Population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793A91F-B297-43B8-9246-8EB408AA5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W. Ling et al., ECCMID</a:t>
            </a:r>
            <a:r>
              <a:rPr lang="fr-FR" baseline="30000" dirty="0"/>
              <a:t>®</a:t>
            </a:r>
            <a:r>
              <a:rPr lang="fr-FR" dirty="0"/>
              <a:t> 2023, Abs# O0044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40202B-F624-D557-9009-4ABD7B3BA3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1692" y="910330"/>
            <a:ext cx="4635797" cy="4232354"/>
          </a:xfrm>
        </p:spPr>
        <p:txBody>
          <a:bodyPr anchor="ctr"/>
          <a:lstStyle/>
          <a:p>
            <a:pPr marL="0" indent="0">
              <a:buNone/>
            </a:pPr>
            <a:r>
              <a:rPr lang="fr-FR" b="1" dirty="0"/>
              <a:t>Multivariable Cox </a:t>
            </a:r>
            <a:r>
              <a:rPr lang="fr-FR" b="1" dirty="0" err="1"/>
              <a:t>regression</a:t>
            </a:r>
            <a:r>
              <a:rPr lang="fr-FR" b="1" dirty="0"/>
              <a:t>:</a:t>
            </a:r>
          </a:p>
          <a:p>
            <a:r>
              <a:rPr lang="fr-FR" dirty="0"/>
              <a:t>Patients </a:t>
            </a:r>
            <a:r>
              <a:rPr lang="fr-FR" dirty="0" err="1"/>
              <a:t>with</a:t>
            </a:r>
            <a:r>
              <a:rPr lang="fr-FR" dirty="0"/>
              <a:t> ESBL-</a:t>
            </a:r>
            <a:r>
              <a:rPr lang="fr-FR" dirty="0" err="1"/>
              <a:t>Ec</a:t>
            </a:r>
            <a:r>
              <a:rPr lang="fr-FR" dirty="0"/>
              <a:t> BSI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b="1" dirty="0">
                <a:solidFill>
                  <a:srgbClr val="96BD24"/>
                </a:solidFill>
              </a:rPr>
              <a:t>not at </a:t>
            </a:r>
            <a:r>
              <a:rPr lang="fr-FR" b="1" dirty="0" err="1">
                <a:solidFill>
                  <a:srgbClr val="96BD24"/>
                </a:solidFill>
              </a:rPr>
              <a:t>higher</a:t>
            </a:r>
            <a:r>
              <a:rPr lang="fr-FR" b="1" dirty="0">
                <a:solidFill>
                  <a:srgbClr val="96BD24"/>
                </a:solidFill>
              </a:rPr>
              <a:t> </a:t>
            </a:r>
            <a:r>
              <a:rPr lang="fr-FR" b="1" dirty="0" err="1">
                <a:solidFill>
                  <a:srgbClr val="96BD24"/>
                </a:solidFill>
              </a:rPr>
              <a:t>risk</a:t>
            </a:r>
            <a:r>
              <a:rPr lang="fr-FR" dirty="0"/>
              <a:t> of 30-day case </a:t>
            </a:r>
            <a:r>
              <a:rPr lang="fr-FR" dirty="0" err="1"/>
              <a:t>fatality</a:t>
            </a:r>
            <a:r>
              <a:rPr lang="fr-FR" dirty="0"/>
              <a:t> or 365-day case </a:t>
            </a:r>
            <a:r>
              <a:rPr lang="fr-FR" dirty="0" err="1"/>
              <a:t>fatality</a:t>
            </a:r>
            <a:r>
              <a:rPr lang="fr-FR" dirty="0"/>
              <a:t> (</a:t>
            </a:r>
            <a:r>
              <a:rPr lang="fr-FR" dirty="0" err="1"/>
              <a:t>aHR</a:t>
            </a:r>
            <a:r>
              <a:rPr lang="fr-FR" dirty="0"/>
              <a:t>=0.93, 95% CI: 0.83-1.04) </a:t>
            </a:r>
            <a:r>
              <a:rPr lang="fr-FR" dirty="0" err="1"/>
              <a:t>than</a:t>
            </a:r>
            <a:r>
              <a:rPr lang="fr-FR" dirty="0"/>
              <a:t> non-ESBL-</a:t>
            </a:r>
            <a:r>
              <a:rPr lang="fr-FR" dirty="0" err="1"/>
              <a:t>Ec</a:t>
            </a:r>
            <a:r>
              <a:rPr lang="fr-FR" dirty="0"/>
              <a:t> BSI patients.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807587" y="177500"/>
          <a:ext cx="5983998" cy="5759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30-day case </a:t>
                      </a: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fatality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Adjusted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HR*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in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(SD)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1.03 (1.02-1.03)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da-DK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1"/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da-DK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1.12 (1.04-1.21)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Charison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comorbidity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median (IQR)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1.21 (1.19-1.22)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E. coli BSI, n(%)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 (0.80-1.04)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620616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onset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setting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n(%)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CACO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HACO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HAHO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1.55 (1.41-1-69)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1.94 (1.75-2.14)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Polymicrobial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n(%)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1.83 (1.66-2.02)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</a:t>
                      </a:r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n(%)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Urogenital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</a:t>
                      </a:r>
                      <a:endParaRPr lang="da-DK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</a:t>
                      </a:r>
                    </a:p>
                    <a:p>
                      <a:pPr lvl="1"/>
                      <a:r>
                        <a:rPr lang="da-DK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3.17 (2.76-3.64)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2.52 (2.16-2.96)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3.57 (3.01-4.24)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ESBL-producers, n(%)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lvl="1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0.98 (0.83-1.17)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4126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1198307" y="1047136"/>
            <a:ext cx="5177667" cy="467523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6606295" y="1047136"/>
            <a:ext cx="5177667" cy="467523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Characteristics of the infections treated with cefiderocol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S. </a:t>
            </a:r>
            <a:r>
              <a:rPr lang="fr-FR" dirty="0" err="1">
                <a:solidFill>
                  <a:srgbClr val="FFFFFF"/>
                </a:solidFill>
              </a:rPr>
              <a:t>Verardi</a:t>
            </a:r>
            <a:r>
              <a:rPr lang="fr-FR" dirty="0">
                <a:solidFill>
                  <a:srgbClr val="FFFFFF"/>
                </a:solidFill>
              </a:rPr>
              <a:t> 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#O0555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1397000" y="894282"/>
            <a:ext cx="153814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Infection Site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6877220" y="894282"/>
            <a:ext cx="1260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Pathogen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7215128" y="1386695"/>
            <a:ext cx="3960000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 defTabSz="450056">
              <a:buClr>
                <a:srgbClr val="96BD24"/>
              </a:buClr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(88/115) are monomicrobial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681140" y="1309672"/>
            <a:ext cx="4212000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 defTabSz="450056">
              <a:buClr>
                <a:srgbClr val="96BD24"/>
              </a:buClr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 (99/115) of infections are monosite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242552" y="1910629"/>
            <a:ext cx="4927512" cy="3380653"/>
            <a:chOff x="1242552" y="2202254"/>
            <a:chExt cx="4927512" cy="3380653"/>
          </a:xfrm>
        </p:grpSpPr>
        <p:grpSp>
          <p:nvGrpSpPr>
            <p:cNvPr id="4" name="Groupe 3"/>
            <p:cNvGrpSpPr/>
            <p:nvPr/>
          </p:nvGrpSpPr>
          <p:grpSpPr>
            <a:xfrm>
              <a:off x="1297858" y="2202254"/>
              <a:ext cx="4205634" cy="3380653"/>
              <a:chOff x="1297858" y="2202254"/>
              <a:chExt cx="4205634" cy="3380653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FC1607D0-7009-B8E6-3BF6-6A7BE5F530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055" t="31709" r="52128" b="22484"/>
              <a:stretch/>
            </p:blipFill>
            <p:spPr>
              <a:xfrm>
                <a:off x="1297858" y="2202254"/>
                <a:ext cx="4043263" cy="3380653"/>
              </a:xfrm>
              <a:prstGeom prst="rect">
                <a:avLst/>
              </a:prstGeom>
            </p:spPr>
          </p:pic>
          <p:sp>
            <p:nvSpPr>
              <p:cNvPr id="3" name="Forme libre 2"/>
              <p:cNvSpPr/>
              <p:nvPr/>
            </p:nvSpPr>
            <p:spPr>
              <a:xfrm>
                <a:off x="5204389" y="3230310"/>
                <a:ext cx="299103" cy="213645"/>
              </a:xfrm>
              <a:custGeom>
                <a:avLst/>
                <a:gdLst>
                  <a:gd name="connsiteX0" fmla="*/ 0 w 299103"/>
                  <a:gd name="connsiteY0" fmla="*/ 0 h 213645"/>
                  <a:gd name="connsiteX1" fmla="*/ 34183 w 299103"/>
                  <a:gd name="connsiteY1" fmla="*/ 162370 h 213645"/>
                  <a:gd name="connsiteX2" fmla="*/ 205099 w 299103"/>
                  <a:gd name="connsiteY2" fmla="*/ 213645 h 213645"/>
                  <a:gd name="connsiteX3" fmla="*/ 299103 w 299103"/>
                  <a:gd name="connsiteY3" fmla="*/ 59821 h 213645"/>
                  <a:gd name="connsiteX4" fmla="*/ 0 w 299103"/>
                  <a:gd name="connsiteY4" fmla="*/ 0 h 2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103" h="213645">
                    <a:moveTo>
                      <a:pt x="0" y="0"/>
                    </a:moveTo>
                    <a:lnTo>
                      <a:pt x="34183" y="162370"/>
                    </a:lnTo>
                    <a:lnTo>
                      <a:pt x="205099" y="213645"/>
                    </a:lnTo>
                    <a:lnTo>
                      <a:pt x="299103" y="598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3345562" y="2288201"/>
              <a:ext cx="532924" cy="22783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Other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1900559" y="2402120"/>
              <a:ext cx="1491569" cy="19834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Multisite no blood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5204389" y="3363322"/>
              <a:ext cx="965675" cy="2278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defTabSz="450056">
                <a:buClr>
                  <a:srgbClr val="96BD24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Respiratory</a:t>
              </a: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2209800" y="2606132"/>
              <a:ext cx="748093" cy="22783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Urinary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1397000" y="3039534"/>
              <a:ext cx="1104560" cy="45098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Multisite </a:t>
              </a:r>
              <a:b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blood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1242552" y="3890434"/>
              <a:ext cx="1104560" cy="45098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Skin and </a:t>
              </a:r>
              <a:b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skin structure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1520653" y="4730888"/>
              <a:ext cx="1104560" cy="45098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Intra-abdominal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2219837" y="5328668"/>
              <a:ext cx="1104560" cy="19583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Blood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680036" y="2080999"/>
            <a:ext cx="5022258" cy="3501908"/>
            <a:chOff x="6482852" y="2372624"/>
            <a:chExt cx="5022258" cy="350190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BF8EB37-F5DF-19E5-2AFB-C8A6FC4EF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113" t="33238" r="51448" b="16560"/>
            <a:stretch/>
          </p:blipFill>
          <p:spPr>
            <a:xfrm>
              <a:off x="6680036" y="2372624"/>
              <a:ext cx="4146849" cy="3501908"/>
            </a:xfrm>
            <a:prstGeom prst="rect">
              <a:avLst/>
            </a:prstGeom>
          </p:spPr>
        </p:pic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10391411" y="2648496"/>
              <a:ext cx="1113699" cy="34616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Pseudomonas</a:t>
              </a:r>
            </a:p>
            <a:p>
              <a:pPr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aeruginosa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7226801" y="2746328"/>
              <a:ext cx="1113699" cy="24833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Polymicrobial</a:t>
              </a: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6613416" y="3517256"/>
              <a:ext cx="1260000" cy="24833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Escherichia coli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8237936" y="5474008"/>
              <a:ext cx="1260000" cy="3996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Acinetobacter baumannii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6482852" y="4656885"/>
              <a:ext cx="1487898" cy="3996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Stenotrophomonas maltophilia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6894637" y="4257211"/>
              <a:ext cx="889014" cy="3996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Klebsiella </a:t>
              </a:r>
              <a:b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aerogenes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7BA5583-CDBA-494F-84A5-D5BE846B5989}"/>
                </a:ext>
              </a:extLst>
            </p:cNvPr>
            <p:cNvSpPr/>
            <p:nvPr/>
          </p:nvSpPr>
          <p:spPr>
            <a:xfrm>
              <a:off x="6680036" y="3890434"/>
              <a:ext cx="1103615" cy="39967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r" defTabSz="450056">
                <a:lnSpc>
                  <a:spcPts val="1300"/>
                </a:lnSpc>
                <a:buClr>
                  <a:srgbClr val="96BD24"/>
                </a:buClr>
                <a:defRPr/>
              </a:pP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Klebsiella </a:t>
              </a:r>
              <a:b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pneumoniae</a:t>
              </a:r>
              <a:endPara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427394C9-3FF4-1695-8316-69814EC2D66A}"/>
              </a:ext>
            </a:extLst>
          </p:cNvPr>
          <p:cNvSpPr/>
          <p:nvPr/>
        </p:nvSpPr>
        <p:spPr>
          <a:xfrm>
            <a:off x="4289989" y="3567432"/>
            <a:ext cx="489613" cy="227837"/>
          </a:xfrm>
          <a:prstGeom prst="rect">
            <a:avLst/>
          </a:prstGeom>
          <a:solidFill>
            <a:srgbClr val="D2081F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51%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E3C7EBC7-3FF2-D96C-E55F-FF8AC4C19201}"/>
              </a:ext>
            </a:extLst>
          </p:cNvPr>
          <p:cNvSpPr/>
          <p:nvPr/>
        </p:nvSpPr>
        <p:spPr>
          <a:xfrm>
            <a:off x="3504658" y="2278182"/>
            <a:ext cx="337213" cy="227837"/>
          </a:xfrm>
          <a:prstGeom prst="rect">
            <a:avLst/>
          </a:prstGeom>
          <a:solidFill>
            <a:srgbClr val="20669A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5%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36D8B0-DD34-7DDE-9F5E-BF36AA1A95F0}"/>
              </a:ext>
            </a:extLst>
          </p:cNvPr>
          <p:cNvSpPr/>
          <p:nvPr/>
        </p:nvSpPr>
        <p:spPr>
          <a:xfrm>
            <a:off x="2583846" y="3106218"/>
            <a:ext cx="410487" cy="227837"/>
          </a:xfrm>
          <a:prstGeom prst="rect">
            <a:avLst/>
          </a:prstGeom>
          <a:solidFill>
            <a:srgbClr val="DC829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11%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D9A3BFD6-EFF6-FFD9-5767-AC130FA51B4C}"/>
              </a:ext>
            </a:extLst>
          </p:cNvPr>
          <p:cNvSpPr/>
          <p:nvPr/>
        </p:nvSpPr>
        <p:spPr>
          <a:xfrm>
            <a:off x="2475190" y="3697309"/>
            <a:ext cx="296927" cy="227837"/>
          </a:xfrm>
          <a:prstGeom prst="rect">
            <a:avLst/>
          </a:prstGeom>
          <a:solidFill>
            <a:srgbClr val="F9CF73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F97065F9-7C76-4C8D-144C-20F10971619C}"/>
              </a:ext>
            </a:extLst>
          </p:cNvPr>
          <p:cNvSpPr/>
          <p:nvPr/>
        </p:nvSpPr>
        <p:spPr>
          <a:xfrm>
            <a:off x="2680519" y="4261183"/>
            <a:ext cx="296927" cy="227837"/>
          </a:xfrm>
          <a:prstGeom prst="rect">
            <a:avLst/>
          </a:prstGeom>
          <a:solidFill>
            <a:srgbClr val="63B87E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6303ACD4-26D3-7DDB-4C50-48554F6F6448}"/>
              </a:ext>
            </a:extLst>
          </p:cNvPr>
          <p:cNvSpPr/>
          <p:nvPr/>
        </p:nvSpPr>
        <p:spPr>
          <a:xfrm>
            <a:off x="3225924" y="4734936"/>
            <a:ext cx="374848" cy="227837"/>
          </a:xfrm>
          <a:prstGeom prst="rect">
            <a:avLst/>
          </a:prstGeom>
          <a:solidFill>
            <a:srgbClr val="63A7D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24FA157A-708A-D85E-79E2-191BBDB68FE8}"/>
              </a:ext>
            </a:extLst>
          </p:cNvPr>
          <p:cNvSpPr/>
          <p:nvPr/>
        </p:nvSpPr>
        <p:spPr>
          <a:xfrm>
            <a:off x="9852589" y="3577889"/>
            <a:ext cx="489613" cy="227837"/>
          </a:xfrm>
          <a:prstGeom prst="rect">
            <a:avLst/>
          </a:prstGeom>
          <a:solidFill>
            <a:srgbClr val="D2081F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47%</a:t>
            </a:r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1F8B8BE3-D7B6-4977-C693-FAE43C6E67EB}"/>
              </a:ext>
            </a:extLst>
          </p:cNvPr>
          <p:cNvSpPr/>
          <p:nvPr/>
        </p:nvSpPr>
        <p:spPr>
          <a:xfrm>
            <a:off x="8540157" y="2938685"/>
            <a:ext cx="410487" cy="227837"/>
          </a:xfrm>
          <a:prstGeom prst="rect">
            <a:avLst/>
          </a:prstGeom>
          <a:solidFill>
            <a:srgbClr val="7F0312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23%</a:t>
            </a:r>
          </a:p>
        </p:txBody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F3B2C54F-9C8A-D4EA-966B-FF9534C92BEC}"/>
              </a:ext>
            </a:extLst>
          </p:cNvPr>
          <p:cNvSpPr/>
          <p:nvPr/>
        </p:nvSpPr>
        <p:spPr>
          <a:xfrm>
            <a:off x="9040048" y="4754262"/>
            <a:ext cx="374848" cy="227837"/>
          </a:xfrm>
          <a:prstGeom prst="rect">
            <a:avLst/>
          </a:prstGeom>
          <a:solidFill>
            <a:srgbClr val="63A7D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BDA91B20-9515-7F6E-82C8-46E135F84319}"/>
              </a:ext>
            </a:extLst>
          </p:cNvPr>
          <p:cNvSpPr/>
          <p:nvPr/>
        </p:nvSpPr>
        <p:spPr>
          <a:xfrm>
            <a:off x="8362333" y="4216244"/>
            <a:ext cx="296927" cy="227837"/>
          </a:xfrm>
          <a:prstGeom prst="rect">
            <a:avLst/>
          </a:prstGeom>
          <a:solidFill>
            <a:srgbClr val="63B87E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defTabSz="450056">
              <a:buClr>
                <a:srgbClr val="96BD24"/>
              </a:buClr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20574279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1198307" y="914400"/>
            <a:ext cx="10674145" cy="4970206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Outcomes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S. </a:t>
            </a:r>
            <a:r>
              <a:rPr lang="fr-FR" dirty="0" err="1">
                <a:solidFill>
                  <a:srgbClr val="FFFFFF"/>
                </a:solidFill>
              </a:rPr>
              <a:t>Verardi</a:t>
            </a:r>
            <a:r>
              <a:rPr lang="fr-FR" dirty="0">
                <a:solidFill>
                  <a:srgbClr val="FFFFFF"/>
                </a:solidFill>
              </a:rPr>
              <a:t> 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#O0555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2710971" y="725005"/>
            <a:ext cx="153814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Infection Site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8691799" y="725005"/>
            <a:ext cx="1260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Pathogens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4187703" y="1188695"/>
            <a:ext cx="4840089" cy="396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171450" indent="-171450" defTabSz="450056">
              <a:lnSpc>
                <a:spcPts val="1700"/>
              </a:lnSpc>
              <a:buClr>
                <a:srgbClr val="96BD24"/>
              </a:buClr>
              <a:buFont typeface="Arial" panose="020B0604020202020204" pitchFamily="34" charset="0"/>
              <a:buChar char="●"/>
              <a:defRPr/>
            </a:pPr>
            <a:r>
              <a:rPr lang="en-US" sz="13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clinical cure at EoT in 59.1% (68/115) of patients</a:t>
            </a:r>
          </a:p>
          <a:p>
            <a:pPr marL="171450" indent="-171450" defTabSz="450056">
              <a:lnSpc>
                <a:spcPts val="1700"/>
              </a:lnSpc>
              <a:buClr>
                <a:srgbClr val="96BD24"/>
              </a:buClr>
              <a:buFont typeface="Arial" panose="020B0604020202020204" pitchFamily="34" charset="0"/>
              <a:buChar char="●"/>
              <a:defRPr/>
            </a:pPr>
            <a:r>
              <a:rPr lang="en-US" sz="13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D30 ACM-24.4% (28/115) patients</a:t>
            </a:r>
            <a:endParaRPr lang="en-US" sz="1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Graphique 38"/>
          <p:cNvGraphicFramePr/>
          <p:nvPr/>
        </p:nvGraphicFramePr>
        <p:xfrm>
          <a:off x="2548397" y="1843549"/>
          <a:ext cx="3583858" cy="387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695043" y="1982913"/>
            <a:ext cx="965675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 </a:t>
            </a:r>
            <a:b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(n=6)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169149" y="2527612"/>
            <a:ext cx="1491569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Multisite no blood</a:t>
            </a:r>
            <a:b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(n=3)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695043" y="5055958"/>
            <a:ext cx="965675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Respiratory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(n=58)</a:t>
            </a: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912625" y="2860925"/>
            <a:ext cx="748093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Urinary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(n=5)</a:t>
            </a:r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169149" y="3299931"/>
            <a:ext cx="1491569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Multisite with blood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(n=13)</a:t>
            </a:r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556158" y="3738937"/>
            <a:ext cx="1104560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SSTI </a:t>
            </a:r>
            <a:b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(n=8)</a:t>
            </a:r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245818" y="4177943"/>
            <a:ext cx="1414900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Intra-abdominal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(n=9)</a:t>
            </a:r>
          </a:p>
        </p:txBody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1556158" y="4616949"/>
            <a:ext cx="1104560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Blood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(n=13)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1003" y="5778197"/>
            <a:ext cx="1152000" cy="2165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Arial" panose="020B0604020202020204" pitchFamily="34" charset="0"/>
                <a:cs typeface="Arial" panose="020B0604020202020204" pitchFamily="34" charset="0"/>
              </a:rPr>
              <a:t>% ACM 30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720160" y="5778197"/>
            <a:ext cx="1152000" cy="2165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Arial" panose="020B0604020202020204" pitchFamily="34" charset="0"/>
                <a:cs typeface="Arial" panose="020B0604020202020204" pitchFamily="34" charset="0"/>
              </a:rPr>
              <a:t>% Clinical cure</a:t>
            </a:r>
          </a:p>
        </p:txBody>
      </p:sp>
      <p:graphicFrame>
        <p:nvGraphicFramePr>
          <p:cNvPr id="50" name="Graphique 49"/>
          <p:cNvGraphicFramePr/>
          <p:nvPr/>
        </p:nvGraphicFramePr>
        <p:xfrm>
          <a:off x="8159870" y="1843549"/>
          <a:ext cx="3583858" cy="387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7306516" y="2144913"/>
            <a:ext cx="965675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Polymicrobial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(n=27)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6780622" y="2906804"/>
            <a:ext cx="1491569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Stenotrophomonas maltophilia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(n=9)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7306516" y="4893958"/>
            <a:ext cx="965675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Adnetobacter</a:t>
            </a: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(n=18)</a:t>
            </a:r>
          </a:p>
        </p:txBody>
      </p:sp>
      <p:sp>
        <p:nvSpPr>
          <p:cNvPr id="55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6780622" y="3473962"/>
            <a:ext cx="1491569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endParaRPr lang="en-US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(n=54)</a:t>
            </a:r>
          </a:p>
        </p:txBody>
      </p:sp>
      <p:sp>
        <p:nvSpPr>
          <p:cNvPr id="58" name="Freeform 9">
            <a:extLst>
              <a:ext uri="{FF2B5EF4-FFF2-40B4-BE49-F238E27FC236}">
                <a16:creationId xmlns:a16="http://schemas.microsoft.com/office/drawing/2014/main" id="{67BA5583-CDBA-494F-84A5-D5BE846B5989}"/>
              </a:ext>
            </a:extLst>
          </p:cNvPr>
          <p:cNvSpPr/>
          <p:nvPr/>
        </p:nvSpPr>
        <p:spPr>
          <a:xfrm>
            <a:off x="7120191" y="4365964"/>
            <a:ext cx="1152000" cy="324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Enterobacterales</a:t>
            </a:r>
            <a:endParaRPr lang="en-US" sz="11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0056">
              <a:lnSpc>
                <a:spcPts val="1300"/>
              </a:lnSpc>
              <a:buClr>
                <a:srgbClr val="96BD24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(n=7)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08255" y="1696065"/>
            <a:ext cx="0" cy="39968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503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7D465-AC8F-BE32-BF4C-D3D3A53E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318595" cy="2114016"/>
          </a:xfrm>
        </p:spPr>
        <p:txBody>
          <a:bodyPr/>
          <a:lstStyle/>
          <a:p>
            <a:r>
              <a:rPr lang="fr-FR" sz="3200" dirty="0" err="1"/>
              <a:t>Efficacy</a:t>
            </a:r>
            <a:r>
              <a:rPr lang="fr-FR" sz="3200" dirty="0"/>
              <a:t> of </a:t>
            </a:r>
            <a:r>
              <a:rPr lang="fr-FR" sz="3200" dirty="0" err="1"/>
              <a:t>cefiderocol</a:t>
            </a:r>
            <a:r>
              <a:rPr lang="fr-FR" sz="3200" dirty="0"/>
              <a:t>- vs </a:t>
            </a:r>
            <a:r>
              <a:rPr lang="fr-FR" sz="3200" dirty="0" err="1"/>
              <a:t>colistin-containing</a:t>
            </a:r>
            <a:r>
              <a:rPr lang="fr-FR" sz="3200" dirty="0"/>
              <a:t> </a:t>
            </a:r>
            <a:r>
              <a:rPr lang="fr-FR" sz="3200" dirty="0" err="1"/>
              <a:t>regimen</a:t>
            </a:r>
            <a:r>
              <a:rPr lang="fr-FR" sz="3200" dirty="0"/>
              <a:t> for </a:t>
            </a:r>
            <a:r>
              <a:rPr lang="fr-FR" sz="3200" dirty="0" err="1"/>
              <a:t>treatment</a:t>
            </a:r>
            <a:r>
              <a:rPr lang="fr-FR" sz="3200" dirty="0"/>
              <a:t> of </a:t>
            </a:r>
            <a:r>
              <a:rPr lang="fr-FR" sz="3200" dirty="0" err="1"/>
              <a:t>bacteraemic</a:t>
            </a:r>
            <a:r>
              <a:rPr lang="fr-FR" sz="3200" dirty="0"/>
              <a:t> </a:t>
            </a:r>
            <a:r>
              <a:rPr lang="fr-FR" sz="3200" dirty="0" err="1"/>
              <a:t>ventilator-associated</a:t>
            </a:r>
            <a:r>
              <a:rPr lang="fr-FR" sz="3200" dirty="0"/>
              <a:t> </a:t>
            </a:r>
            <a:r>
              <a:rPr lang="fr-FR" sz="3200" dirty="0" err="1"/>
              <a:t>pneumonia</a:t>
            </a:r>
            <a:r>
              <a:rPr lang="fr-FR" sz="3200" dirty="0"/>
              <a:t> </a:t>
            </a:r>
            <a:r>
              <a:rPr lang="fr-FR" sz="3200" dirty="0" err="1"/>
              <a:t>caused</a:t>
            </a:r>
            <a:r>
              <a:rPr lang="fr-FR" sz="3200" dirty="0"/>
              <a:t> by </a:t>
            </a:r>
            <a:r>
              <a:rPr lang="fr-FR" sz="3200" dirty="0" err="1"/>
              <a:t>carbapenem-resistant</a:t>
            </a:r>
            <a:r>
              <a:rPr lang="fr-FR" sz="3200" dirty="0"/>
              <a:t> </a:t>
            </a:r>
            <a:r>
              <a:rPr lang="fr-FR" sz="3200" i="1" dirty="0"/>
              <a:t>Acinetobacter </a:t>
            </a:r>
            <a:r>
              <a:rPr lang="fr-FR" sz="3200" i="1" dirty="0" err="1"/>
              <a:t>baumannii</a:t>
            </a:r>
            <a:r>
              <a:rPr lang="fr-FR" sz="3200" i="1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D26138-F465-F1C9-B197-D1AA9D29F3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A. Russo et al., ECCMID</a:t>
            </a:r>
            <a:r>
              <a:rPr lang="da-DK" baseline="30000" dirty="0"/>
              <a:t>®</a:t>
            </a:r>
            <a:r>
              <a:rPr lang="da-DK" dirty="0"/>
              <a:t> 2023, Abs #O056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A95627-9E7F-ABF0-4957-2B0CDB1F05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Recently approved </a:t>
            </a:r>
            <a:r>
              <a:rPr lang="en-US" dirty="0" err="1"/>
              <a:t>antibacterials</a:t>
            </a:r>
            <a:r>
              <a:rPr lang="en-US" dirty="0"/>
              <a:t> in real life</a:t>
            </a:r>
          </a:p>
        </p:txBody>
      </p:sp>
    </p:spTree>
    <p:extLst>
      <p:ext uri="{BB962C8B-B14F-4D97-AF65-F5344CB8AC3E}">
        <p14:creationId xmlns:p14="http://schemas.microsoft.com/office/powerpoint/2010/main" val="23158604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9CFA84-45F9-B0EA-FD50-94C74028CB65}"/>
              </a:ext>
            </a:extLst>
          </p:cNvPr>
          <p:cNvSpPr/>
          <p:nvPr/>
        </p:nvSpPr>
        <p:spPr>
          <a:xfrm>
            <a:off x="5753617" y="4259580"/>
            <a:ext cx="830580" cy="792480"/>
          </a:xfrm>
          <a:prstGeom prst="rect">
            <a:avLst/>
          </a:prstGeom>
          <a:solidFill>
            <a:srgbClr val="C55A11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Results.2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Russo et al., ECCMID</a:t>
            </a:r>
            <a:r>
              <a:rPr lang="da-DK" baseline="30000" dirty="0"/>
              <a:t>®</a:t>
            </a:r>
            <a:r>
              <a:rPr lang="da-DK" dirty="0"/>
              <a:t> 2023, Abs #O056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153196" y="1965895"/>
            <a:ext cx="9885607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2796943" y="2426642"/>
          <a:ext cx="5004363" cy="299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B515C91-DF34-F3DE-AB8C-DFCA750983E4}"/>
              </a:ext>
            </a:extLst>
          </p:cNvPr>
          <p:cNvSpPr/>
          <p:nvPr/>
        </p:nvSpPr>
        <p:spPr>
          <a:xfrm>
            <a:off x="4251960" y="3139440"/>
            <a:ext cx="830580" cy="1912620"/>
          </a:xfrm>
          <a:prstGeom prst="rect">
            <a:avLst/>
          </a:prstGeom>
          <a:solidFill>
            <a:srgbClr val="96BD2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D4456-68FC-4286-45EE-DD95D61068B5}"/>
              </a:ext>
            </a:extLst>
          </p:cNvPr>
          <p:cNvSpPr/>
          <p:nvPr/>
        </p:nvSpPr>
        <p:spPr>
          <a:xfrm>
            <a:off x="6390052" y="2598420"/>
            <a:ext cx="830580" cy="2453640"/>
          </a:xfrm>
          <a:prstGeom prst="rect">
            <a:avLst/>
          </a:prstGeom>
          <a:solidFill>
            <a:srgbClr val="96BD2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588FC0-CE0C-327F-BDE1-5794839E12C9}"/>
              </a:ext>
            </a:extLst>
          </p:cNvPr>
          <p:cNvSpPr/>
          <p:nvPr/>
        </p:nvSpPr>
        <p:spPr>
          <a:xfrm>
            <a:off x="3641349" y="4921430"/>
            <a:ext cx="830580" cy="130630"/>
          </a:xfrm>
          <a:prstGeom prst="rect">
            <a:avLst/>
          </a:prstGeom>
          <a:solidFill>
            <a:srgbClr val="C55A11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6B6745-28B1-968B-45FB-8A625125AAA0}"/>
              </a:ext>
            </a:extLst>
          </p:cNvPr>
          <p:cNvSpPr txBox="1"/>
          <p:nvPr/>
        </p:nvSpPr>
        <p:spPr>
          <a:xfrm>
            <a:off x="3654313" y="2645324"/>
            <a:ext cx="119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1DE7F7-A1E7-667F-7D4E-E54EC7367AC0}"/>
              </a:ext>
            </a:extLst>
          </p:cNvPr>
          <p:cNvSpPr txBox="1"/>
          <p:nvPr/>
        </p:nvSpPr>
        <p:spPr>
          <a:xfrm>
            <a:off x="5792807" y="2050983"/>
            <a:ext cx="119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B5FD6472-6E1E-1701-41F5-38D9FB2D7A14}"/>
              </a:ext>
            </a:extLst>
          </p:cNvPr>
          <p:cNvSpPr/>
          <p:nvPr/>
        </p:nvSpPr>
        <p:spPr>
          <a:xfrm>
            <a:off x="3826131" y="2886758"/>
            <a:ext cx="830580" cy="79382"/>
          </a:xfrm>
          <a:custGeom>
            <a:avLst/>
            <a:gdLst>
              <a:gd name="connsiteX0" fmla="*/ 0 w 617220"/>
              <a:gd name="connsiteY0" fmla="*/ 60960 h 68580"/>
              <a:gd name="connsiteX1" fmla="*/ 0 w 617220"/>
              <a:gd name="connsiteY1" fmla="*/ 0 h 68580"/>
              <a:gd name="connsiteX2" fmla="*/ 617220 w 617220"/>
              <a:gd name="connsiteY2" fmla="*/ 0 h 68580"/>
              <a:gd name="connsiteX3" fmla="*/ 617220 w 61722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" h="68580">
                <a:moveTo>
                  <a:pt x="0" y="60960"/>
                </a:moveTo>
                <a:lnTo>
                  <a:pt x="0" y="0"/>
                </a:lnTo>
                <a:lnTo>
                  <a:pt x="617220" y="0"/>
                </a:lnTo>
                <a:lnTo>
                  <a:pt x="617220" y="6858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4B3668B7-DCF0-7BA8-DBCE-9BF39748DE72}"/>
              </a:ext>
            </a:extLst>
          </p:cNvPr>
          <p:cNvSpPr/>
          <p:nvPr/>
        </p:nvSpPr>
        <p:spPr>
          <a:xfrm>
            <a:off x="5998577" y="2346421"/>
            <a:ext cx="830580" cy="79382"/>
          </a:xfrm>
          <a:custGeom>
            <a:avLst/>
            <a:gdLst>
              <a:gd name="connsiteX0" fmla="*/ 0 w 617220"/>
              <a:gd name="connsiteY0" fmla="*/ 60960 h 68580"/>
              <a:gd name="connsiteX1" fmla="*/ 0 w 617220"/>
              <a:gd name="connsiteY1" fmla="*/ 0 h 68580"/>
              <a:gd name="connsiteX2" fmla="*/ 617220 w 617220"/>
              <a:gd name="connsiteY2" fmla="*/ 0 h 68580"/>
              <a:gd name="connsiteX3" fmla="*/ 617220 w 61722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" h="68580">
                <a:moveTo>
                  <a:pt x="0" y="60960"/>
                </a:moveTo>
                <a:lnTo>
                  <a:pt x="0" y="0"/>
                </a:lnTo>
                <a:lnTo>
                  <a:pt x="617220" y="0"/>
                </a:lnTo>
                <a:lnTo>
                  <a:pt x="617220" y="6858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1F67040-6229-5FDA-0211-62F77867AEDE}"/>
              </a:ext>
            </a:extLst>
          </p:cNvPr>
          <p:cNvSpPr txBox="1"/>
          <p:nvPr/>
        </p:nvSpPr>
        <p:spPr>
          <a:xfrm>
            <a:off x="6545775" y="2404631"/>
            <a:ext cx="597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86E2A4E-DF42-19A7-6725-0FD869D75090}"/>
              </a:ext>
            </a:extLst>
          </p:cNvPr>
          <p:cNvSpPr txBox="1"/>
          <p:nvPr/>
        </p:nvSpPr>
        <p:spPr>
          <a:xfrm>
            <a:off x="4424420" y="2934650"/>
            <a:ext cx="597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C8E6065-C819-D8FE-33F9-5652C65CBF5A}"/>
              </a:ext>
            </a:extLst>
          </p:cNvPr>
          <p:cNvSpPr txBox="1"/>
          <p:nvPr/>
        </p:nvSpPr>
        <p:spPr>
          <a:xfrm>
            <a:off x="5853682" y="3976011"/>
            <a:ext cx="597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A72209A-C954-4AE6-CF31-1C3E62A9CBCA}"/>
              </a:ext>
            </a:extLst>
          </p:cNvPr>
          <p:cNvSpPr txBox="1"/>
          <p:nvPr/>
        </p:nvSpPr>
        <p:spPr>
          <a:xfrm>
            <a:off x="3711547" y="4647885"/>
            <a:ext cx="597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2844A1C-AC79-BB0B-C6DC-F5D04761BF46}"/>
              </a:ext>
            </a:extLst>
          </p:cNvPr>
          <p:cNvSpPr txBox="1"/>
          <p:nvPr/>
        </p:nvSpPr>
        <p:spPr>
          <a:xfrm>
            <a:off x="3771081" y="5118948"/>
            <a:ext cx="119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14-day mortality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600BF3B-3C67-DBE2-2D47-A85416150828}"/>
              </a:ext>
            </a:extLst>
          </p:cNvPr>
          <p:cNvSpPr txBox="1"/>
          <p:nvPr/>
        </p:nvSpPr>
        <p:spPr>
          <a:xfrm>
            <a:off x="5986952" y="5118948"/>
            <a:ext cx="119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30-day mortality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0E91B2-2CF2-B3CB-9454-056512975542}"/>
              </a:ext>
            </a:extLst>
          </p:cNvPr>
          <p:cNvSpPr/>
          <p:nvPr/>
        </p:nvSpPr>
        <p:spPr>
          <a:xfrm>
            <a:off x="8292389" y="4481100"/>
            <a:ext cx="145352" cy="138685"/>
          </a:xfrm>
          <a:prstGeom prst="rect">
            <a:avLst/>
          </a:prstGeom>
          <a:solidFill>
            <a:srgbClr val="96BD24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A13AC6-5247-7CEE-5692-0D2E0118EF71}"/>
              </a:ext>
            </a:extLst>
          </p:cNvPr>
          <p:cNvSpPr/>
          <p:nvPr/>
        </p:nvSpPr>
        <p:spPr>
          <a:xfrm>
            <a:off x="8283244" y="4168278"/>
            <a:ext cx="145353" cy="138685"/>
          </a:xfrm>
          <a:prstGeom prst="rect">
            <a:avLst/>
          </a:prstGeom>
          <a:solidFill>
            <a:srgbClr val="C55A11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00E3FCA-C3BB-CC06-549E-6F4564D82C92}"/>
              </a:ext>
            </a:extLst>
          </p:cNvPr>
          <p:cNvSpPr txBox="1"/>
          <p:nvPr/>
        </p:nvSpPr>
        <p:spPr>
          <a:xfrm>
            <a:off x="8482757" y="4114695"/>
            <a:ext cx="2115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CEFIDEROCOL-REGIMEN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8AC1DC7-0452-419A-753D-A15A93DD1CC9}"/>
              </a:ext>
            </a:extLst>
          </p:cNvPr>
          <p:cNvSpPr txBox="1"/>
          <p:nvPr/>
        </p:nvSpPr>
        <p:spPr>
          <a:xfrm>
            <a:off x="8482757" y="4414007"/>
            <a:ext cx="1712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COLISTIN-REGIMEN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615EF9-3FCB-E0DA-D232-70BCE3B2381B}"/>
              </a:ext>
            </a:extLst>
          </p:cNvPr>
          <p:cNvSpPr/>
          <p:nvPr/>
        </p:nvSpPr>
        <p:spPr>
          <a:xfrm>
            <a:off x="3374136" y="5054851"/>
            <a:ext cx="39593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3244A6-D65A-0467-A5C2-7812CF40E0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028363"/>
            <a:ext cx="11104989" cy="8346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96BD24"/>
                </a:solidFill>
              </a:rPr>
              <a:t>No differences </a:t>
            </a:r>
            <a:r>
              <a:rPr lang="en-US" dirty="0"/>
              <a:t>were observed in relation to sex, age, comorbidities, </a:t>
            </a:r>
            <a:r>
              <a:rPr lang="en-US" dirty="0" err="1"/>
              <a:t>spectic</a:t>
            </a:r>
            <a:r>
              <a:rPr lang="en-US" dirty="0"/>
              <a:t> shock or length of ICU stay. Patients treated with colistin-containing regimens showed </a:t>
            </a:r>
            <a:r>
              <a:rPr lang="en-US" b="1" dirty="0">
                <a:solidFill>
                  <a:srgbClr val="96BD24"/>
                </a:solidFill>
              </a:rPr>
              <a:t>higher rates </a:t>
            </a:r>
            <a:r>
              <a:rPr lang="en-US" dirty="0"/>
              <a:t>of 14-day (75.9% </a:t>
            </a:r>
            <a:r>
              <a:rPr lang="en-US" i="1" dirty="0"/>
              <a:t>vs</a:t>
            </a:r>
            <a:r>
              <a:rPr lang="en-US" dirty="0"/>
              <a:t> 5.2%, </a:t>
            </a:r>
            <a:r>
              <a:rPr lang="en-US" i="1" dirty="0"/>
              <a:t>p</a:t>
            </a:r>
            <a:r>
              <a:rPr lang="en-US" dirty="0"/>
              <a:t> &lt; 0.001) and 30-day mortality (98.1% </a:t>
            </a:r>
            <a:r>
              <a:rPr lang="en-US" i="1" dirty="0"/>
              <a:t>vs</a:t>
            </a:r>
            <a:r>
              <a:rPr lang="en-US" dirty="0"/>
              <a:t> 31.5%, </a:t>
            </a:r>
            <a:r>
              <a:rPr lang="en-US" i="1" dirty="0"/>
              <a:t>p</a:t>
            </a:r>
            <a:r>
              <a:rPr lang="en-US" dirty="0"/>
              <a:t> &lt; 0.001) compared to patients in the </a:t>
            </a:r>
            <a:r>
              <a:rPr lang="en-US" dirty="0" err="1"/>
              <a:t>cefiderocol</a:t>
            </a:r>
            <a:r>
              <a:rPr lang="en-US" dirty="0"/>
              <a:t> group.</a:t>
            </a:r>
          </a:p>
        </p:txBody>
      </p:sp>
    </p:spTree>
    <p:extLst>
      <p:ext uri="{BB962C8B-B14F-4D97-AF65-F5344CB8AC3E}">
        <p14:creationId xmlns:p14="http://schemas.microsoft.com/office/powerpoint/2010/main" val="40727673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Results.3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Russo et al., ECCMID</a:t>
            </a:r>
            <a:r>
              <a:rPr lang="da-DK" baseline="30000" dirty="0"/>
              <a:t>®</a:t>
            </a:r>
            <a:r>
              <a:rPr lang="da-DK" dirty="0"/>
              <a:t> 2023, Abs #O056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312659" y="1681752"/>
          <a:ext cx="8080294" cy="348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2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023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Variables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Adjusted-HR (95% CI)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COPD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 (1.3-12.2)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1.12 (1.01-1.1)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-containing regimens </a:t>
                      </a:r>
                      <a:b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(colistin-containing regimens as reference variable)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0.34 (0.18-0.56)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0.001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-Fosfomycin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0.22 (0.1-0.55)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Propensity score analysis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-containing regimens (IPTW-adjusted)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0.44 (0.22-0.66)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0.001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-Fosfomycin (IPTW-adjusted)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0.33 (0.12-0.54)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DC49BC-836D-82CC-29B6-9440E5ECD0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874838"/>
            <a:ext cx="11104989" cy="524859"/>
          </a:xfrm>
        </p:spPr>
        <p:txBody>
          <a:bodyPr>
            <a:normAutofit/>
          </a:bodyPr>
          <a:lstStyle/>
          <a:p>
            <a:r>
              <a:rPr lang="en-US" dirty="0"/>
              <a:t>COX regression analysis on risk factors associated with </a:t>
            </a:r>
            <a:r>
              <a:rPr lang="en-US" b="1" dirty="0">
                <a:solidFill>
                  <a:srgbClr val="96BD24"/>
                </a:solidFill>
              </a:rPr>
              <a:t>death at 30 days</a:t>
            </a:r>
            <a:r>
              <a:rPr lang="en-US" dirty="0"/>
              <a:t> and propensity-score analysis</a:t>
            </a:r>
          </a:p>
        </p:txBody>
      </p:sp>
    </p:spTree>
    <p:extLst>
      <p:ext uri="{BB962C8B-B14F-4D97-AF65-F5344CB8AC3E}">
        <p14:creationId xmlns:p14="http://schemas.microsoft.com/office/powerpoint/2010/main" val="18702983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BD336E92-953D-0671-67B0-C4BA5DC4EBAD}"/>
              </a:ext>
            </a:extLst>
          </p:cNvPr>
          <p:cNvSpPr/>
          <p:nvPr/>
        </p:nvSpPr>
        <p:spPr>
          <a:xfrm>
            <a:off x="1958923" y="2371789"/>
            <a:ext cx="2610928" cy="143773"/>
          </a:xfrm>
          <a:custGeom>
            <a:avLst/>
            <a:gdLst>
              <a:gd name="connsiteX0" fmla="*/ 0 w 2610928"/>
              <a:gd name="connsiteY0" fmla="*/ 0 h 143773"/>
              <a:gd name="connsiteX1" fmla="*/ 2127849 w 2610928"/>
              <a:gd name="connsiteY1" fmla="*/ 0 h 143773"/>
              <a:gd name="connsiteX2" fmla="*/ 2127849 w 2610928"/>
              <a:gd name="connsiteY2" fmla="*/ 143773 h 143773"/>
              <a:gd name="connsiteX3" fmla="*/ 2610928 w 2610928"/>
              <a:gd name="connsiteY3" fmla="*/ 143773 h 14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928" h="143773">
                <a:moveTo>
                  <a:pt x="0" y="0"/>
                </a:moveTo>
                <a:lnTo>
                  <a:pt x="2127849" y="0"/>
                </a:lnTo>
                <a:lnTo>
                  <a:pt x="2127849" y="143773"/>
                </a:lnTo>
                <a:lnTo>
                  <a:pt x="2610928" y="143773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Results.4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Russo et al., ECCMID</a:t>
            </a:r>
            <a:r>
              <a:rPr lang="da-DK" baseline="30000" dirty="0"/>
              <a:t>®</a:t>
            </a:r>
            <a:r>
              <a:rPr lang="da-DK" dirty="0"/>
              <a:t> 2023, Abs #O056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159D66-D0E3-0C61-C977-05FE4997C1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213506"/>
            <a:ext cx="11104989" cy="524859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Kaplan-Meier </a:t>
            </a:r>
            <a:r>
              <a:rPr lang="fr-FR" dirty="0" err="1"/>
              <a:t>curves</a:t>
            </a:r>
            <a:r>
              <a:rPr lang="fr-FR" dirty="0"/>
              <a:t> for </a:t>
            </a:r>
            <a:r>
              <a:rPr lang="fr-FR" b="1" dirty="0">
                <a:solidFill>
                  <a:srgbClr val="96BD24"/>
                </a:solidFill>
              </a:rPr>
              <a:t>14- and 30-day </a:t>
            </a:r>
            <a:r>
              <a:rPr lang="fr-FR" b="1" dirty="0" err="1">
                <a:solidFill>
                  <a:srgbClr val="96BD24"/>
                </a:solidFill>
              </a:rPr>
              <a:t>survival</a:t>
            </a:r>
            <a:r>
              <a:rPr lang="fr-FR" b="1" dirty="0">
                <a:solidFill>
                  <a:srgbClr val="96BD24"/>
                </a:solidFill>
              </a:rPr>
              <a:t> </a:t>
            </a:r>
            <a:r>
              <a:rPr lang="fr-FR" dirty="0"/>
              <a:t>in patients </a:t>
            </a:r>
            <a:r>
              <a:rPr lang="fr-FR" dirty="0" err="1"/>
              <a:t>treated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cefiderocol</a:t>
            </a:r>
            <a:r>
              <a:rPr lang="fr-FR" dirty="0"/>
              <a:t>-or </a:t>
            </a:r>
            <a:r>
              <a:rPr lang="fr-FR" dirty="0" err="1"/>
              <a:t>colistin-containing</a:t>
            </a:r>
            <a:r>
              <a:rPr lang="fr-FR" dirty="0"/>
              <a:t> </a:t>
            </a:r>
            <a:r>
              <a:rPr lang="fr-FR" dirty="0" err="1"/>
              <a:t>regimens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4928487-F427-22C4-0FA2-F6748CD9FA17}"/>
              </a:ext>
            </a:extLst>
          </p:cNvPr>
          <p:cNvGrpSpPr/>
          <p:nvPr/>
        </p:nvGrpSpPr>
        <p:grpSpPr>
          <a:xfrm>
            <a:off x="1331223" y="2274840"/>
            <a:ext cx="3365150" cy="3355087"/>
            <a:chOff x="1279455" y="1381634"/>
            <a:chExt cx="3365150" cy="3956222"/>
          </a:xfrm>
        </p:grpSpPr>
        <p:graphicFrame>
          <p:nvGraphicFramePr>
            <p:cNvPr id="10" name="Graphique 9">
              <a:extLst>
                <a:ext uri="{FF2B5EF4-FFF2-40B4-BE49-F238E27FC236}">
                  <a16:creationId xmlns:a16="http://schemas.microsoft.com/office/drawing/2014/main" id="{0E534A1C-EA48-C228-7FCB-8F7340DC2F4E}"/>
                </a:ext>
              </a:extLst>
            </p:cNvPr>
            <p:cNvGraphicFramePr/>
            <p:nvPr/>
          </p:nvGraphicFramePr>
          <p:xfrm>
            <a:off x="1595213" y="1381634"/>
            <a:ext cx="2906416" cy="39520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B54345F8-DCB0-9F34-2104-919F2FC6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61798" y="3016862"/>
              <a:ext cx="333642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Survival Probability</a:t>
              </a: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DFFDB2B2-A961-BAC2-0C46-53B01245A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906" y="5038446"/>
              <a:ext cx="2731699" cy="29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Days from infection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EFF16E4-A2F1-C2C1-149C-3A57D46D9303}"/>
              </a:ext>
            </a:extLst>
          </p:cNvPr>
          <p:cNvSpPr txBox="1"/>
          <p:nvPr/>
        </p:nvSpPr>
        <p:spPr>
          <a:xfrm>
            <a:off x="2488011" y="4528392"/>
            <a:ext cx="879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P</a:t>
            </a:r>
            <a:r>
              <a:rPr lang="fr-FR" sz="1200" b="1" dirty="0"/>
              <a:t>&lt;0.001</a:t>
            </a: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4F57283-B347-8D37-F754-2DD5BEC38A6E}"/>
              </a:ext>
            </a:extLst>
          </p:cNvPr>
          <p:cNvSpPr/>
          <p:nvPr/>
        </p:nvSpPr>
        <p:spPr>
          <a:xfrm>
            <a:off x="1953172" y="2383291"/>
            <a:ext cx="2610928" cy="2064588"/>
          </a:xfrm>
          <a:custGeom>
            <a:avLst/>
            <a:gdLst>
              <a:gd name="connsiteX0" fmla="*/ 0 w 2610928"/>
              <a:gd name="connsiteY0" fmla="*/ 0 h 2064588"/>
              <a:gd name="connsiteX1" fmla="*/ 149524 w 2610928"/>
              <a:gd name="connsiteY1" fmla="*/ 0 h 2064588"/>
              <a:gd name="connsiteX2" fmla="*/ 149524 w 2610928"/>
              <a:gd name="connsiteY2" fmla="*/ 40256 h 2064588"/>
              <a:gd name="connsiteX3" fmla="*/ 322053 w 2610928"/>
              <a:gd name="connsiteY3" fmla="*/ 51758 h 2064588"/>
              <a:gd name="connsiteX4" fmla="*/ 327803 w 2610928"/>
              <a:gd name="connsiteY4" fmla="*/ 138022 h 2064588"/>
              <a:gd name="connsiteX5" fmla="*/ 483079 w 2610928"/>
              <a:gd name="connsiteY5" fmla="*/ 143773 h 2064588"/>
              <a:gd name="connsiteX6" fmla="*/ 488830 w 2610928"/>
              <a:gd name="connsiteY6" fmla="*/ 345056 h 2064588"/>
              <a:gd name="connsiteX7" fmla="*/ 638354 w 2610928"/>
              <a:gd name="connsiteY7" fmla="*/ 339305 h 2064588"/>
              <a:gd name="connsiteX8" fmla="*/ 638354 w 2610928"/>
              <a:gd name="connsiteY8" fmla="*/ 644105 h 2064588"/>
              <a:gd name="connsiteX9" fmla="*/ 810883 w 2610928"/>
              <a:gd name="connsiteY9" fmla="*/ 632603 h 2064588"/>
              <a:gd name="connsiteX10" fmla="*/ 816634 w 2610928"/>
              <a:gd name="connsiteY10" fmla="*/ 828135 h 2064588"/>
              <a:gd name="connsiteX11" fmla="*/ 977660 w 2610928"/>
              <a:gd name="connsiteY11" fmla="*/ 833886 h 2064588"/>
              <a:gd name="connsiteX12" fmla="*/ 977660 w 2610928"/>
              <a:gd name="connsiteY12" fmla="*/ 971909 h 2064588"/>
              <a:gd name="connsiteX13" fmla="*/ 1144437 w 2610928"/>
              <a:gd name="connsiteY13" fmla="*/ 971909 h 2064588"/>
              <a:gd name="connsiteX14" fmla="*/ 1144437 w 2610928"/>
              <a:gd name="connsiteY14" fmla="*/ 1127184 h 2064588"/>
              <a:gd name="connsiteX15" fmla="*/ 1311215 w 2610928"/>
              <a:gd name="connsiteY15" fmla="*/ 1132935 h 2064588"/>
              <a:gd name="connsiteX16" fmla="*/ 1311215 w 2610928"/>
              <a:gd name="connsiteY16" fmla="*/ 1328467 h 2064588"/>
              <a:gd name="connsiteX17" fmla="*/ 1477992 w 2610928"/>
              <a:gd name="connsiteY17" fmla="*/ 1328467 h 2064588"/>
              <a:gd name="connsiteX18" fmla="*/ 1477992 w 2610928"/>
              <a:gd name="connsiteY18" fmla="*/ 1408981 h 2064588"/>
              <a:gd name="connsiteX19" fmla="*/ 1477992 w 2610928"/>
              <a:gd name="connsiteY19" fmla="*/ 1414732 h 2064588"/>
              <a:gd name="connsiteX20" fmla="*/ 1627517 w 2610928"/>
              <a:gd name="connsiteY20" fmla="*/ 1414732 h 2064588"/>
              <a:gd name="connsiteX21" fmla="*/ 1644770 w 2610928"/>
              <a:gd name="connsiteY21" fmla="*/ 1524000 h 2064588"/>
              <a:gd name="connsiteX22" fmla="*/ 1794294 w 2610928"/>
              <a:gd name="connsiteY22" fmla="*/ 1524000 h 2064588"/>
              <a:gd name="connsiteX23" fmla="*/ 1811547 w 2610928"/>
              <a:gd name="connsiteY23" fmla="*/ 1823049 h 2064588"/>
              <a:gd name="connsiteX24" fmla="*/ 1972573 w 2610928"/>
              <a:gd name="connsiteY24" fmla="*/ 1823049 h 2064588"/>
              <a:gd name="connsiteX25" fmla="*/ 1972573 w 2610928"/>
              <a:gd name="connsiteY25" fmla="*/ 2018581 h 2064588"/>
              <a:gd name="connsiteX26" fmla="*/ 2133600 w 2610928"/>
              <a:gd name="connsiteY26" fmla="*/ 2018581 h 2064588"/>
              <a:gd name="connsiteX27" fmla="*/ 2139351 w 2610928"/>
              <a:gd name="connsiteY27" fmla="*/ 2064588 h 2064588"/>
              <a:gd name="connsiteX28" fmla="*/ 2610928 w 2610928"/>
              <a:gd name="connsiteY28" fmla="*/ 2064588 h 206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10928" h="2064588">
                <a:moveTo>
                  <a:pt x="0" y="0"/>
                </a:moveTo>
                <a:lnTo>
                  <a:pt x="149524" y="0"/>
                </a:lnTo>
                <a:lnTo>
                  <a:pt x="149524" y="40256"/>
                </a:lnTo>
                <a:lnTo>
                  <a:pt x="322053" y="51758"/>
                </a:lnTo>
                <a:lnTo>
                  <a:pt x="327803" y="138022"/>
                </a:lnTo>
                <a:lnTo>
                  <a:pt x="483079" y="143773"/>
                </a:lnTo>
                <a:lnTo>
                  <a:pt x="488830" y="345056"/>
                </a:lnTo>
                <a:lnTo>
                  <a:pt x="638354" y="339305"/>
                </a:lnTo>
                <a:lnTo>
                  <a:pt x="638354" y="644105"/>
                </a:lnTo>
                <a:lnTo>
                  <a:pt x="810883" y="632603"/>
                </a:lnTo>
                <a:lnTo>
                  <a:pt x="816634" y="828135"/>
                </a:lnTo>
                <a:lnTo>
                  <a:pt x="977660" y="833886"/>
                </a:lnTo>
                <a:lnTo>
                  <a:pt x="977660" y="971909"/>
                </a:lnTo>
                <a:lnTo>
                  <a:pt x="1144437" y="971909"/>
                </a:lnTo>
                <a:lnTo>
                  <a:pt x="1144437" y="1127184"/>
                </a:lnTo>
                <a:lnTo>
                  <a:pt x="1311215" y="1132935"/>
                </a:lnTo>
                <a:lnTo>
                  <a:pt x="1311215" y="1328467"/>
                </a:lnTo>
                <a:lnTo>
                  <a:pt x="1477992" y="1328467"/>
                </a:lnTo>
                <a:lnTo>
                  <a:pt x="1477992" y="1408981"/>
                </a:lnTo>
                <a:lnTo>
                  <a:pt x="1477992" y="1414732"/>
                </a:lnTo>
                <a:lnTo>
                  <a:pt x="1627517" y="1414732"/>
                </a:lnTo>
                <a:lnTo>
                  <a:pt x="1644770" y="1524000"/>
                </a:lnTo>
                <a:lnTo>
                  <a:pt x="1794294" y="1524000"/>
                </a:lnTo>
                <a:lnTo>
                  <a:pt x="1811547" y="1823049"/>
                </a:lnTo>
                <a:lnTo>
                  <a:pt x="1972573" y="1823049"/>
                </a:lnTo>
                <a:lnTo>
                  <a:pt x="1972573" y="2018581"/>
                </a:lnTo>
                <a:lnTo>
                  <a:pt x="2133600" y="2018581"/>
                </a:lnTo>
                <a:lnTo>
                  <a:pt x="2139351" y="2064588"/>
                </a:lnTo>
                <a:lnTo>
                  <a:pt x="2610928" y="2064588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F247B93-6639-6ADB-A9F6-E7AB0A87B3B9}"/>
              </a:ext>
            </a:extLst>
          </p:cNvPr>
          <p:cNvCxnSpPr/>
          <p:nvPr/>
        </p:nvCxnSpPr>
        <p:spPr>
          <a:xfrm>
            <a:off x="4805642" y="3372453"/>
            <a:ext cx="24729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B2CC541-D921-42B8-B6E3-1E11C6ADA226}"/>
              </a:ext>
            </a:extLst>
          </p:cNvPr>
          <p:cNvCxnSpPr/>
          <p:nvPr/>
        </p:nvCxnSpPr>
        <p:spPr>
          <a:xfrm>
            <a:off x="4805642" y="3147907"/>
            <a:ext cx="24729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92D9F023-E17F-81C0-83ED-E190C910A5D9}"/>
              </a:ext>
            </a:extLst>
          </p:cNvPr>
          <p:cNvSpPr txBox="1"/>
          <p:nvPr/>
        </p:nvSpPr>
        <p:spPr>
          <a:xfrm>
            <a:off x="5018426" y="3004392"/>
            <a:ext cx="1121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Colistin-Regimen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5E6E3CD-DBAF-5DBB-E591-3A060033591F}"/>
              </a:ext>
            </a:extLst>
          </p:cNvPr>
          <p:cNvSpPr txBox="1"/>
          <p:nvPr/>
        </p:nvSpPr>
        <p:spPr>
          <a:xfrm>
            <a:off x="5018426" y="3226393"/>
            <a:ext cx="1316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Cefiderocol-Regimen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9DF2B01-C5B3-07AB-1DC1-F3C391AF9CAA}"/>
              </a:ext>
            </a:extLst>
          </p:cNvPr>
          <p:cNvGrpSpPr/>
          <p:nvPr/>
        </p:nvGrpSpPr>
        <p:grpSpPr>
          <a:xfrm>
            <a:off x="6714626" y="2251836"/>
            <a:ext cx="3365150" cy="3355087"/>
            <a:chOff x="1279455" y="1381634"/>
            <a:chExt cx="3365150" cy="3956222"/>
          </a:xfrm>
        </p:grpSpPr>
        <p:graphicFrame>
          <p:nvGraphicFramePr>
            <p:cNvPr id="35" name="Graphique 34">
              <a:extLst>
                <a:ext uri="{FF2B5EF4-FFF2-40B4-BE49-F238E27FC236}">
                  <a16:creationId xmlns:a16="http://schemas.microsoft.com/office/drawing/2014/main" id="{7EB0B7DC-E6D4-E362-5B10-D3913D20A981}"/>
                </a:ext>
              </a:extLst>
            </p:cNvPr>
            <p:cNvGraphicFramePr/>
            <p:nvPr/>
          </p:nvGraphicFramePr>
          <p:xfrm>
            <a:off x="1595213" y="1381634"/>
            <a:ext cx="2906416" cy="39520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Text Box 4">
              <a:extLst>
                <a:ext uri="{FF2B5EF4-FFF2-40B4-BE49-F238E27FC236}">
                  <a16:creationId xmlns:a16="http://schemas.microsoft.com/office/drawing/2014/main" id="{27799F4B-E465-FE42-A1AF-A81DA685B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61798" y="3016862"/>
              <a:ext cx="333642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Survival Probability</a:t>
              </a:r>
            </a:p>
          </p:txBody>
        </p:sp>
        <p:sp>
          <p:nvSpPr>
            <p:cNvPr id="37" name="Text Box 4">
              <a:extLst>
                <a:ext uri="{FF2B5EF4-FFF2-40B4-BE49-F238E27FC236}">
                  <a16:creationId xmlns:a16="http://schemas.microsoft.com/office/drawing/2014/main" id="{6689DB93-6EDC-D5D8-E5EA-0D90F1F42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906" y="5038446"/>
              <a:ext cx="2731699" cy="29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Days from infection</a:t>
              </a:r>
            </a:p>
          </p:txBody>
        </p: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7D31BCE-1636-6C03-DD31-3FF28B294C79}"/>
              </a:ext>
            </a:extLst>
          </p:cNvPr>
          <p:cNvCxnSpPr/>
          <p:nvPr/>
        </p:nvCxnSpPr>
        <p:spPr>
          <a:xfrm>
            <a:off x="10247228" y="3372453"/>
            <a:ext cx="24729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A0AC124-396A-D13E-6B19-5539C18B9D12}"/>
              </a:ext>
            </a:extLst>
          </p:cNvPr>
          <p:cNvCxnSpPr/>
          <p:nvPr/>
        </p:nvCxnSpPr>
        <p:spPr>
          <a:xfrm>
            <a:off x="10247228" y="3147907"/>
            <a:ext cx="24729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B3EC2810-B93D-F9EA-471F-B1A7483ABDB1}"/>
              </a:ext>
            </a:extLst>
          </p:cNvPr>
          <p:cNvSpPr txBox="1"/>
          <p:nvPr/>
        </p:nvSpPr>
        <p:spPr>
          <a:xfrm>
            <a:off x="10460012" y="3004392"/>
            <a:ext cx="1121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Colistin-Regimen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061D930-FEDF-DCB5-6513-C8C3E4C2CF1A}"/>
              </a:ext>
            </a:extLst>
          </p:cNvPr>
          <p:cNvSpPr txBox="1"/>
          <p:nvPr/>
        </p:nvSpPr>
        <p:spPr>
          <a:xfrm>
            <a:off x="10460012" y="3226393"/>
            <a:ext cx="1316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Cefiderocol-Regimen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2E6A5F7-6670-D95D-6670-F9D8B9F83CC0}"/>
              </a:ext>
            </a:extLst>
          </p:cNvPr>
          <p:cNvSpPr txBox="1"/>
          <p:nvPr/>
        </p:nvSpPr>
        <p:spPr>
          <a:xfrm>
            <a:off x="7867724" y="4528392"/>
            <a:ext cx="879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P</a:t>
            </a:r>
            <a:r>
              <a:rPr lang="fr-FR" sz="1200" b="1" dirty="0"/>
              <a:t>&lt;0.001</a:t>
            </a:r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93CE12F3-F23E-4B6E-3B37-0F43DB5F4E0D}"/>
              </a:ext>
            </a:extLst>
          </p:cNvPr>
          <p:cNvSpPr/>
          <p:nvPr/>
        </p:nvSpPr>
        <p:spPr>
          <a:xfrm>
            <a:off x="7341235" y="2354536"/>
            <a:ext cx="2559170" cy="856890"/>
          </a:xfrm>
          <a:custGeom>
            <a:avLst/>
            <a:gdLst>
              <a:gd name="connsiteX0" fmla="*/ 0 w 2559170"/>
              <a:gd name="connsiteY0" fmla="*/ 0 h 856890"/>
              <a:gd name="connsiteX1" fmla="*/ 1058174 w 2559170"/>
              <a:gd name="connsiteY1" fmla="*/ 11502 h 856890"/>
              <a:gd name="connsiteX2" fmla="*/ 1058174 w 2559170"/>
              <a:gd name="connsiteY2" fmla="*/ 143773 h 856890"/>
              <a:gd name="connsiteX3" fmla="*/ 1477993 w 2559170"/>
              <a:gd name="connsiteY3" fmla="*/ 155275 h 856890"/>
              <a:gd name="connsiteX4" fmla="*/ 1477993 w 2559170"/>
              <a:gd name="connsiteY4" fmla="*/ 276045 h 856890"/>
              <a:gd name="connsiteX5" fmla="*/ 1558506 w 2559170"/>
              <a:gd name="connsiteY5" fmla="*/ 287547 h 856890"/>
              <a:gd name="connsiteX6" fmla="*/ 1558506 w 2559170"/>
              <a:gd name="connsiteY6" fmla="*/ 442822 h 856890"/>
              <a:gd name="connsiteX7" fmla="*/ 1817298 w 2559170"/>
              <a:gd name="connsiteY7" fmla="*/ 442822 h 856890"/>
              <a:gd name="connsiteX8" fmla="*/ 1817298 w 2559170"/>
              <a:gd name="connsiteY8" fmla="*/ 569343 h 856890"/>
              <a:gd name="connsiteX9" fmla="*/ 2058838 w 2559170"/>
              <a:gd name="connsiteY9" fmla="*/ 575094 h 856890"/>
              <a:gd name="connsiteX10" fmla="*/ 2064589 w 2559170"/>
              <a:gd name="connsiteY10" fmla="*/ 851139 h 856890"/>
              <a:gd name="connsiteX11" fmla="*/ 2559170 w 2559170"/>
              <a:gd name="connsiteY11" fmla="*/ 856890 h 85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9170" h="856890">
                <a:moveTo>
                  <a:pt x="0" y="0"/>
                </a:moveTo>
                <a:lnTo>
                  <a:pt x="1058174" y="11502"/>
                </a:lnTo>
                <a:lnTo>
                  <a:pt x="1058174" y="143773"/>
                </a:lnTo>
                <a:lnTo>
                  <a:pt x="1477993" y="155275"/>
                </a:lnTo>
                <a:lnTo>
                  <a:pt x="1477993" y="276045"/>
                </a:lnTo>
                <a:lnTo>
                  <a:pt x="1558506" y="287547"/>
                </a:lnTo>
                <a:lnTo>
                  <a:pt x="1558506" y="442822"/>
                </a:lnTo>
                <a:lnTo>
                  <a:pt x="1817298" y="442822"/>
                </a:lnTo>
                <a:lnTo>
                  <a:pt x="1817298" y="569343"/>
                </a:lnTo>
                <a:lnTo>
                  <a:pt x="2058838" y="575094"/>
                </a:lnTo>
                <a:lnTo>
                  <a:pt x="2064589" y="851139"/>
                </a:lnTo>
                <a:lnTo>
                  <a:pt x="2559170" y="856890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D26124B8-5124-8E2E-EA38-9D01611FD885}"/>
              </a:ext>
            </a:extLst>
          </p:cNvPr>
          <p:cNvSpPr/>
          <p:nvPr/>
        </p:nvSpPr>
        <p:spPr>
          <a:xfrm>
            <a:off x="7341235" y="2348785"/>
            <a:ext cx="2553419" cy="2628181"/>
          </a:xfrm>
          <a:custGeom>
            <a:avLst/>
            <a:gdLst>
              <a:gd name="connsiteX0" fmla="*/ 0 w 2553419"/>
              <a:gd name="connsiteY0" fmla="*/ 0 h 2628181"/>
              <a:gd name="connsiteX1" fmla="*/ 57510 w 2553419"/>
              <a:gd name="connsiteY1" fmla="*/ 5751 h 2628181"/>
              <a:gd name="connsiteX2" fmla="*/ 74763 w 2553419"/>
              <a:gd name="connsiteY2" fmla="*/ 63260 h 2628181"/>
              <a:gd name="connsiteX3" fmla="*/ 149525 w 2553419"/>
              <a:gd name="connsiteY3" fmla="*/ 69011 h 2628181"/>
              <a:gd name="connsiteX4" fmla="*/ 149525 w 2553419"/>
              <a:gd name="connsiteY4" fmla="*/ 166777 h 2628181"/>
              <a:gd name="connsiteX5" fmla="*/ 247291 w 2553419"/>
              <a:gd name="connsiteY5" fmla="*/ 166777 h 2628181"/>
              <a:gd name="connsiteX6" fmla="*/ 241540 w 2553419"/>
              <a:gd name="connsiteY6" fmla="*/ 350807 h 2628181"/>
              <a:gd name="connsiteX7" fmla="*/ 316302 w 2553419"/>
              <a:gd name="connsiteY7" fmla="*/ 362309 h 2628181"/>
              <a:gd name="connsiteX8" fmla="*/ 327804 w 2553419"/>
              <a:gd name="connsiteY8" fmla="*/ 632604 h 2628181"/>
              <a:gd name="connsiteX9" fmla="*/ 327804 w 2553419"/>
              <a:gd name="connsiteY9" fmla="*/ 661358 h 2628181"/>
              <a:gd name="connsiteX10" fmla="*/ 402566 w 2553419"/>
              <a:gd name="connsiteY10" fmla="*/ 661358 h 2628181"/>
              <a:gd name="connsiteX11" fmla="*/ 402566 w 2553419"/>
              <a:gd name="connsiteY11" fmla="*/ 833887 h 2628181"/>
              <a:gd name="connsiteX12" fmla="*/ 483080 w 2553419"/>
              <a:gd name="connsiteY12" fmla="*/ 845389 h 2628181"/>
              <a:gd name="connsiteX13" fmla="*/ 483080 w 2553419"/>
              <a:gd name="connsiteY13" fmla="*/ 994913 h 2628181"/>
              <a:gd name="connsiteX14" fmla="*/ 575095 w 2553419"/>
              <a:gd name="connsiteY14" fmla="*/ 994913 h 2628181"/>
              <a:gd name="connsiteX15" fmla="*/ 575095 w 2553419"/>
              <a:gd name="connsiteY15" fmla="*/ 1144438 h 2628181"/>
              <a:gd name="connsiteX16" fmla="*/ 649857 w 2553419"/>
              <a:gd name="connsiteY16" fmla="*/ 1155939 h 2628181"/>
              <a:gd name="connsiteX17" fmla="*/ 661359 w 2553419"/>
              <a:gd name="connsiteY17" fmla="*/ 1345721 h 2628181"/>
              <a:gd name="connsiteX18" fmla="*/ 730370 w 2553419"/>
              <a:gd name="connsiteY18" fmla="*/ 1345721 h 2628181"/>
              <a:gd name="connsiteX19" fmla="*/ 730370 w 2553419"/>
              <a:gd name="connsiteY19" fmla="*/ 1397479 h 2628181"/>
              <a:gd name="connsiteX20" fmla="*/ 736121 w 2553419"/>
              <a:gd name="connsiteY20" fmla="*/ 1443487 h 2628181"/>
              <a:gd name="connsiteX21" fmla="*/ 810883 w 2553419"/>
              <a:gd name="connsiteY21" fmla="*/ 1443487 h 2628181"/>
              <a:gd name="connsiteX22" fmla="*/ 816634 w 2553419"/>
              <a:gd name="connsiteY22" fmla="*/ 1529751 h 2628181"/>
              <a:gd name="connsiteX23" fmla="*/ 891397 w 2553419"/>
              <a:gd name="connsiteY23" fmla="*/ 1547004 h 2628181"/>
              <a:gd name="connsiteX24" fmla="*/ 902898 w 2553419"/>
              <a:gd name="connsiteY24" fmla="*/ 1846053 h 2628181"/>
              <a:gd name="connsiteX25" fmla="*/ 971910 w 2553419"/>
              <a:gd name="connsiteY25" fmla="*/ 1846053 h 2628181"/>
              <a:gd name="connsiteX26" fmla="*/ 983412 w 2553419"/>
              <a:gd name="connsiteY26" fmla="*/ 2030083 h 2628181"/>
              <a:gd name="connsiteX27" fmla="*/ 1052423 w 2553419"/>
              <a:gd name="connsiteY27" fmla="*/ 2030083 h 2628181"/>
              <a:gd name="connsiteX28" fmla="*/ 1063925 w 2553419"/>
              <a:gd name="connsiteY28" fmla="*/ 2081841 h 2628181"/>
              <a:gd name="connsiteX29" fmla="*/ 1305464 w 2553419"/>
              <a:gd name="connsiteY29" fmla="*/ 2087592 h 2628181"/>
              <a:gd name="connsiteX30" fmla="*/ 1305464 w 2553419"/>
              <a:gd name="connsiteY30" fmla="*/ 2133600 h 2628181"/>
              <a:gd name="connsiteX31" fmla="*/ 1483744 w 2553419"/>
              <a:gd name="connsiteY31" fmla="*/ 2139351 h 2628181"/>
              <a:gd name="connsiteX32" fmla="*/ 1483744 w 2553419"/>
              <a:gd name="connsiteY32" fmla="*/ 2231366 h 2628181"/>
              <a:gd name="connsiteX33" fmla="*/ 1552755 w 2553419"/>
              <a:gd name="connsiteY33" fmla="*/ 2231366 h 2628181"/>
              <a:gd name="connsiteX34" fmla="*/ 1564257 w 2553419"/>
              <a:gd name="connsiteY34" fmla="*/ 2277373 h 2628181"/>
              <a:gd name="connsiteX35" fmla="*/ 1713781 w 2553419"/>
              <a:gd name="connsiteY35" fmla="*/ 2283124 h 2628181"/>
              <a:gd name="connsiteX36" fmla="*/ 1731034 w 2553419"/>
              <a:gd name="connsiteY36" fmla="*/ 2375139 h 2628181"/>
              <a:gd name="connsiteX37" fmla="*/ 1800046 w 2553419"/>
              <a:gd name="connsiteY37" fmla="*/ 2375139 h 2628181"/>
              <a:gd name="connsiteX38" fmla="*/ 1805797 w 2553419"/>
              <a:gd name="connsiteY38" fmla="*/ 2478656 h 2628181"/>
              <a:gd name="connsiteX39" fmla="*/ 1984076 w 2553419"/>
              <a:gd name="connsiteY39" fmla="*/ 2490158 h 2628181"/>
              <a:gd name="connsiteX40" fmla="*/ 1984076 w 2553419"/>
              <a:gd name="connsiteY40" fmla="*/ 2524664 h 2628181"/>
              <a:gd name="connsiteX41" fmla="*/ 2145102 w 2553419"/>
              <a:gd name="connsiteY41" fmla="*/ 2536166 h 2628181"/>
              <a:gd name="connsiteX42" fmla="*/ 2145102 w 2553419"/>
              <a:gd name="connsiteY42" fmla="*/ 2610928 h 2628181"/>
              <a:gd name="connsiteX43" fmla="*/ 2553419 w 2553419"/>
              <a:gd name="connsiteY43" fmla="*/ 2628181 h 262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553419" h="2628181">
                <a:moveTo>
                  <a:pt x="0" y="0"/>
                </a:moveTo>
                <a:lnTo>
                  <a:pt x="57510" y="5751"/>
                </a:lnTo>
                <a:lnTo>
                  <a:pt x="74763" y="63260"/>
                </a:lnTo>
                <a:lnTo>
                  <a:pt x="149525" y="69011"/>
                </a:lnTo>
                <a:lnTo>
                  <a:pt x="149525" y="166777"/>
                </a:lnTo>
                <a:lnTo>
                  <a:pt x="247291" y="166777"/>
                </a:lnTo>
                <a:lnTo>
                  <a:pt x="241540" y="350807"/>
                </a:lnTo>
                <a:lnTo>
                  <a:pt x="316302" y="362309"/>
                </a:lnTo>
                <a:lnTo>
                  <a:pt x="327804" y="632604"/>
                </a:lnTo>
                <a:lnTo>
                  <a:pt x="327804" y="661358"/>
                </a:lnTo>
                <a:lnTo>
                  <a:pt x="402566" y="661358"/>
                </a:lnTo>
                <a:lnTo>
                  <a:pt x="402566" y="833887"/>
                </a:lnTo>
                <a:lnTo>
                  <a:pt x="483080" y="845389"/>
                </a:lnTo>
                <a:lnTo>
                  <a:pt x="483080" y="994913"/>
                </a:lnTo>
                <a:lnTo>
                  <a:pt x="575095" y="994913"/>
                </a:lnTo>
                <a:lnTo>
                  <a:pt x="575095" y="1144438"/>
                </a:lnTo>
                <a:lnTo>
                  <a:pt x="649857" y="1155939"/>
                </a:lnTo>
                <a:lnTo>
                  <a:pt x="661359" y="1345721"/>
                </a:lnTo>
                <a:lnTo>
                  <a:pt x="730370" y="1345721"/>
                </a:lnTo>
                <a:lnTo>
                  <a:pt x="730370" y="1397479"/>
                </a:lnTo>
                <a:lnTo>
                  <a:pt x="736121" y="1443487"/>
                </a:lnTo>
                <a:lnTo>
                  <a:pt x="810883" y="1443487"/>
                </a:lnTo>
                <a:lnTo>
                  <a:pt x="816634" y="1529751"/>
                </a:lnTo>
                <a:lnTo>
                  <a:pt x="891397" y="1547004"/>
                </a:lnTo>
                <a:lnTo>
                  <a:pt x="902898" y="1846053"/>
                </a:lnTo>
                <a:lnTo>
                  <a:pt x="971910" y="1846053"/>
                </a:lnTo>
                <a:lnTo>
                  <a:pt x="983412" y="2030083"/>
                </a:lnTo>
                <a:lnTo>
                  <a:pt x="1052423" y="2030083"/>
                </a:lnTo>
                <a:lnTo>
                  <a:pt x="1063925" y="2081841"/>
                </a:lnTo>
                <a:lnTo>
                  <a:pt x="1305464" y="2087592"/>
                </a:lnTo>
                <a:lnTo>
                  <a:pt x="1305464" y="2133600"/>
                </a:lnTo>
                <a:lnTo>
                  <a:pt x="1483744" y="2139351"/>
                </a:lnTo>
                <a:lnTo>
                  <a:pt x="1483744" y="2231366"/>
                </a:lnTo>
                <a:lnTo>
                  <a:pt x="1552755" y="2231366"/>
                </a:lnTo>
                <a:lnTo>
                  <a:pt x="1564257" y="2277373"/>
                </a:lnTo>
                <a:lnTo>
                  <a:pt x="1713781" y="2283124"/>
                </a:lnTo>
                <a:lnTo>
                  <a:pt x="1731034" y="2375139"/>
                </a:lnTo>
                <a:lnTo>
                  <a:pt x="1800046" y="2375139"/>
                </a:lnTo>
                <a:lnTo>
                  <a:pt x="1805797" y="2478656"/>
                </a:lnTo>
                <a:lnTo>
                  <a:pt x="1984076" y="2490158"/>
                </a:lnTo>
                <a:lnTo>
                  <a:pt x="1984076" y="2524664"/>
                </a:lnTo>
                <a:lnTo>
                  <a:pt x="2145102" y="2536166"/>
                </a:lnTo>
                <a:lnTo>
                  <a:pt x="2145102" y="2610928"/>
                </a:lnTo>
                <a:lnTo>
                  <a:pt x="2553419" y="2628181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10">
            <a:extLst>
              <a:ext uri="{FF2B5EF4-FFF2-40B4-BE49-F238E27FC236}">
                <a16:creationId xmlns:a16="http://schemas.microsoft.com/office/drawing/2014/main" id="{66389467-5EE1-FE3E-97A1-CE10A3973F1B}"/>
              </a:ext>
            </a:extLst>
          </p:cNvPr>
          <p:cNvSpPr/>
          <p:nvPr/>
        </p:nvSpPr>
        <p:spPr>
          <a:xfrm>
            <a:off x="1195755" y="2020398"/>
            <a:ext cx="5114610" cy="369711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8" name="Rectangle à coins arrondis 10">
            <a:extLst>
              <a:ext uri="{FF2B5EF4-FFF2-40B4-BE49-F238E27FC236}">
                <a16:creationId xmlns:a16="http://schemas.microsoft.com/office/drawing/2014/main" id="{6F355B92-3432-AABC-EED8-D024451DC509}"/>
              </a:ext>
            </a:extLst>
          </p:cNvPr>
          <p:cNvSpPr/>
          <p:nvPr/>
        </p:nvSpPr>
        <p:spPr>
          <a:xfrm>
            <a:off x="6571580" y="2020398"/>
            <a:ext cx="5114610" cy="369711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0692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788AA-7487-0AE5-8B86-756FF72F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drugs against Gram-negative bacteria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3487C3-D62C-1297-FEA1-7B29247981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U. </a:t>
            </a:r>
            <a:r>
              <a:rPr lang="fr-FR" dirty="0" err="1"/>
              <a:t>Theuretzbacher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#SY123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7A03E6-9187-CF4E-D408-E238C2CB7D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antibiotics: from early discovery to bedside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8369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Antibiotics against Gram-negative bacteria-BLI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F058BDD8-AB90-5340-AEB0-31001DE9A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 b="1" i="1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U.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Theuretzbacher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 et al., ECCMID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#SY123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168998" y="693175"/>
          <a:ext cx="9368633" cy="4712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219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 Combination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ESBL-E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CRPA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(ESBL)</a:t>
                      </a: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(KPC)</a:t>
                      </a: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</a:t>
                      </a:r>
                      <a:r>
                        <a:rPr lang="fr-FR" sz="1100" b="1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(OXA-48)</a:t>
                      </a: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(NDM)</a:t>
                      </a: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BLI:PBP 2 binding</a:t>
                      </a: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5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Ceftazidine + </a:t>
                      </a:r>
                      <a:r>
                        <a:rPr lang="da-DK" sz="13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avibactam</a:t>
                      </a:r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Meropenem + </a:t>
                      </a:r>
                      <a:r>
                        <a:rPr lang="da-DK" sz="13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vaborbactam</a:t>
                      </a:r>
                      <a:endParaRPr lang="en-US" sz="13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777">
                <a:tc vMerge="1">
                  <a:txBody>
                    <a:bodyPr/>
                    <a:lstStyle/>
                    <a:p>
                      <a:endParaRPr lang="en-US" sz="13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Imipenem +</a:t>
                      </a:r>
                      <a:r>
                        <a:rPr lang="da-DK" sz="13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300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relebactam</a:t>
                      </a:r>
                      <a:endParaRPr lang="en-US" sz="13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5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Submitted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Cefepime + </a:t>
                      </a:r>
                      <a:r>
                        <a:rPr lang="da-DK" sz="13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emmetazobactam</a:t>
                      </a:r>
                      <a:endParaRPr lang="en-US" sz="13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Cefepime + </a:t>
                      </a:r>
                      <a:r>
                        <a:rPr lang="da-DK" sz="13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taniborbactam</a:t>
                      </a:r>
                      <a:endParaRPr lang="en-US" sz="1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Sulbactam + </a:t>
                      </a:r>
                      <a:r>
                        <a:rPr lang="da-DK" sz="13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durlobactam</a:t>
                      </a:r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5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Cefepime + </a:t>
                      </a:r>
                      <a:r>
                        <a:rPr lang="da-DK" sz="13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zidebactam</a:t>
                      </a:r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Meropenem</a:t>
                      </a:r>
                      <a:r>
                        <a:rPr lang="en-US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3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nacubactam</a:t>
                      </a:r>
                      <a:endParaRPr lang="en-US" sz="13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Ceftibuten + </a:t>
                      </a:r>
                      <a:r>
                        <a:rPr lang="en-US" sz="13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ledoborbactam</a:t>
                      </a:r>
                      <a:r>
                        <a:rPr 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(oral)</a:t>
                      </a: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556">
                <a:tc rowSpan="3"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Cefpodoxim + </a:t>
                      </a:r>
                      <a:r>
                        <a:rPr lang="en-US" sz="13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ETX0282 </a:t>
                      </a:r>
                      <a:r>
                        <a:rPr lang="en-U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(oral)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5455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Xeruborbactam (QPX7728)</a:t>
                      </a:r>
                    </a:p>
                    <a:p>
                      <a:r>
                        <a:rPr lang="en-US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(+meropenem) iv, (oral)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556">
                <a:tc vMerge="1"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Ceftibuten + avibactam (oral)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</a:t>
                      </a:r>
                      <a:endParaRPr lang="fr-FR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168998" y="5440295"/>
            <a:ext cx="9228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fr-FR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a-DK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; </a:t>
            </a:r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</a:t>
            </a:r>
            <a:r>
              <a:rPr lang="fr-FR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Insufficiently active or insufficient information ; </a:t>
            </a:r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Possibly active, variable activity ;</a:t>
            </a:r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not assessed ;  </a:t>
            </a:r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active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09521" y="5625178"/>
            <a:ext cx="9228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DBO class (variable PBP2 inhibition) - </a:t>
            </a:r>
            <a:r>
              <a:rPr lang="fr-FR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Boronate - </a:t>
            </a:r>
            <a:r>
              <a:rPr lang="fr-FR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Tazobactam analogue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09521" y="5966869"/>
            <a:ext cx="9228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BLI: ß-lactamase inhibitor</a:t>
            </a:r>
          </a:p>
        </p:txBody>
      </p:sp>
    </p:spTree>
    <p:extLst>
      <p:ext uri="{BB962C8B-B14F-4D97-AF65-F5344CB8AC3E}">
        <p14:creationId xmlns:p14="http://schemas.microsoft.com/office/powerpoint/2010/main" val="277049222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Discovery and preclinical pipeline</a:t>
            </a:r>
            <a:endParaRPr lang="fr-FR" sz="20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U. </a:t>
            </a:r>
            <a:r>
              <a:rPr kumimoji="0" lang="fr-FR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Theuretzbacher</a:t>
            </a: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 et al., ECCMID</a:t>
            </a:r>
            <a:r>
              <a:rPr kumimoji="0" lang="fr-FR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#SY123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3968462"/>
            <a:ext cx="11104989" cy="2152393"/>
          </a:xfrm>
        </p:spPr>
        <p:txBody>
          <a:bodyPr>
            <a:normAutofit/>
          </a:bodyPr>
          <a:lstStyle/>
          <a:p>
            <a:r>
              <a:rPr lang="da-DK" sz="1600" dirty="0"/>
              <a:t>Examples of direct-acting antibacterials</a:t>
            </a:r>
          </a:p>
          <a:p>
            <a:pPr lvl="1">
              <a:spcBef>
                <a:spcPts val="300"/>
              </a:spcBef>
            </a:pPr>
            <a:r>
              <a:rPr lang="fr-FR" sz="1400" dirty="0" err="1"/>
              <a:t>Diazabicyclooctanes</a:t>
            </a:r>
            <a:r>
              <a:rPr lang="fr-FR" sz="1400" dirty="0"/>
              <a:t> (</a:t>
            </a:r>
            <a:r>
              <a:rPr lang="fr-FR" sz="1400" dirty="0" err="1"/>
              <a:t>DBOs</a:t>
            </a:r>
            <a:r>
              <a:rPr lang="fr-FR" sz="1400" dirty="0"/>
              <a:t>), PBP2 </a:t>
            </a:r>
            <a:r>
              <a:rPr lang="fr-FR" sz="1400" dirty="0" err="1"/>
              <a:t>inhibitors</a:t>
            </a:r>
            <a:endParaRPr lang="fr-FR" sz="1400" dirty="0"/>
          </a:p>
          <a:p>
            <a:pPr lvl="1">
              <a:spcBef>
                <a:spcPts val="300"/>
              </a:spcBef>
            </a:pPr>
            <a:r>
              <a:rPr lang="fr-FR" sz="1400" dirty="0"/>
              <a:t>New binding sites at ribosome, e.g. </a:t>
            </a:r>
            <a:r>
              <a:rPr lang="fr-FR" sz="1400" dirty="0" err="1"/>
              <a:t>Odilorhabdin</a:t>
            </a:r>
            <a:r>
              <a:rPr lang="fr-FR" sz="1400" dirty="0"/>
              <a:t> (</a:t>
            </a:r>
            <a:r>
              <a:rPr lang="fr-FR" sz="1400" dirty="0" err="1"/>
              <a:t>natural</a:t>
            </a:r>
            <a:r>
              <a:rPr lang="fr-FR" sz="1400" dirty="0"/>
              <a:t> </a:t>
            </a:r>
            <a:r>
              <a:rPr lang="fr-FR" sz="1400" dirty="0" err="1"/>
              <a:t>product</a:t>
            </a:r>
            <a:r>
              <a:rPr lang="fr-FR" sz="1400" dirty="0"/>
              <a:t>)</a:t>
            </a:r>
          </a:p>
          <a:p>
            <a:pPr lvl="1">
              <a:spcBef>
                <a:spcPts val="300"/>
              </a:spcBef>
            </a:pPr>
            <a:r>
              <a:rPr lang="fr-FR" sz="1400" dirty="0"/>
              <a:t>New Bacterial </a:t>
            </a:r>
            <a:r>
              <a:rPr lang="fr-FR" sz="1400" dirty="0" err="1"/>
              <a:t>Topoisomerase</a:t>
            </a:r>
            <a:r>
              <a:rPr lang="fr-FR" sz="1400" dirty="0"/>
              <a:t> </a:t>
            </a:r>
            <a:r>
              <a:rPr lang="fr-FR" sz="1400" dirty="0" err="1"/>
              <a:t>inhibitors</a:t>
            </a:r>
            <a:endParaRPr lang="fr-FR" sz="1400" dirty="0"/>
          </a:p>
          <a:p>
            <a:pPr lvl="1">
              <a:spcBef>
                <a:spcPts val="300"/>
              </a:spcBef>
            </a:pPr>
            <a:r>
              <a:rPr lang="fr-FR" sz="1400" dirty="0"/>
              <a:t>New </a:t>
            </a:r>
            <a:r>
              <a:rPr lang="fr-FR" sz="1400" dirty="0" err="1"/>
              <a:t>targets</a:t>
            </a:r>
            <a:r>
              <a:rPr lang="fr-FR" sz="1400" dirty="0"/>
              <a:t>, e.g. </a:t>
            </a:r>
            <a:r>
              <a:rPr lang="fr-FR" sz="1400" dirty="0" err="1"/>
              <a:t>LpxC</a:t>
            </a:r>
            <a:r>
              <a:rPr lang="fr-FR" sz="1400" dirty="0"/>
              <a:t> </a:t>
            </a:r>
            <a:r>
              <a:rPr lang="fr-FR" sz="1400" dirty="0" err="1"/>
              <a:t>inhibitors</a:t>
            </a:r>
            <a:r>
              <a:rPr lang="fr-FR" sz="1400" dirty="0"/>
              <a:t>, </a:t>
            </a:r>
            <a:r>
              <a:rPr lang="fr-FR" sz="1400" dirty="0" err="1"/>
              <a:t>Fabl</a:t>
            </a:r>
            <a:r>
              <a:rPr lang="fr-FR" sz="1400" dirty="0"/>
              <a:t> </a:t>
            </a:r>
            <a:r>
              <a:rPr lang="fr-FR" sz="1400" dirty="0" err="1"/>
              <a:t>inhibitors</a:t>
            </a:r>
            <a:r>
              <a:rPr lang="fr-FR" sz="1400" dirty="0"/>
              <a:t>, </a:t>
            </a:r>
            <a:r>
              <a:rPr lang="fr-FR" sz="1400" dirty="0" err="1"/>
              <a:t>LoICDE</a:t>
            </a:r>
            <a:r>
              <a:rPr lang="fr-FR" sz="1400" dirty="0"/>
              <a:t> </a:t>
            </a:r>
            <a:r>
              <a:rPr lang="fr-FR" sz="1400" dirty="0" err="1"/>
              <a:t>inhibitors</a:t>
            </a:r>
            <a:r>
              <a:rPr lang="fr-FR" sz="1400" dirty="0"/>
              <a:t>, </a:t>
            </a:r>
            <a:r>
              <a:rPr lang="fr-FR" sz="1400" dirty="0" err="1"/>
              <a:t>LptA</a:t>
            </a:r>
            <a:r>
              <a:rPr lang="fr-FR" sz="1400" dirty="0"/>
              <a:t> </a:t>
            </a:r>
            <a:r>
              <a:rPr lang="fr-FR" sz="1400" dirty="0" err="1"/>
              <a:t>inhibitors</a:t>
            </a:r>
            <a:endParaRPr lang="fr-FR" sz="1400" dirty="0"/>
          </a:p>
          <a:p>
            <a:pPr lvl="1">
              <a:spcBef>
                <a:spcPts val="300"/>
              </a:spcBef>
            </a:pPr>
            <a:r>
              <a:rPr lang="fr-FR" sz="1400" dirty="0" err="1"/>
              <a:t>Aminoacyl-tRNA</a:t>
            </a:r>
            <a:r>
              <a:rPr lang="fr-FR" sz="1400" dirty="0"/>
              <a:t> </a:t>
            </a:r>
            <a:r>
              <a:rPr lang="fr-FR" sz="1400" dirty="0" err="1"/>
              <a:t>synthetase</a:t>
            </a:r>
            <a:r>
              <a:rPr lang="fr-FR" sz="1400" dirty="0"/>
              <a:t> </a:t>
            </a:r>
            <a:r>
              <a:rPr lang="fr-FR" sz="1400" dirty="0" err="1"/>
              <a:t>inhibitor</a:t>
            </a:r>
            <a:endParaRPr lang="fr-FR" sz="1400" dirty="0"/>
          </a:p>
          <a:p>
            <a:pPr lvl="1">
              <a:spcBef>
                <a:spcPts val="300"/>
              </a:spcBef>
            </a:pPr>
            <a:r>
              <a:rPr lang="fr-FR" sz="1400" dirty="0" err="1"/>
              <a:t>Engineered</a:t>
            </a:r>
            <a:r>
              <a:rPr lang="fr-FR" sz="1400" dirty="0"/>
              <a:t> Gram-</a:t>
            </a:r>
            <a:r>
              <a:rPr lang="fr-FR" sz="1400" dirty="0" err="1"/>
              <a:t>negative</a:t>
            </a:r>
            <a:r>
              <a:rPr lang="fr-FR" sz="1400" dirty="0"/>
              <a:t> </a:t>
            </a:r>
            <a:r>
              <a:rPr lang="fr-FR" sz="1400" dirty="0" err="1"/>
              <a:t>lysins</a:t>
            </a:r>
            <a:endParaRPr lang="fr-FR" sz="1400" dirty="0"/>
          </a:p>
          <a:p>
            <a:pPr lvl="1">
              <a:spcBef>
                <a:spcPts val="300"/>
              </a:spcBef>
            </a:pPr>
            <a:r>
              <a:rPr lang="fr-FR" sz="1400" dirty="0" err="1"/>
              <a:t>Synthetic</a:t>
            </a:r>
            <a:r>
              <a:rPr lang="fr-FR" sz="1400" dirty="0"/>
              <a:t> </a:t>
            </a:r>
            <a:r>
              <a:rPr lang="fr-FR" sz="1400" dirty="0" err="1"/>
              <a:t>antimicrobial</a:t>
            </a:r>
            <a:r>
              <a:rPr lang="fr-FR" sz="1400" dirty="0"/>
              <a:t> peptides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The discovery and preclinical pipeline: direct-acting, small-molecule antibacterials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FB75F7-FFC0-8024-F080-D2E57B01C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FFFC"/>
              </a:clrFrom>
              <a:clrTo>
                <a:srgbClr val="FCFFFC">
                  <a:alpha val="0"/>
                </a:srgbClr>
              </a:clrTo>
            </a:clrChange>
          </a:blip>
          <a:srcRect l="24371" t="25905" r="45466" b="49730"/>
          <a:stretch/>
        </p:blipFill>
        <p:spPr>
          <a:xfrm>
            <a:off x="3567152" y="2012748"/>
            <a:ext cx="4026042" cy="1743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86171CF5-34D1-17E5-148C-CB915E2050EC}"/>
              </a:ext>
            </a:extLst>
          </p:cNvPr>
          <p:cNvSpPr/>
          <p:nvPr/>
        </p:nvSpPr>
        <p:spPr>
          <a:xfrm>
            <a:off x="4014832" y="1541800"/>
            <a:ext cx="909393" cy="375239"/>
          </a:xfrm>
          <a:prstGeom prst="flowChartAlternateProcess">
            <a:avLst/>
          </a:prstGeom>
          <a:solidFill>
            <a:srgbClr val="98B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targets 19%</a:t>
            </a:r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0256258D-FD6A-61C0-6F2C-79AD44CE0724}"/>
              </a:ext>
            </a:extLst>
          </p:cNvPr>
          <p:cNvSpPr/>
          <p:nvPr/>
        </p:nvSpPr>
        <p:spPr>
          <a:xfrm>
            <a:off x="4981520" y="1541800"/>
            <a:ext cx="909393" cy="375239"/>
          </a:xfrm>
          <a:prstGeom prst="flowChartAlternateProcess">
            <a:avLst/>
          </a:prstGeom>
          <a:solidFill>
            <a:srgbClr val="D0D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Unclears</a:t>
            </a:r>
          </a:p>
          <a:p>
            <a:pPr algn="ctr"/>
            <a:r>
              <a:rPr lang="fr-FR" sz="9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2" name="Organigramme : Alternative 11">
            <a:extLst>
              <a:ext uri="{FF2B5EF4-FFF2-40B4-BE49-F238E27FC236}">
                <a16:creationId xmlns:a16="http://schemas.microsoft.com/office/drawing/2014/main" id="{326144A3-F656-F0B9-659A-35F63B898F87}"/>
              </a:ext>
            </a:extLst>
          </p:cNvPr>
          <p:cNvSpPr/>
          <p:nvPr/>
        </p:nvSpPr>
        <p:spPr>
          <a:xfrm>
            <a:off x="6017550" y="1541800"/>
            <a:ext cx="909393" cy="375239"/>
          </a:xfrm>
          <a:prstGeom prst="flowChartAlternateProcess">
            <a:avLst/>
          </a:prstGeom>
          <a:solidFill>
            <a:srgbClr val="BFD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 targets 72%</a:t>
            </a:r>
          </a:p>
        </p:txBody>
      </p:sp>
    </p:spTree>
    <p:extLst>
      <p:ext uri="{BB962C8B-B14F-4D97-AF65-F5344CB8AC3E}">
        <p14:creationId xmlns:p14="http://schemas.microsoft.com/office/powerpoint/2010/main" val="6127858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1C80A-8661-C9A2-AA7B-547EA258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err="1"/>
              <a:t>Optimisation</a:t>
            </a:r>
            <a:r>
              <a:rPr lang="en-US" sz="3400" dirty="0"/>
              <a:t> of piperacillin-tazobactam dosing regimen for critically ill patient with sepsis: the OPT-TAZ population pharmacokinetics study.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F37FBB-F9EE-2FB4-9C74-DEA7354952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S. Sarfati et al., ECCMID</a:t>
            </a:r>
            <a:r>
              <a:rPr lang="it-IT" baseline="30000" dirty="0"/>
              <a:t>®</a:t>
            </a:r>
            <a:r>
              <a:rPr lang="it-IT" dirty="0"/>
              <a:t> 2023, Abs #O0699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5F87E4-E0AB-BE82-E394-7AFA70DF864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Clinical PK/PD studies to improve dosing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47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318595" cy="2114016"/>
          </a:xfrm>
        </p:spPr>
        <p:txBody>
          <a:bodyPr/>
          <a:lstStyle/>
          <a:p>
            <a:r>
              <a:rPr lang="en-US" sz="3400" dirty="0"/>
              <a:t>Evaluation of the efficacy of ceftazidime/ avibactam alone or in combinations in OXA-48/ESBL-producing</a:t>
            </a:r>
            <a:r>
              <a:rPr lang="en-US" sz="3400" i="1" dirty="0"/>
              <a:t> E. coli </a:t>
            </a:r>
            <a:r>
              <a:rPr lang="en-US" sz="3400" dirty="0"/>
              <a:t>experimental osteomyelitis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B. </a:t>
            </a:r>
            <a:r>
              <a:rPr lang="fr-FR" dirty="0" err="1"/>
              <a:t>Davido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#E0081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Bacteria in the soft tissue and bone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6925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Piperacillin – </a:t>
            </a:r>
            <a:r>
              <a:rPr lang="fr-FR" dirty="0" err="1"/>
              <a:t>through</a:t>
            </a:r>
            <a:r>
              <a:rPr lang="fr-FR" dirty="0"/>
              <a:t> concentrations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Sarfati et al., ECCMID</a:t>
            </a:r>
            <a:r>
              <a:rPr lang="da-DK" baseline="30000" dirty="0"/>
              <a:t>®</a:t>
            </a:r>
            <a:r>
              <a:rPr lang="da-DK" dirty="0"/>
              <a:t> 2023, Abs #O0699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C0F3B39-D0E8-A8A4-109D-81048AFA0655}"/>
              </a:ext>
            </a:extLst>
          </p:cNvPr>
          <p:cNvGraphicFramePr>
            <a:graphicFrameLocks noGrp="1"/>
          </p:cNvGraphicFramePr>
          <p:nvPr/>
        </p:nvGraphicFramePr>
        <p:xfrm>
          <a:off x="1175951" y="5044142"/>
          <a:ext cx="10512000" cy="9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88786782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11726910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59323053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50764304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H24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H48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24.9 (86.0-4.4)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31.0 (66.2-14.4)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 (58.6-14.3)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32.7 (59.6-12.0)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18.3 (75.6-7.8)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 (66.1-0.82)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10.6 (42.5-3.5)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14.5 (44.2-3.6)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11.5 (28.4-3.6)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12.0 (58.8-2.6)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B55599DD-D788-6F9C-7F12-CE492116F7DF}"/>
              </a:ext>
            </a:extLst>
          </p:cNvPr>
          <p:cNvGrpSpPr/>
          <p:nvPr/>
        </p:nvGrpSpPr>
        <p:grpSpPr>
          <a:xfrm>
            <a:off x="1831416" y="949105"/>
            <a:ext cx="9203265" cy="3822402"/>
            <a:chOff x="2247803" y="1081771"/>
            <a:chExt cx="9203265" cy="3822402"/>
          </a:xfrm>
        </p:grpSpPr>
        <p:grpSp>
          <p:nvGrpSpPr>
            <p:cNvPr id="186" name="Groupe 185">
              <a:extLst>
                <a:ext uri="{FF2B5EF4-FFF2-40B4-BE49-F238E27FC236}">
                  <a16:creationId xmlns:a16="http://schemas.microsoft.com/office/drawing/2014/main" id="{A0351951-4673-77F8-C553-E565D5AF910F}"/>
                </a:ext>
              </a:extLst>
            </p:cNvPr>
            <p:cNvGrpSpPr/>
            <p:nvPr/>
          </p:nvGrpSpPr>
          <p:grpSpPr>
            <a:xfrm>
              <a:off x="2247803" y="1081771"/>
              <a:ext cx="4536905" cy="3822402"/>
              <a:chOff x="2247803" y="1081771"/>
              <a:chExt cx="4536905" cy="3822402"/>
            </a:xfrm>
          </p:grpSpPr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DB72E2E7-DA66-6552-F090-9832E3026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3418" y="4326500"/>
                <a:ext cx="383129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BF03F4B5-2282-68B6-95A8-A307FCCFE2E3}"/>
                  </a:ext>
                </a:extLst>
              </p:cNvPr>
              <p:cNvCxnSpPr/>
              <p:nvPr/>
            </p:nvCxnSpPr>
            <p:spPr>
              <a:xfrm>
                <a:off x="2959768" y="3266076"/>
                <a:ext cx="3739038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3C1C22D3-F362-D00F-409F-FF8A226EFE1C}"/>
                  </a:ext>
                </a:extLst>
              </p:cNvPr>
              <p:cNvCxnSpPr/>
              <p:nvPr/>
            </p:nvCxnSpPr>
            <p:spPr>
              <a:xfrm>
                <a:off x="2959768" y="3795465"/>
                <a:ext cx="3739038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6FD5E852-D01B-7794-63EF-C44C6DB6ACAE}"/>
                  </a:ext>
                </a:extLst>
              </p:cNvPr>
              <p:cNvCxnSpPr/>
              <p:nvPr/>
            </p:nvCxnSpPr>
            <p:spPr>
              <a:xfrm>
                <a:off x="2959768" y="4072191"/>
                <a:ext cx="3739038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690702DF-0D51-78D4-0573-6D0CF46BEE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730097" y="3457588"/>
                <a:ext cx="1289328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05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Piperacillin</a:t>
                </a:r>
                <a:r>
                  <a:rPr lang="da-DK" sz="105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(mg/L)</a:t>
                </a:r>
              </a:p>
            </p:txBody>
          </p:sp>
          <p:sp>
            <p:nvSpPr>
              <p:cNvPr id="17" name="Text Box 4">
                <a:extLst>
                  <a:ext uri="{FF2B5EF4-FFF2-40B4-BE49-F238E27FC236}">
                    <a16:creationId xmlns:a16="http://schemas.microsoft.com/office/drawing/2014/main" id="{34BE8392-FFA1-452F-0442-7F9BBBD15B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3894" y="4650257"/>
                <a:ext cx="158814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05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Sampling time</a:t>
                </a:r>
              </a:p>
            </p:txBody>
          </p: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5490C1BF-8D49-F9A5-7959-52D47835444E}"/>
                  </a:ext>
                </a:extLst>
              </p:cNvPr>
              <p:cNvGrpSpPr/>
              <p:nvPr/>
            </p:nvGrpSpPr>
            <p:grpSpPr>
              <a:xfrm>
                <a:off x="3036207" y="2860675"/>
                <a:ext cx="122464" cy="1443600"/>
                <a:chOff x="3036207" y="2860675"/>
                <a:chExt cx="122464" cy="1443600"/>
              </a:xfrm>
            </p:grpSpPr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7CC5A732-C6B0-C92B-5457-5D754B43E06D}"/>
                    </a:ext>
                  </a:extLst>
                </p:cNvPr>
                <p:cNvGrpSpPr/>
                <p:nvPr/>
              </p:nvGrpSpPr>
              <p:grpSpPr>
                <a:xfrm>
                  <a:off x="3061439" y="2860675"/>
                  <a:ext cx="72000" cy="1443600"/>
                  <a:chOff x="3061439" y="2860675"/>
                  <a:chExt cx="72000" cy="1443600"/>
                </a:xfrm>
              </p:grpSpPr>
              <p:sp>
                <p:nvSpPr>
                  <p:cNvPr id="22" name="Ellipse 21">
                    <a:extLst>
                      <a:ext uri="{FF2B5EF4-FFF2-40B4-BE49-F238E27FC236}">
                        <a16:creationId xmlns:a16="http://schemas.microsoft.com/office/drawing/2014/main" id="{08FC4326-941B-2929-E1BF-A50352B49EE9}"/>
                      </a:ext>
                    </a:extLst>
                  </p:cNvPr>
                  <p:cNvSpPr/>
                  <p:nvPr/>
                </p:nvSpPr>
                <p:spPr>
                  <a:xfrm>
                    <a:off x="3061439" y="2860675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" name="Ellipse 22">
                    <a:extLst>
                      <a:ext uri="{FF2B5EF4-FFF2-40B4-BE49-F238E27FC236}">
                        <a16:creationId xmlns:a16="http://schemas.microsoft.com/office/drawing/2014/main" id="{28E285DA-9BDA-C14E-DB93-E8F0E809443B}"/>
                      </a:ext>
                    </a:extLst>
                  </p:cNvPr>
                  <p:cNvSpPr/>
                  <p:nvPr/>
                </p:nvSpPr>
                <p:spPr>
                  <a:xfrm>
                    <a:off x="3061439" y="4232275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7" name="Connecteur droit 26">
                    <a:extLst>
                      <a:ext uri="{FF2B5EF4-FFF2-40B4-BE49-F238E27FC236}">
                        <a16:creationId xmlns:a16="http://schemas.microsoft.com/office/drawing/2014/main" id="{6FE77700-9182-2F83-3869-862780058A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7439" y="2932675"/>
                    <a:ext cx="0" cy="12996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9BFEED16-BDEA-060B-C47E-129C7D848C61}"/>
                    </a:ext>
                  </a:extLst>
                </p:cNvPr>
                <p:cNvGrpSpPr/>
                <p:nvPr/>
              </p:nvGrpSpPr>
              <p:grpSpPr>
                <a:xfrm>
                  <a:off x="3036207" y="3400426"/>
                  <a:ext cx="122464" cy="698046"/>
                  <a:chOff x="3036207" y="3400426"/>
                  <a:chExt cx="122464" cy="698046"/>
                </a:xfrm>
              </p:grpSpPr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A3F2F48-EF4C-610D-DFCE-1AC20A1B48AB}"/>
                      </a:ext>
                    </a:extLst>
                  </p:cNvPr>
                  <p:cNvSpPr/>
                  <p:nvPr/>
                </p:nvSpPr>
                <p:spPr>
                  <a:xfrm>
                    <a:off x="3036207" y="3400426"/>
                    <a:ext cx="122464" cy="69804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0" name="Connecteur droit 19">
                    <a:extLst>
                      <a:ext uri="{FF2B5EF4-FFF2-40B4-BE49-F238E27FC236}">
                        <a16:creationId xmlns:a16="http://schemas.microsoft.com/office/drawing/2014/main" id="{07C7A540-E0AD-9733-B8B3-097F43B2FF27}"/>
                      </a:ext>
                    </a:extLst>
                  </p:cNvPr>
                  <p:cNvCxnSpPr/>
                  <p:nvPr/>
                </p:nvCxnSpPr>
                <p:spPr>
                  <a:xfrm>
                    <a:off x="3036207" y="3914775"/>
                    <a:ext cx="122464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EE48B7F9-F9BF-12D1-CB74-CFF38F46C63D}"/>
                  </a:ext>
                </a:extLst>
              </p:cNvPr>
              <p:cNvGrpSpPr/>
              <p:nvPr/>
            </p:nvGrpSpPr>
            <p:grpSpPr>
              <a:xfrm>
                <a:off x="4153807" y="1817864"/>
                <a:ext cx="122464" cy="2445136"/>
                <a:chOff x="3036207" y="1859139"/>
                <a:chExt cx="122464" cy="2445136"/>
              </a:xfrm>
            </p:grpSpPr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B57AEB66-3B95-96CE-B478-FD5FA03B4474}"/>
                    </a:ext>
                  </a:extLst>
                </p:cNvPr>
                <p:cNvGrpSpPr/>
                <p:nvPr/>
              </p:nvGrpSpPr>
              <p:grpSpPr>
                <a:xfrm>
                  <a:off x="3061439" y="1859139"/>
                  <a:ext cx="72000" cy="2445136"/>
                  <a:chOff x="3061439" y="1859139"/>
                  <a:chExt cx="72000" cy="2445136"/>
                </a:xfrm>
              </p:grpSpPr>
              <p:sp>
                <p:nvSpPr>
                  <p:cNvPr id="35" name="Ellipse 34">
                    <a:extLst>
                      <a:ext uri="{FF2B5EF4-FFF2-40B4-BE49-F238E27FC236}">
                        <a16:creationId xmlns:a16="http://schemas.microsoft.com/office/drawing/2014/main" id="{126AFF93-DCC4-47E0-0DC3-9D80C64930DC}"/>
                      </a:ext>
                    </a:extLst>
                  </p:cNvPr>
                  <p:cNvSpPr/>
                  <p:nvPr/>
                </p:nvSpPr>
                <p:spPr>
                  <a:xfrm>
                    <a:off x="3061439" y="1859139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" name="Ellipse 35">
                    <a:extLst>
                      <a:ext uri="{FF2B5EF4-FFF2-40B4-BE49-F238E27FC236}">
                        <a16:creationId xmlns:a16="http://schemas.microsoft.com/office/drawing/2014/main" id="{224359F8-FA61-2F6A-28F2-BAC9C86947A8}"/>
                      </a:ext>
                    </a:extLst>
                  </p:cNvPr>
                  <p:cNvSpPr/>
                  <p:nvPr/>
                </p:nvSpPr>
                <p:spPr>
                  <a:xfrm>
                    <a:off x="3061439" y="4232275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37" name="Connecteur droit 36">
                    <a:extLst>
                      <a:ext uri="{FF2B5EF4-FFF2-40B4-BE49-F238E27FC236}">
                        <a16:creationId xmlns:a16="http://schemas.microsoft.com/office/drawing/2014/main" id="{0C71DCF6-0852-3993-4E10-53495DC389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7439" y="2632075"/>
                    <a:ext cx="0" cy="16002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9BF5F634-88A4-75B9-F866-774634D11D1C}"/>
                    </a:ext>
                  </a:extLst>
                </p:cNvPr>
                <p:cNvGrpSpPr/>
                <p:nvPr/>
              </p:nvGrpSpPr>
              <p:grpSpPr>
                <a:xfrm>
                  <a:off x="3036207" y="3289303"/>
                  <a:ext cx="122464" cy="825495"/>
                  <a:chOff x="3036207" y="3289303"/>
                  <a:chExt cx="122464" cy="825495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E3BCD60A-68DC-8FE5-5D58-FC86517F069B}"/>
                      </a:ext>
                    </a:extLst>
                  </p:cNvPr>
                  <p:cNvSpPr/>
                  <p:nvPr/>
                </p:nvSpPr>
                <p:spPr>
                  <a:xfrm>
                    <a:off x="3036207" y="3289303"/>
                    <a:ext cx="122464" cy="825495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34" name="Connecteur droit 33">
                    <a:extLst>
                      <a:ext uri="{FF2B5EF4-FFF2-40B4-BE49-F238E27FC236}">
                        <a16:creationId xmlns:a16="http://schemas.microsoft.com/office/drawing/2014/main" id="{A32E07BC-B9DA-2444-3B73-2CA97BC55445}"/>
                      </a:ext>
                    </a:extLst>
                  </p:cNvPr>
                  <p:cNvCxnSpPr/>
                  <p:nvPr/>
                </p:nvCxnSpPr>
                <p:spPr>
                  <a:xfrm>
                    <a:off x="3036207" y="3870325"/>
                    <a:ext cx="122464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A946D94F-BFDE-47BB-F968-F4227131315C}"/>
                  </a:ext>
                </a:extLst>
              </p:cNvPr>
              <p:cNvGrpSpPr/>
              <p:nvPr/>
            </p:nvGrpSpPr>
            <p:grpSpPr>
              <a:xfrm>
                <a:off x="5259158" y="1491403"/>
                <a:ext cx="122464" cy="2771597"/>
                <a:chOff x="5259158" y="1491403"/>
                <a:chExt cx="122464" cy="2771597"/>
              </a:xfrm>
            </p:grpSpPr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A5C35978-0271-C993-6EB8-0B06338710B8}"/>
                    </a:ext>
                  </a:extLst>
                </p:cNvPr>
                <p:cNvGrpSpPr/>
                <p:nvPr/>
              </p:nvGrpSpPr>
              <p:grpSpPr>
                <a:xfrm>
                  <a:off x="5259158" y="1491403"/>
                  <a:ext cx="122464" cy="2771597"/>
                  <a:chOff x="3036207" y="1532678"/>
                  <a:chExt cx="122464" cy="2771597"/>
                </a:xfrm>
              </p:grpSpPr>
              <p:grpSp>
                <p:nvGrpSpPr>
                  <p:cNvPr id="40" name="Groupe 39">
                    <a:extLst>
                      <a:ext uri="{FF2B5EF4-FFF2-40B4-BE49-F238E27FC236}">
                        <a16:creationId xmlns:a16="http://schemas.microsoft.com/office/drawing/2014/main" id="{EAE01D1F-CAE6-F2E3-5681-70385EAC26C3}"/>
                      </a:ext>
                    </a:extLst>
                  </p:cNvPr>
                  <p:cNvGrpSpPr/>
                  <p:nvPr/>
                </p:nvGrpSpPr>
                <p:grpSpPr>
                  <a:xfrm>
                    <a:off x="3061439" y="1532678"/>
                    <a:ext cx="72000" cy="2771597"/>
                    <a:chOff x="3061439" y="1532678"/>
                    <a:chExt cx="72000" cy="2771597"/>
                  </a:xfrm>
                </p:grpSpPr>
                <p:sp>
                  <p:nvSpPr>
                    <p:cNvPr id="44" name="Ellipse 43">
                      <a:extLst>
                        <a:ext uri="{FF2B5EF4-FFF2-40B4-BE49-F238E27FC236}">
                          <a16:creationId xmlns:a16="http://schemas.microsoft.com/office/drawing/2014/main" id="{2E8DB077-0A78-8057-8FD1-6DD3CD1B69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439" y="1532678"/>
                      <a:ext cx="72000" cy="72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5" name="Ellipse 44">
                      <a:extLst>
                        <a:ext uri="{FF2B5EF4-FFF2-40B4-BE49-F238E27FC236}">
                          <a16:creationId xmlns:a16="http://schemas.microsoft.com/office/drawing/2014/main" id="{4963A7A3-FD0E-A91C-63DB-4ED8FE7D53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439" y="4232275"/>
                      <a:ext cx="72000" cy="72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6" name="Connecteur droit 45">
                      <a:extLst>
                        <a:ext uri="{FF2B5EF4-FFF2-40B4-BE49-F238E27FC236}">
                          <a16:creationId xmlns:a16="http://schemas.microsoft.com/office/drawing/2014/main" id="{9DED711B-97BD-D347-EF98-1123491468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7439" y="1895139"/>
                      <a:ext cx="0" cy="233713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e 40">
                    <a:extLst>
                      <a:ext uri="{FF2B5EF4-FFF2-40B4-BE49-F238E27FC236}">
                        <a16:creationId xmlns:a16="http://schemas.microsoft.com/office/drawing/2014/main" id="{65C1B952-166F-9CE6-E6FB-6968A7FB163D}"/>
                      </a:ext>
                    </a:extLst>
                  </p:cNvPr>
                  <p:cNvGrpSpPr/>
                  <p:nvPr/>
                </p:nvGrpSpPr>
                <p:grpSpPr>
                  <a:xfrm>
                    <a:off x="3036207" y="3419478"/>
                    <a:ext cx="122464" cy="695320"/>
                    <a:chOff x="3036207" y="3419478"/>
                    <a:chExt cx="122464" cy="695320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B34F882D-3D0A-88EF-A67C-597B880C6E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6207" y="3419478"/>
                      <a:ext cx="122464" cy="695320"/>
                    </a:xfrm>
                    <a:prstGeom prst="rect">
                      <a:avLst/>
                    </a:prstGeom>
                    <a:solidFill>
                      <a:srgbClr val="96BD24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3" name="Connecteur droit 42">
                      <a:extLst>
                        <a:ext uri="{FF2B5EF4-FFF2-40B4-BE49-F238E27FC236}">
                          <a16:creationId xmlns:a16="http://schemas.microsoft.com/office/drawing/2014/main" id="{B768D72A-1352-78E7-F22A-FB47E4F5767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36207" y="3857625"/>
                      <a:ext cx="122464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9D6DC85C-2E45-040E-3859-3580030EB8E4}"/>
                    </a:ext>
                  </a:extLst>
                </p:cNvPr>
                <p:cNvCxnSpPr>
                  <a:stCxn id="44" idx="4"/>
                </p:cNvCxnSpPr>
                <p:nvPr/>
              </p:nvCxnSpPr>
              <p:spPr>
                <a:xfrm>
                  <a:off x="5320390" y="1563403"/>
                  <a:ext cx="0" cy="90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D26F0281-90F6-4A70-2A06-923BA245E18F}"/>
                  </a:ext>
                </a:extLst>
              </p:cNvPr>
              <p:cNvGrpSpPr/>
              <p:nvPr/>
            </p:nvGrpSpPr>
            <p:grpSpPr>
              <a:xfrm>
                <a:off x="5820226" y="1460500"/>
                <a:ext cx="122464" cy="2859650"/>
                <a:chOff x="5820226" y="1460500"/>
                <a:chExt cx="122464" cy="2859650"/>
              </a:xfrm>
            </p:grpSpPr>
            <p:grpSp>
              <p:nvGrpSpPr>
                <p:cNvPr id="51" name="Groupe 50">
                  <a:extLst>
                    <a:ext uri="{FF2B5EF4-FFF2-40B4-BE49-F238E27FC236}">
                      <a16:creationId xmlns:a16="http://schemas.microsoft.com/office/drawing/2014/main" id="{0B2AB109-3011-F224-7E3C-1A35CB47C90D}"/>
                    </a:ext>
                  </a:extLst>
                </p:cNvPr>
                <p:cNvGrpSpPr/>
                <p:nvPr/>
              </p:nvGrpSpPr>
              <p:grpSpPr>
                <a:xfrm>
                  <a:off x="5820226" y="1460500"/>
                  <a:ext cx="122464" cy="2859650"/>
                  <a:chOff x="5259158" y="1460500"/>
                  <a:chExt cx="122464" cy="2859650"/>
                </a:xfrm>
              </p:grpSpPr>
              <p:grpSp>
                <p:nvGrpSpPr>
                  <p:cNvPr id="52" name="Groupe 51">
                    <a:extLst>
                      <a:ext uri="{FF2B5EF4-FFF2-40B4-BE49-F238E27FC236}">
                        <a16:creationId xmlns:a16="http://schemas.microsoft.com/office/drawing/2014/main" id="{E0AE59C7-8916-DB88-5C9E-9C832182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259158" y="1853864"/>
                    <a:ext cx="122464" cy="2466286"/>
                    <a:chOff x="3036207" y="1895139"/>
                    <a:chExt cx="122464" cy="2466286"/>
                  </a:xfrm>
                </p:grpSpPr>
                <p:grpSp>
                  <p:nvGrpSpPr>
                    <p:cNvPr id="54" name="Groupe 53">
                      <a:extLst>
                        <a:ext uri="{FF2B5EF4-FFF2-40B4-BE49-F238E27FC236}">
                          <a16:creationId xmlns:a16="http://schemas.microsoft.com/office/drawing/2014/main" id="{A4A404DE-0889-E6D5-DB9D-B1C2CA0670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1439" y="1895139"/>
                      <a:ext cx="72000" cy="2466286"/>
                      <a:chOff x="3061439" y="1895139"/>
                      <a:chExt cx="72000" cy="2466286"/>
                    </a:xfrm>
                  </p:grpSpPr>
                  <p:sp>
                    <p:nvSpPr>
                      <p:cNvPr id="59" name="Ellipse 58">
                        <a:extLst>
                          <a:ext uri="{FF2B5EF4-FFF2-40B4-BE49-F238E27FC236}">
                            <a16:creationId xmlns:a16="http://schemas.microsoft.com/office/drawing/2014/main" id="{1027299D-9791-C7F1-797F-F982E664CD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61439" y="4289425"/>
                        <a:ext cx="72000" cy="72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60" name="Connecteur droit 59">
                        <a:extLst>
                          <a:ext uri="{FF2B5EF4-FFF2-40B4-BE49-F238E27FC236}">
                            <a16:creationId xmlns:a16="http://schemas.microsoft.com/office/drawing/2014/main" id="{19893ADD-F540-A387-23BA-D8C9AAEC87B7}"/>
                          </a:ext>
                        </a:extLst>
                      </p:cNvPr>
                      <p:cNvCxnSpPr>
                        <a:cxnSpLocks/>
                        <a:endCxn id="59" idx="0"/>
                      </p:cNvCxnSpPr>
                      <p:nvPr/>
                    </p:nvCxnSpPr>
                    <p:spPr>
                      <a:xfrm>
                        <a:off x="3097439" y="1895139"/>
                        <a:ext cx="0" cy="239428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5" name="Groupe 54">
                      <a:extLst>
                        <a:ext uri="{FF2B5EF4-FFF2-40B4-BE49-F238E27FC236}">
                          <a16:creationId xmlns:a16="http://schemas.microsoft.com/office/drawing/2014/main" id="{07199CE7-FED2-EA45-A9E0-1CD3EA4294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36207" y="3397255"/>
                      <a:ext cx="122464" cy="761994"/>
                      <a:chOff x="3036207" y="3397255"/>
                      <a:chExt cx="122464" cy="761994"/>
                    </a:xfrm>
                  </p:grpSpPr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76ED4725-DAB8-E4F8-8186-FDC11ABE92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6207" y="3397255"/>
                        <a:ext cx="122464" cy="761994"/>
                      </a:xfrm>
                      <a:prstGeom prst="rect">
                        <a:avLst/>
                      </a:prstGeom>
                      <a:solidFill>
                        <a:srgbClr val="96BD24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57" name="Connecteur droit 56">
                        <a:extLst>
                          <a:ext uri="{FF2B5EF4-FFF2-40B4-BE49-F238E27FC236}">
                            <a16:creationId xmlns:a16="http://schemas.microsoft.com/office/drawing/2014/main" id="{C3ABBF9C-2BDB-620B-9A67-CEF0279ED06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036207" y="3829050"/>
                        <a:ext cx="12246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3" name="Connecteur droit 52">
                    <a:extLst>
                      <a:ext uri="{FF2B5EF4-FFF2-40B4-BE49-F238E27FC236}">
                        <a16:creationId xmlns:a16="http://schemas.microsoft.com/office/drawing/2014/main" id="{FE83351F-75FA-C3DF-269F-293A624698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20390" y="1460500"/>
                    <a:ext cx="0" cy="193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9F593968-3D03-CD34-4BE7-584A91216B86}"/>
                    </a:ext>
                  </a:extLst>
                </p:cNvPr>
                <p:cNvCxnSpPr/>
                <p:nvPr/>
              </p:nvCxnSpPr>
              <p:spPr>
                <a:xfrm>
                  <a:off x="5845458" y="1460500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CDC83303-2147-774C-BBDD-1C1327AF16B9}"/>
                  </a:ext>
                </a:extLst>
              </p:cNvPr>
              <p:cNvGrpSpPr/>
              <p:nvPr/>
            </p:nvGrpSpPr>
            <p:grpSpPr>
              <a:xfrm>
                <a:off x="6365124" y="1263650"/>
                <a:ext cx="122464" cy="3056500"/>
                <a:chOff x="5820226" y="1263650"/>
                <a:chExt cx="122464" cy="3056500"/>
              </a:xfrm>
            </p:grpSpPr>
            <p:grpSp>
              <p:nvGrpSpPr>
                <p:cNvPr id="68" name="Groupe 67">
                  <a:extLst>
                    <a:ext uri="{FF2B5EF4-FFF2-40B4-BE49-F238E27FC236}">
                      <a16:creationId xmlns:a16="http://schemas.microsoft.com/office/drawing/2014/main" id="{5130915F-2505-6EAE-E34C-D9058EA5B5DD}"/>
                    </a:ext>
                  </a:extLst>
                </p:cNvPr>
                <p:cNvGrpSpPr/>
                <p:nvPr/>
              </p:nvGrpSpPr>
              <p:grpSpPr>
                <a:xfrm>
                  <a:off x="5820226" y="1263650"/>
                  <a:ext cx="122464" cy="3056500"/>
                  <a:chOff x="5259158" y="1263650"/>
                  <a:chExt cx="122464" cy="3056500"/>
                </a:xfrm>
              </p:grpSpPr>
              <p:grpSp>
                <p:nvGrpSpPr>
                  <p:cNvPr id="70" name="Groupe 69">
                    <a:extLst>
                      <a:ext uri="{FF2B5EF4-FFF2-40B4-BE49-F238E27FC236}">
                        <a16:creationId xmlns:a16="http://schemas.microsoft.com/office/drawing/2014/main" id="{2DDC7F7B-63FB-B8EA-17CE-2B2730DFBEE1}"/>
                      </a:ext>
                    </a:extLst>
                  </p:cNvPr>
                  <p:cNvGrpSpPr/>
                  <p:nvPr/>
                </p:nvGrpSpPr>
                <p:grpSpPr>
                  <a:xfrm>
                    <a:off x="5259158" y="1853864"/>
                    <a:ext cx="122464" cy="2466286"/>
                    <a:chOff x="3036207" y="1895139"/>
                    <a:chExt cx="122464" cy="2466286"/>
                  </a:xfrm>
                </p:grpSpPr>
                <p:cxnSp>
                  <p:nvCxnSpPr>
                    <p:cNvPr id="77" name="Connecteur droit 76">
                      <a:extLst>
                        <a:ext uri="{FF2B5EF4-FFF2-40B4-BE49-F238E27FC236}">
                          <a16:creationId xmlns:a16="http://schemas.microsoft.com/office/drawing/2014/main" id="{BC76EA47-349E-08DD-546F-8F0A3AD7AF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7439" y="1895139"/>
                      <a:ext cx="0" cy="246628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3" name="Groupe 72">
                      <a:extLst>
                        <a:ext uri="{FF2B5EF4-FFF2-40B4-BE49-F238E27FC236}">
                          <a16:creationId xmlns:a16="http://schemas.microsoft.com/office/drawing/2014/main" id="{EBB0C54D-E8E3-B9BE-284A-9DEEF1ED4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36207" y="3121028"/>
                      <a:ext cx="122464" cy="1111240"/>
                      <a:chOff x="3036207" y="3121028"/>
                      <a:chExt cx="122464" cy="1111240"/>
                    </a:xfrm>
                  </p:grpSpPr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9835592D-0744-D81A-D515-5C6BED9F1E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6207" y="3121028"/>
                        <a:ext cx="122464" cy="1111240"/>
                      </a:xfrm>
                      <a:prstGeom prst="rect">
                        <a:avLst/>
                      </a:prstGeom>
                      <a:solidFill>
                        <a:srgbClr val="96BD24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75" name="Connecteur droit 74">
                        <a:extLst>
                          <a:ext uri="{FF2B5EF4-FFF2-40B4-BE49-F238E27FC236}">
                            <a16:creationId xmlns:a16="http://schemas.microsoft.com/office/drawing/2014/main" id="{DF9DC194-5B8D-906C-EC45-94FD2E335F1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036207" y="4067175"/>
                        <a:ext cx="12246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1" name="Connecteur droit 70">
                    <a:extLst>
                      <a:ext uri="{FF2B5EF4-FFF2-40B4-BE49-F238E27FC236}">
                        <a16:creationId xmlns:a16="http://schemas.microsoft.com/office/drawing/2014/main" id="{B1EC95A7-EB12-3382-C220-B08EAC438A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20390" y="1263650"/>
                    <a:ext cx="0" cy="39052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ABCEC5C0-7F96-BDAA-AB4F-D45056227D1A}"/>
                    </a:ext>
                  </a:extLst>
                </p:cNvPr>
                <p:cNvCxnSpPr/>
                <p:nvPr/>
              </p:nvCxnSpPr>
              <p:spPr>
                <a:xfrm>
                  <a:off x="5845458" y="1263650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4F623AFE-8140-CA55-797E-E5081B38235F}"/>
                  </a:ext>
                </a:extLst>
              </p:cNvPr>
              <p:cNvGrpSpPr/>
              <p:nvPr/>
            </p:nvGrpSpPr>
            <p:grpSpPr>
              <a:xfrm>
                <a:off x="3802126" y="3133699"/>
                <a:ext cx="122464" cy="1215026"/>
                <a:chOff x="3036207" y="3133699"/>
                <a:chExt cx="122464" cy="1215026"/>
              </a:xfrm>
            </p:grpSpPr>
            <p:grpSp>
              <p:nvGrpSpPr>
                <p:cNvPr id="81" name="Groupe 80">
                  <a:extLst>
                    <a:ext uri="{FF2B5EF4-FFF2-40B4-BE49-F238E27FC236}">
                      <a16:creationId xmlns:a16="http://schemas.microsoft.com/office/drawing/2014/main" id="{6F1AAC5D-CB57-22AF-CB48-C37B38EBCB17}"/>
                    </a:ext>
                  </a:extLst>
                </p:cNvPr>
                <p:cNvGrpSpPr/>
                <p:nvPr/>
              </p:nvGrpSpPr>
              <p:grpSpPr>
                <a:xfrm>
                  <a:off x="3061439" y="3133699"/>
                  <a:ext cx="72000" cy="1215026"/>
                  <a:chOff x="3061439" y="3133699"/>
                  <a:chExt cx="72000" cy="1215026"/>
                </a:xfrm>
              </p:grpSpPr>
              <p:sp>
                <p:nvSpPr>
                  <p:cNvPr id="85" name="Ellipse 84">
                    <a:extLst>
                      <a:ext uri="{FF2B5EF4-FFF2-40B4-BE49-F238E27FC236}">
                        <a16:creationId xmlns:a16="http://schemas.microsoft.com/office/drawing/2014/main" id="{2F6E55BD-AE85-C502-2DD4-5BA8429F8F61}"/>
                      </a:ext>
                    </a:extLst>
                  </p:cNvPr>
                  <p:cNvSpPr/>
                  <p:nvPr/>
                </p:nvSpPr>
                <p:spPr>
                  <a:xfrm>
                    <a:off x="3061439" y="3133699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6" name="Ellipse 85">
                    <a:extLst>
                      <a:ext uri="{FF2B5EF4-FFF2-40B4-BE49-F238E27FC236}">
                        <a16:creationId xmlns:a16="http://schemas.microsoft.com/office/drawing/2014/main" id="{60622C87-6B1A-A6E1-2E9E-5B9017D5231F}"/>
                      </a:ext>
                    </a:extLst>
                  </p:cNvPr>
                  <p:cNvSpPr/>
                  <p:nvPr/>
                </p:nvSpPr>
                <p:spPr>
                  <a:xfrm>
                    <a:off x="3061439" y="4276725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87" name="Connecteur droit 86">
                    <a:extLst>
                      <a:ext uri="{FF2B5EF4-FFF2-40B4-BE49-F238E27FC236}">
                        <a16:creationId xmlns:a16="http://schemas.microsoft.com/office/drawing/2014/main" id="{49333A84-5EDF-109B-E1BB-DAB1EBC0FE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7439" y="3236400"/>
                    <a:ext cx="0" cy="104032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oupe 81">
                  <a:extLst>
                    <a:ext uri="{FF2B5EF4-FFF2-40B4-BE49-F238E27FC236}">
                      <a16:creationId xmlns:a16="http://schemas.microsoft.com/office/drawing/2014/main" id="{4E38F135-A125-7BED-2EEA-D7A3E3B56678}"/>
                    </a:ext>
                  </a:extLst>
                </p:cNvPr>
                <p:cNvGrpSpPr/>
                <p:nvPr/>
              </p:nvGrpSpPr>
              <p:grpSpPr>
                <a:xfrm>
                  <a:off x="3036207" y="3236400"/>
                  <a:ext cx="122464" cy="1021302"/>
                  <a:chOff x="3036207" y="3236400"/>
                  <a:chExt cx="122464" cy="1021302"/>
                </a:xfrm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8AF19725-CCD1-5D95-A36F-E169696EBADB}"/>
                      </a:ext>
                    </a:extLst>
                  </p:cNvPr>
                  <p:cNvSpPr/>
                  <p:nvPr/>
                </p:nvSpPr>
                <p:spPr>
                  <a:xfrm>
                    <a:off x="3036207" y="3956079"/>
                    <a:ext cx="122464" cy="301623"/>
                  </a:xfrm>
                  <a:prstGeom prst="rect">
                    <a:avLst/>
                  </a:prstGeom>
                  <a:solidFill>
                    <a:srgbClr val="97582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84" name="Connecteur droit 83">
                    <a:extLst>
                      <a:ext uri="{FF2B5EF4-FFF2-40B4-BE49-F238E27FC236}">
                        <a16:creationId xmlns:a16="http://schemas.microsoft.com/office/drawing/2014/main" id="{63543736-DAEC-ACA0-1007-484B8836DE22}"/>
                      </a:ext>
                    </a:extLst>
                  </p:cNvPr>
                  <p:cNvCxnSpPr/>
                  <p:nvPr/>
                </p:nvCxnSpPr>
                <p:spPr>
                  <a:xfrm>
                    <a:off x="3036207" y="4227000"/>
                    <a:ext cx="122464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necteur droit 87">
                    <a:extLst>
                      <a:ext uri="{FF2B5EF4-FFF2-40B4-BE49-F238E27FC236}">
                        <a16:creationId xmlns:a16="http://schemas.microsoft.com/office/drawing/2014/main" id="{B554E329-45EC-95B6-7F32-746FCCCAE924}"/>
                      </a:ext>
                    </a:extLst>
                  </p:cNvPr>
                  <p:cNvCxnSpPr/>
                  <p:nvPr/>
                </p:nvCxnSpPr>
                <p:spPr>
                  <a:xfrm>
                    <a:off x="3036207" y="3236400"/>
                    <a:ext cx="122464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70CA1FB-C260-4AF4-C310-DDE19C8DE480}"/>
                  </a:ext>
                </a:extLst>
              </p:cNvPr>
              <p:cNvGrpSpPr/>
              <p:nvPr/>
            </p:nvGrpSpPr>
            <p:grpSpPr>
              <a:xfrm>
                <a:off x="4907477" y="2590800"/>
                <a:ext cx="122464" cy="1757925"/>
                <a:chOff x="3036207" y="2590800"/>
                <a:chExt cx="122464" cy="1757925"/>
              </a:xfrm>
            </p:grpSpPr>
            <p:grpSp>
              <p:nvGrpSpPr>
                <p:cNvPr id="91" name="Groupe 90">
                  <a:extLst>
                    <a:ext uri="{FF2B5EF4-FFF2-40B4-BE49-F238E27FC236}">
                      <a16:creationId xmlns:a16="http://schemas.microsoft.com/office/drawing/2014/main" id="{9DE5CEF0-7363-C54E-FAAB-E6FF2DDA7FD3}"/>
                    </a:ext>
                  </a:extLst>
                </p:cNvPr>
                <p:cNvGrpSpPr/>
                <p:nvPr/>
              </p:nvGrpSpPr>
              <p:grpSpPr>
                <a:xfrm>
                  <a:off x="3061439" y="2590800"/>
                  <a:ext cx="72000" cy="1757925"/>
                  <a:chOff x="3061439" y="2590800"/>
                  <a:chExt cx="72000" cy="1757925"/>
                </a:xfrm>
              </p:grpSpPr>
              <p:sp>
                <p:nvSpPr>
                  <p:cNvPr id="97" name="Ellipse 96">
                    <a:extLst>
                      <a:ext uri="{FF2B5EF4-FFF2-40B4-BE49-F238E27FC236}">
                        <a16:creationId xmlns:a16="http://schemas.microsoft.com/office/drawing/2014/main" id="{FC20C019-21AC-C80B-0604-A89759E47282}"/>
                      </a:ext>
                    </a:extLst>
                  </p:cNvPr>
                  <p:cNvSpPr/>
                  <p:nvPr/>
                </p:nvSpPr>
                <p:spPr>
                  <a:xfrm>
                    <a:off x="3061439" y="4276725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98" name="Connecteur droit 97">
                    <a:extLst>
                      <a:ext uri="{FF2B5EF4-FFF2-40B4-BE49-F238E27FC236}">
                        <a16:creationId xmlns:a16="http://schemas.microsoft.com/office/drawing/2014/main" id="{29020ED1-F081-4B3F-BFF2-299EE39AA1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7439" y="2590800"/>
                    <a:ext cx="0" cy="168592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" name="Groupe 91">
                  <a:extLst>
                    <a:ext uri="{FF2B5EF4-FFF2-40B4-BE49-F238E27FC236}">
                      <a16:creationId xmlns:a16="http://schemas.microsoft.com/office/drawing/2014/main" id="{72379DE3-F3BF-E36C-BB01-072B3BDF1B42}"/>
                    </a:ext>
                  </a:extLst>
                </p:cNvPr>
                <p:cNvGrpSpPr/>
                <p:nvPr/>
              </p:nvGrpSpPr>
              <p:grpSpPr>
                <a:xfrm>
                  <a:off x="3036207" y="3628955"/>
                  <a:ext cx="122464" cy="628747"/>
                  <a:chOff x="3036207" y="3628955"/>
                  <a:chExt cx="122464" cy="628747"/>
                </a:xfrm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9D4E9CBE-85F5-FDC0-E933-970F7E2D5646}"/>
                      </a:ext>
                    </a:extLst>
                  </p:cNvPr>
                  <p:cNvSpPr/>
                  <p:nvPr/>
                </p:nvSpPr>
                <p:spPr>
                  <a:xfrm>
                    <a:off x="3036207" y="3628955"/>
                    <a:ext cx="122464" cy="628747"/>
                  </a:xfrm>
                  <a:prstGeom prst="rect">
                    <a:avLst/>
                  </a:prstGeom>
                  <a:solidFill>
                    <a:srgbClr val="97582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94" name="Connecteur droit 93">
                    <a:extLst>
                      <a:ext uri="{FF2B5EF4-FFF2-40B4-BE49-F238E27FC236}">
                        <a16:creationId xmlns:a16="http://schemas.microsoft.com/office/drawing/2014/main" id="{F9EA5EAA-44C5-4323-3B0E-772BAE9BA768}"/>
                      </a:ext>
                    </a:extLst>
                  </p:cNvPr>
                  <p:cNvCxnSpPr/>
                  <p:nvPr/>
                </p:nvCxnSpPr>
                <p:spPr>
                  <a:xfrm>
                    <a:off x="3036207" y="4163500"/>
                    <a:ext cx="122464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173346E2-8216-FF76-63E0-1585DD081E9A}"/>
                  </a:ext>
                </a:extLst>
              </p:cNvPr>
              <p:cNvGrpSpPr/>
              <p:nvPr/>
            </p:nvGrpSpPr>
            <p:grpSpPr>
              <a:xfrm>
                <a:off x="5455930" y="1521337"/>
                <a:ext cx="122464" cy="2827388"/>
                <a:chOff x="5455930" y="1521337"/>
                <a:chExt cx="122464" cy="2827388"/>
              </a:xfrm>
            </p:grpSpPr>
            <p:grpSp>
              <p:nvGrpSpPr>
                <p:cNvPr id="100" name="Groupe 99">
                  <a:extLst>
                    <a:ext uri="{FF2B5EF4-FFF2-40B4-BE49-F238E27FC236}">
                      <a16:creationId xmlns:a16="http://schemas.microsoft.com/office/drawing/2014/main" id="{52E784A4-ECEB-7EA5-60EC-0D72144EE3C9}"/>
                    </a:ext>
                  </a:extLst>
                </p:cNvPr>
                <p:cNvGrpSpPr/>
                <p:nvPr/>
              </p:nvGrpSpPr>
              <p:grpSpPr>
                <a:xfrm>
                  <a:off x="5455930" y="1521337"/>
                  <a:ext cx="122464" cy="2827388"/>
                  <a:chOff x="3036207" y="1521337"/>
                  <a:chExt cx="122464" cy="2827388"/>
                </a:xfrm>
              </p:grpSpPr>
              <p:grpSp>
                <p:nvGrpSpPr>
                  <p:cNvPr id="101" name="Groupe 100">
                    <a:extLst>
                      <a:ext uri="{FF2B5EF4-FFF2-40B4-BE49-F238E27FC236}">
                        <a16:creationId xmlns:a16="http://schemas.microsoft.com/office/drawing/2014/main" id="{3AB2BD7A-37C1-D073-294F-CD0356A2418F}"/>
                      </a:ext>
                    </a:extLst>
                  </p:cNvPr>
                  <p:cNvGrpSpPr/>
                  <p:nvPr/>
                </p:nvGrpSpPr>
                <p:grpSpPr>
                  <a:xfrm>
                    <a:off x="3061439" y="1521337"/>
                    <a:ext cx="72000" cy="2827388"/>
                    <a:chOff x="3061439" y="1521337"/>
                    <a:chExt cx="72000" cy="2827388"/>
                  </a:xfrm>
                </p:grpSpPr>
                <p:sp>
                  <p:nvSpPr>
                    <p:cNvPr id="105" name="Ellipse 104">
                      <a:extLst>
                        <a:ext uri="{FF2B5EF4-FFF2-40B4-BE49-F238E27FC236}">
                          <a16:creationId xmlns:a16="http://schemas.microsoft.com/office/drawing/2014/main" id="{ADC47C0B-2BA6-CD69-8BDB-35014179D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439" y="4276725"/>
                      <a:ext cx="72000" cy="72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106" name="Connecteur droit 105">
                      <a:extLst>
                        <a:ext uri="{FF2B5EF4-FFF2-40B4-BE49-F238E27FC236}">
                          <a16:creationId xmlns:a16="http://schemas.microsoft.com/office/drawing/2014/main" id="{2D9F63C5-8613-B52A-C923-ED0416A04D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7439" y="1853864"/>
                      <a:ext cx="0" cy="242286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8" name="Ellipse 107">
                      <a:extLst>
                        <a:ext uri="{FF2B5EF4-FFF2-40B4-BE49-F238E27FC236}">
                          <a16:creationId xmlns:a16="http://schemas.microsoft.com/office/drawing/2014/main" id="{F45199A0-88B9-E879-7CCA-3F9A92E67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439" y="1521337"/>
                      <a:ext cx="72000" cy="72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102" name="Groupe 101">
                    <a:extLst>
                      <a:ext uri="{FF2B5EF4-FFF2-40B4-BE49-F238E27FC236}">
                        <a16:creationId xmlns:a16="http://schemas.microsoft.com/office/drawing/2014/main" id="{A95D2E57-E149-B083-2985-C668BE7DCC01}"/>
                      </a:ext>
                    </a:extLst>
                  </p:cNvPr>
                  <p:cNvGrpSpPr/>
                  <p:nvPr/>
                </p:nvGrpSpPr>
                <p:grpSpPr>
                  <a:xfrm>
                    <a:off x="3036207" y="3603603"/>
                    <a:ext cx="122464" cy="654100"/>
                    <a:chOff x="3036207" y="3603603"/>
                    <a:chExt cx="122464" cy="654100"/>
                  </a:xfrm>
                </p:grpSpPr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18CBFD2D-5B17-6FF2-44D6-52E9F082C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6207" y="3603603"/>
                      <a:ext cx="122464" cy="654100"/>
                    </a:xfrm>
                    <a:prstGeom prst="rect">
                      <a:avLst/>
                    </a:prstGeom>
                    <a:solidFill>
                      <a:srgbClr val="97582E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104" name="Connecteur droit 103">
                      <a:extLst>
                        <a:ext uri="{FF2B5EF4-FFF2-40B4-BE49-F238E27FC236}">
                          <a16:creationId xmlns:a16="http://schemas.microsoft.com/office/drawing/2014/main" id="{378B1D14-FBAF-E2BE-EA15-FE3CC4240A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36207" y="4098472"/>
                      <a:ext cx="122464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0" name="Connecteur droit 109">
                  <a:extLst>
                    <a:ext uri="{FF2B5EF4-FFF2-40B4-BE49-F238E27FC236}">
                      <a16:creationId xmlns:a16="http://schemas.microsoft.com/office/drawing/2014/main" id="{6C0436E3-52B8-DD6C-B943-D905EEFD4A72}"/>
                    </a:ext>
                  </a:extLst>
                </p:cNvPr>
                <p:cNvCxnSpPr>
                  <a:stCxn id="108" idx="4"/>
                </p:cNvCxnSpPr>
                <p:nvPr/>
              </p:nvCxnSpPr>
              <p:spPr>
                <a:xfrm>
                  <a:off x="5517162" y="1593337"/>
                  <a:ext cx="0" cy="6083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e 137">
                <a:extLst>
                  <a:ext uri="{FF2B5EF4-FFF2-40B4-BE49-F238E27FC236}">
                    <a16:creationId xmlns:a16="http://schemas.microsoft.com/office/drawing/2014/main" id="{A3349318-9403-9E57-1D7B-03A1054D2A52}"/>
                  </a:ext>
                </a:extLst>
              </p:cNvPr>
              <p:cNvGrpSpPr/>
              <p:nvPr/>
            </p:nvGrpSpPr>
            <p:grpSpPr>
              <a:xfrm>
                <a:off x="6576342" y="1521337"/>
                <a:ext cx="122464" cy="2808338"/>
                <a:chOff x="6576342" y="1521337"/>
                <a:chExt cx="122464" cy="2808338"/>
              </a:xfrm>
            </p:grpSpPr>
            <p:grpSp>
              <p:nvGrpSpPr>
                <p:cNvPr id="124" name="Groupe 123">
                  <a:extLst>
                    <a:ext uri="{FF2B5EF4-FFF2-40B4-BE49-F238E27FC236}">
                      <a16:creationId xmlns:a16="http://schemas.microsoft.com/office/drawing/2014/main" id="{D0C9D593-C9DB-FF42-434E-AED8D027114A}"/>
                    </a:ext>
                  </a:extLst>
                </p:cNvPr>
                <p:cNvGrpSpPr/>
                <p:nvPr/>
              </p:nvGrpSpPr>
              <p:grpSpPr>
                <a:xfrm>
                  <a:off x="6576342" y="1521337"/>
                  <a:ext cx="122464" cy="2808338"/>
                  <a:chOff x="5455930" y="1521337"/>
                  <a:chExt cx="122464" cy="2808338"/>
                </a:xfrm>
              </p:grpSpPr>
              <p:grpSp>
                <p:nvGrpSpPr>
                  <p:cNvPr id="125" name="Groupe 124">
                    <a:extLst>
                      <a:ext uri="{FF2B5EF4-FFF2-40B4-BE49-F238E27FC236}">
                        <a16:creationId xmlns:a16="http://schemas.microsoft.com/office/drawing/2014/main" id="{3A138B55-EE93-3015-CBDF-7EFA9B15AE9D}"/>
                      </a:ext>
                    </a:extLst>
                  </p:cNvPr>
                  <p:cNvGrpSpPr/>
                  <p:nvPr/>
                </p:nvGrpSpPr>
                <p:grpSpPr>
                  <a:xfrm>
                    <a:off x="5455930" y="1853864"/>
                    <a:ext cx="122464" cy="2475811"/>
                    <a:chOff x="3036207" y="1853864"/>
                    <a:chExt cx="122464" cy="2475811"/>
                  </a:xfrm>
                </p:grpSpPr>
                <p:cxnSp>
                  <p:nvCxnSpPr>
                    <p:cNvPr id="133" name="Connecteur droit 132">
                      <a:extLst>
                        <a:ext uri="{FF2B5EF4-FFF2-40B4-BE49-F238E27FC236}">
                          <a16:creationId xmlns:a16="http://schemas.microsoft.com/office/drawing/2014/main" id="{EABF2D6A-1FDA-C52E-5C80-31C407779B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7439" y="1853864"/>
                      <a:ext cx="0" cy="247581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8" name="Groupe 127">
                      <a:extLst>
                        <a:ext uri="{FF2B5EF4-FFF2-40B4-BE49-F238E27FC236}">
                          <a16:creationId xmlns:a16="http://schemas.microsoft.com/office/drawing/2014/main" id="{4D9626B6-0808-9D51-8CBF-C9B41FF112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36207" y="3355980"/>
                      <a:ext cx="122464" cy="917598"/>
                      <a:chOff x="3036207" y="3355980"/>
                      <a:chExt cx="122464" cy="917598"/>
                    </a:xfrm>
                  </p:grpSpPr>
                  <p:sp>
                    <p:nvSpPr>
                      <p:cNvPr id="129" name="Rectangle 128">
                        <a:extLst>
                          <a:ext uri="{FF2B5EF4-FFF2-40B4-BE49-F238E27FC236}">
                            <a16:creationId xmlns:a16="http://schemas.microsoft.com/office/drawing/2014/main" id="{F9E04C6D-E87E-6A82-39B2-AA8ED8687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6207" y="3355980"/>
                        <a:ext cx="122464" cy="917598"/>
                      </a:xfrm>
                      <a:prstGeom prst="rect">
                        <a:avLst/>
                      </a:prstGeom>
                      <a:solidFill>
                        <a:srgbClr val="97582E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130" name="Connecteur droit 129">
                        <a:extLst>
                          <a:ext uri="{FF2B5EF4-FFF2-40B4-BE49-F238E27FC236}">
                            <a16:creationId xmlns:a16="http://schemas.microsoft.com/office/drawing/2014/main" id="{E875F654-79C8-F114-38CF-6D27A62F4BF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036207" y="4133397"/>
                        <a:ext cx="12246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6" name="Connecteur droit 125">
                    <a:extLst>
                      <a:ext uri="{FF2B5EF4-FFF2-40B4-BE49-F238E27FC236}">
                        <a16:creationId xmlns:a16="http://schemas.microsoft.com/office/drawing/2014/main" id="{D4AA491B-EB1F-1DE2-CBBD-0ADE29752A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7162" y="1521337"/>
                    <a:ext cx="0" cy="13283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5B664380-EBB1-EFEC-BA8B-24C39E38B39E}"/>
                    </a:ext>
                  </a:extLst>
                </p:cNvPr>
                <p:cNvCxnSpPr/>
                <p:nvPr/>
              </p:nvCxnSpPr>
              <p:spPr>
                <a:xfrm>
                  <a:off x="6601574" y="1521337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e 139">
                <a:extLst>
                  <a:ext uri="{FF2B5EF4-FFF2-40B4-BE49-F238E27FC236}">
                    <a16:creationId xmlns:a16="http://schemas.microsoft.com/office/drawing/2014/main" id="{CE95BA12-AA91-AC25-6256-7C6F635C605C}"/>
                  </a:ext>
                </a:extLst>
              </p:cNvPr>
              <p:cNvGrpSpPr/>
              <p:nvPr/>
            </p:nvGrpSpPr>
            <p:grpSpPr>
              <a:xfrm>
                <a:off x="6031442" y="1361780"/>
                <a:ext cx="122464" cy="2967895"/>
                <a:chOff x="6031442" y="1361780"/>
                <a:chExt cx="122464" cy="2967895"/>
              </a:xfrm>
            </p:grpSpPr>
            <p:grpSp>
              <p:nvGrpSpPr>
                <p:cNvPr id="112" name="Groupe 111">
                  <a:extLst>
                    <a:ext uri="{FF2B5EF4-FFF2-40B4-BE49-F238E27FC236}">
                      <a16:creationId xmlns:a16="http://schemas.microsoft.com/office/drawing/2014/main" id="{07827613-96B4-970A-9186-CFF7671A31E8}"/>
                    </a:ext>
                  </a:extLst>
                </p:cNvPr>
                <p:cNvGrpSpPr/>
                <p:nvPr/>
              </p:nvGrpSpPr>
              <p:grpSpPr>
                <a:xfrm>
                  <a:off x="6031442" y="1361780"/>
                  <a:ext cx="122464" cy="2967895"/>
                  <a:chOff x="5455930" y="1361780"/>
                  <a:chExt cx="122464" cy="2967895"/>
                </a:xfrm>
              </p:grpSpPr>
              <p:grpSp>
                <p:nvGrpSpPr>
                  <p:cNvPr id="113" name="Groupe 112">
                    <a:extLst>
                      <a:ext uri="{FF2B5EF4-FFF2-40B4-BE49-F238E27FC236}">
                        <a16:creationId xmlns:a16="http://schemas.microsoft.com/office/drawing/2014/main" id="{33DF7461-E79D-B2BD-B346-5FC914CBB8B9}"/>
                      </a:ext>
                    </a:extLst>
                  </p:cNvPr>
                  <p:cNvGrpSpPr/>
                  <p:nvPr/>
                </p:nvGrpSpPr>
                <p:grpSpPr>
                  <a:xfrm>
                    <a:off x="5455930" y="1361780"/>
                    <a:ext cx="122464" cy="2967895"/>
                    <a:chOff x="3036207" y="1361780"/>
                    <a:chExt cx="122464" cy="2967895"/>
                  </a:xfrm>
                </p:grpSpPr>
                <p:grpSp>
                  <p:nvGrpSpPr>
                    <p:cNvPr id="115" name="Groupe 114">
                      <a:extLst>
                        <a:ext uri="{FF2B5EF4-FFF2-40B4-BE49-F238E27FC236}">
                          <a16:creationId xmlns:a16="http://schemas.microsoft.com/office/drawing/2014/main" id="{1888290A-B7B8-94F1-F3E7-5AB8358200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1439" y="1361780"/>
                      <a:ext cx="72000" cy="2967895"/>
                      <a:chOff x="3061439" y="1361780"/>
                      <a:chExt cx="72000" cy="2967895"/>
                    </a:xfrm>
                  </p:grpSpPr>
                  <p:sp>
                    <p:nvSpPr>
                      <p:cNvPr id="119" name="Ellipse 118">
                        <a:extLst>
                          <a:ext uri="{FF2B5EF4-FFF2-40B4-BE49-F238E27FC236}">
                            <a16:creationId xmlns:a16="http://schemas.microsoft.com/office/drawing/2014/main" id="{5A74F3DF-92B7-AD75-31FD-A886555041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61439" y="4257675"/>
                        <a:ext cx="72000" cy="72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120" name="Connecteur droit 119">
                        <a:extLst>
                          <a:ext uri="{FF2B5EF4-FFF2-40B4-BE49-F238E27FC236}">
                            <a16:creationId xmlns:a16="http://schemas.microsoft.com/office/drawing/2014/main" id="{C3E332C5-40DD-1603-9CEA-312CAED42D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097439" y="1853864"/>
                        <a:ext cx="0" cy="2422861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1" name="Ellipse 120">
                        <a:extLst>
                          <a:ext uri="{FF2B5EF4-FFF2-40B4-BE49-F238E27FC236}">
                            <a16:creationId xmlns:a16="http://schemas.microsoft.com/office/drawing/2014/main" id="{32C89A66-7624-2C83-3AA0-D17944C22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61439" y="1361780"/>
                        <a:ext cx="72000" cy="72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grpSp>
                  <p:nvGrpSpPr>
                    <p:cNvPr id="116" name="Groupe 115">
                      <a:extLst>
                        <a:ext uri="{FF2B5EF4-FFF2-40B4-BE49-F238E27FC236}">
                          <a16:creationId xmlns:a16="http://schemas.microsoft.com/office/drawing/2014/main" id="{92D287A3-9FFB-EF92-783B-35B8903E67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36207" y="3863975"/>
                      <a:ext cx="122464" cy="393728"/>
                      <a:chOff x="3036207" y="3863975"/>
                      <a:chExt cx="122464" cy="393728"/>
                    </a:xfrm>
                  </p:grpSpPr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112CE4B8-695A-0938-C730-BDEFF43E62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6207" y="3863975"/>
                        <a:ext cx="122464" cy="393728"/>
                      </a:xfrm>
                      <a:prstGeom prst="rect">
                        <a:avLst/>
                      </a:prstGeom>
                      <a:solidFill>
                        <a:srgbClr val="97582E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118" name="Connecteur droit 117">
                        <a:extLst>
                          <a:ext uri="{FF2B5EF4-FFF2-40B4-BE49-F238E27FC236}">
                            <a16:creationId xmlns:a16="http://schemas.microsoft.com/office/drawing/2014/main" id="{F83EE480-5E9C-A5AF-8C25-80916483FEE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036207" y="4139747"/>
                        <a:ext cx="12246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4" name="Connecteur droit 113">
                    <a:extLst>
                      <a:ext uri="{FF2B5EF4-FFF2-40B4-BE49-F238E27FC236}">
                        <a16:creationId xmlns:a16="http://schemas.microsoft.com/office/drawing/2014/main" id="{71BF6872-8A26-C406-67BE-F00BE65E0594}"/>
                      </a:ext>
                    </a:extLst>
                  </p:cNvPr>
                  <p:cNvCxnSpPr>
                    <a:cxnSpLocks/>
                    <a:stCxn id="121" idx="4"/>
                  </p:cNvCxnSpPr>
                  <p:nvPr/>
                </p:nvCxnSpPr>
                <p:spPr>
                  <a:xfrm>
                    <a:off x="5517162" y="1433780"/>
                    <a:ext cx="0" cy="22039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B9DFA57A-1ABC-B764-99A8-EB80A130163B}"/>
                    </a:ext>
                  </a:extLst>
                </p:cNvPr>
                <p:cNvCxnSpPr/>
                <p:nvPr/>
              </p:nvCxnSpPr>
              <p:spPr>
                <a:xfrm>
                  <a:off x="6053655" y="1458912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98CB2E10-9E51-256A-2B12-05DBF860E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3418" y="1853864"/>
                <a:ext cx="0" cy="816311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Groupe 165">
                <a:extLst>
                  <a:ext uri="{FF2B5EF4-FFF2-40B4-BE49-F238E27FC236}">
                    <a16:creationId xmlns:a16="http://schemas.microsoft.com/office/drawing/2014/main" id="{4A76F83E-451A-087D-84C7-A7084975B875}"/>
                  </a:ext>
                </a:extLst>
              </p:cNvPr>
              <p:cNvGrpSpPr/>
              <p:nvPr/>
            </p:nvGrpSpPr>
            <p:grpSpPr>
              <a:xfrm>
                <a:off x="2526846" y="1081771"/>
                <a:ext cx="488938" cy="830819"/>
                <a:chOff x="2526846" y="1081771"/>
                <a:chExt cx="488938" cy="830819"/>
              </a:xfrm>
            </p:grpSpPr>
            <p:cxnSp>
              <p:nvCxnSpPr>
                <p:cNvPr id="147" name="Connecteur droit 146">
                  <a:extLst>
                    <a:ext uri="{FF2B5EF4-FFF2-40B4-BE49-F238E27FC236}">
                      <a16:creationId xmlns:a16="http://schemas.microsoft.com/office/drawing/2014/main" id="{EDF19ACF-8CB8-C98F-A6D9-43881166B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3418" y="1196639"/>
                  <a:ext cx="0" cy="457536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82CEE6EC-7B31-64B4-6B80-F470D231FF0F}"/>
                    </a:ext>
                  </a:extLst>
                </p:cNvPr>
                <p:cNvCxnSpPr/>
                <p:nvPr/>
              </p:nvCxnSpPr>
              <p:spPr>
                <a:xfrm>
                  <a:off x="2891052" y="1794376"/>
                  <a:ext cx="124732" cy="11821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necteur droit 151">
                  <a:extLst>
                    <a:ext uri="{FF2B5EF4-FFF2-40B4-BE49-F238E27FC236}">
                      <a16:creationId xmlns:a16="http://schemas.microsoft.com/office/drawing/2014/main" id="{38D095D3-D25E-257D-4EDF-33D98717D2B9}"/>
                    </a:ext>
                  </a:extLst>
                </p:cNvPr>
                <p:cNvCxnSpPr/>
                <p:nvPr/>
              </p:nvCxnSpPr>
              <p:spPr>
                <a:xfrm>
                  <a:off x="2891052" y="1594351"/>
                  <a:ext cx="124732" cy="11821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EF50EF0D-3635-8B88-9443-EDCBE3F7569B}"/>
                    </a:ext>
                  </a:extLst>
                </p:cNvPr>
                <p:cNvCxnSpPr/>
                <p:nvPr/>
              </p:nvCxnSpPr>
              <p:spPr>
                <a:xfrm flipH="1">
                  <a:off x="2854325" y="1196639"/>
                  <a:ext cx="9909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E9C6B1EB-5EDA-8CB0-5D6C-6221B6BF5BA0}"/>
                    </a:ext>
                  </a:extLst>
                </p:cNvPr>
                <p:cNvCxnSpPr/>
                <p:nvPr/>
              </p:nvCxnSpPr>
              <p:spPr>
                <a:xfrm flipH="1">
                  <a:off x="2854325" y="1339514"/>
                  <a:ext cx="9909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cteur droit 155">
                  <a:extLst>
                    <a:ext uri="{FF2B5EF4-FFF2-40B4-BE49-F238E27FC236}">
                      <a16:creationId xmlns:a16="http://schemas.microsoft.com/office/drawing/2014/main" id="{DDEA8868-3F9B-EDD1-D0BD-FD95872D668E}"/>
                    </a:ext>
                  </a:extLst>
                </p:cNvPr>
                <p:cNvCxnSpPr/>
                <p:nvPr/>
              </p:nvCxnSpPr>
              <p:spPr>
                <a:xfrm flipH="1">
                  <a:off x="2854325" y="1463339"/>
                  <a:ext cx="9909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eur droit 156">
                  <a:extLst>
                    <a:ext uri="{FF2B5EF4-FFF2-40B4-BE49-F238E27FC236}">
                      <a16:creationId xmlns:a16="http://schemas.microsoft.com/office/drawing/2014/main" id="{B4DE828B-86EA-D8B2-370B-13224B337E79}"/>
                    </a:ext>
                  </a:extLst>
                </p:cNvPr>
                <p:cNvCxnSpPr/>
                <p:nvPr/>
              </p:nvCxnSpPr>
              <p:spPr>
                <a:xfrm flipH="1">
                  <a:off x="2854325" y="1593514"/>
                  <a:ext cx="9909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41C9C1F4-D619-FA94-5F6C-A9565D3F3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03871" y="1523664"/>
                  <a:ext cx="4954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3B57E73A-8F81-2F58-80D3-D5E6D949C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03871" y="1403014"/>
                  <a:ext cx="4954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D74189F1-7052-4A34-801D-0F7EF1C3EC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03871" y="1276014"/>
                  <a:ext cx="4954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ZoneTexte 161">
                  <a:extLst>
                    <a:ext uri="{FF2B5EF4-FFF2-40B4-BE49-F238E27FC236}">
                      <a16:creationId xmlns:a16="http://schemas.microsoft.com/office/drawing/2014/main" id="{B5B33518-96E0-1E42-06EA-2B038F9C40AD}"/>
                    </a:ext>
                  </a:extLst>
                </p:cNvPr>
                <p:cNvSpPr txBox="1"/>
                <p:nvPr/>
              </p:nvSpPr>
              <p:spPr>
                <a:xfrm>
                  <a:off x="2526846" y="1081771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500</a:t>
                  </a:r>
                </a:p>
              </p:txBody>
            </p:sp>
            <p:sp>
              <p:nvSpPr>
                <p:cNvPr id="163" name="ZoneTexte 162">
                  <a:extLst>
                    <a:ext uri="{FF2B5EF4-FFF2-40B4-BE49-F238E27FC236}">
                      <a16:creationId xmlns:a16="http://schemas.microsoft.com/office/drawing/2014/main" id="{79E0B561-5701-B23C-5572-53BBABBFD321}"/>
                    </a:ext>
                  </a:extLst>
                </p:cNvPr>
                <p:cNvSpPr txBox="1"/>
                <p:nvPr/>
              </p:nvSpPr>
              <p:spPr>
                <a:xfrm>
                  <a:off x="2526846" y="1232078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400</a:t>
                  </a:r>
                </a:p>
              </p:txBody>
            </p:sp>
            <p:sp>
              <p:nvSpPr>
                <p:cNvPr id="164" name="ZoneTexte 163">
                  <a:extLst>
                    <a:ext uri="{FF2B5EF4-FFF2-40B4-BE49-F238E27FC236}">
                      <a16:creationId xmlns:a16="http://schemas.microsoft.com/office/drawing/2014/main" id="{C2AF43D7-51A2-144E-D9EE-C42CAEFF04C8}"/>
                    </a:ext>
                  </a:extLst>
                </p:cNvPr>
                <p:cNvSpPr txBox="1"/>
                <p:nvPr/>
              </p:nvSpPr>
              <p:spPr>
                <a:xfrm>
                  <a:off x="2526846" y="1357918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300</a:t>
                  </a:r>
                </a:p>
              </p:txBody>
            </p:sp>
            <p:sp>
              <p:nvSpPr>
                <p:cNvPr id="165" name="ZoneTexte 164">
                  <a:extLst>
                    <a:ext uri="{FF2B5EF4-FFF2-40B4-BE49-F238E27FC236}">
                      <a16:creationId xmlns:a16="http://schemas.microsoft.com/office/drawing/2014/main" id="{0AC540CD-6302-AA15-152C-0172B97105F8}"/>
                    </a:ext>
                  </a:extLst>
                </p:cNvPr>
                <p:cNvSpPr txBox="1"/>
                <p:nvPr/>
              </p:nvSpPr>
              <p:spPr>
                <a:xfrm>
                  <a:off x="2526846" y="1475393"/>
                  <a:ext cx="37702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</a:t>
                  </a:r>
                </a:p>
              </p:txBody>
            </p:sp>
          </p:grpSp>
          <p:graphicFrame>
            <p:nvGraphicFramePr>
              <p:cNvPr id="167" name="Graphique 166">
                <a:extLst>
                  <a:ext uri="{FF2B5EF4-FFF2-40B4-BE49-F238E27FC236}">
                    <a16:creationId xmlns:a16="http://schemas.microsoft.com/office/drawing/2014/main" id="{2B18976D-645F-EF08-80C7-7275DEDFA641}"/>
                  </a:ext>
                </a:extLst>
              </p:cNvPr>
              <p:cNvGraphicFramePr/>
              <p:nvPr/>
            </p:nvGraphicFramePr>
            <p:xfrm>
              <a:off x="2551011" y="2594220"/>
              <a:ext cx="4073908" cy="198065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172" name="Connecteur droit 171">
                <a:extLst>
                  <a:ext uri="{FF2B5EF4-FFF2-40B4-BE49-F238E27FC236}">
                    <a16:creationId xmlns:a16="http://schemas.microsoft.com/office/drawing/2014/main" id="{DC3B69DC-91C2-252E-4DDB-54CA21D4F9C2}"/>
                  </a:ext>
                </a:extLst>
              </p:cNvPr>
              <p:cNvCxnSpPr/>
              <p:nvPr/>
            </p:nvCxnSpPr>
            <p:spPr>
              <a:xfrm>
                <a:off x="320040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8744D154-0D31-6F57-794C-58DD8E57E0DC}"/>
                  </a:ext>
                </a:extLst>
              </p:cNvPr>
              <p:cNvSpPr txBox="1"/>
              <p:nvPr/>
            </p:nvSpPr>
            <p:spPr>
              <a:xfrm>
                <a:off x="3034329" y="4407539"/>
                <a:ext cx="3321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H6</a:t>
                </a:r>
              </a:p>
            </p:txBody>
          </p:sp>
          <p:cxnSp>
            <p:nvCxnSpPr>
              <p:cNvPr id="174" name="Connecteur droit 173">
                <a:extLst>
                  <a:ext uri="{FF2B5EF4-FFF2-40B4-BE49-F238E27FC236}">
                    <a16:creationId xmlns:a16="http://schemas.microsoft.com/office/drawing/2014/main" id="{48C3AFB2-EFA7-547D-7147-D65112D4D768}"/>
                  </a:ext>
                </a:extLst>
              </p:cNvPr>
              <p:cNvCxnSpPr/>
              <p:nvPr/>
            </p:nvCxnSpPr>
            <p:spPr>
              <a:xfrm>
                <a:off x="375285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ZoneTexte 174">
                <a:extLst>
                  <a:ext uri="{FF2B5EF4-FFF2-40B4-BE49-F238E27FC236}">
                    <a16:creationId xmlns:a16="http://schemas.microsoft.com/office/drawing/2014/main" id="{3F07B5EB-13AD-6651-2B34-EBB11FA2DB6D}"/>
                  </a:ext>
                </a:extLst>
              </p:cNvPr>
              <p:cNvSpPr txBox="1"/>
              <p:nvPr/>
            </p:nvSpPr>
            <p:spPr>
              <a:xfrm>
                <a:off x="3586779" y="4407539"/>
                <a:ext cx="3321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H8</a:t>
                </a:r>
              </a:p>
            </p:txBody>
          </p:sp>
          <p:cxnSp>
            <p:nvCxnSpPr>
              <p:cNvPr id="176" name="Connecteur droit 175">
                <a:extLst>
                  <a:ext uri="{FF2B5EF4-FFF2-40B4-BE49-F238E27FC236}">
                    <a16:creationId xmlns:a16="http://schemas.microsoft.com/office/drawing/2014/main" id="{D9471536-F910-B59D-F023-01D535B01E1B}"/>
                  </a:ext>
                </a:extLst>
              </p:cNvPr>
              <p:cNvCxnSpPr/>
              <p:nvPr/>
            </p:nvCxnSpPr>
            <p:spPr>
              <a:xfrm>
                <a:off x="4302125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ZoneTexte 176">
                <a:extLst>
                  <a:ext uri="{FF2B5EF4-FFF2-40B4-BE49-F238E27FC236}">
                    <a16:creationId xmlns:a16="http://schemas.microsoft.com/office/drawing/2014/main" id="{9CB7B171-6652-7565-C61D-37DF1A280F56}"/>
                  </a:ext>
                </a:extLst>
              </p:cNvPr>
              <p:cNvSpPr txBox="1"/>
              <p:nvPr/>
            </p:nvSpPr>
            <p:spPr>
              <a:xfrm>
                <a:off x="4103994" y="4407539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H12</a:t>
                </a:r>
              </a:p>
            </p:txBody>
          </p:sp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2E9419BB-34B5-B6E7-44EF-4563915E54BC}"/>
                  </a:ext>
                </a:extLst>
              </p:cNvPr>
              <p:cNvCxnSpPr/>
              <p:nvPr/>
            </p:nvCxnSpPr>
            <p:spPr>
              <a:xfrm>
                <a:off x="487045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ZoneTexte 178">
                <a:extLst>
                  <a:ext uri="{FF2B5EF4-FFF2-40B4-BE49-F238E27FC236}">
                    <a16:creationId xmlns:a16="http://schemas.microsoft.com/office/drawing/2014/main" id="{93CA9130-4A03-BB5D-E8B4-F09DD7FBDDB6}"/>
                  </a:ext>
                </a:extLst>
              </p:cNvPr>
              <p:cNvSpPr txBox="1"/>
              <p:nvPr/>
            </p:nvSpPr>
            <p:spPr>
              <a:xfrm>
                <a:off x="4672319" y="4407539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H16</a:t>
                </a:r>
              </a:p>
            </p:txBody>
          </p:sp>
          <p:cxnSp>
            <p:nvCxnSpPr>
              <p:cNvPr id="180" name="Connecteur droit 179">
                <a:extLst>
                  <a:ext uri="{FF2B5EF4-FFF2-40B4-BE49-F238E27FC236}">
                    <a16:creationId xmlns:a16="http://schemas.microsoft.com/office/drawing/2014/main" id="{565A8B47-FEB9-2474-1250-BDC1F150ED04}"/>
                  </a:ext>
                </a:extLst>
              </p:cNvPr>
              <p:cNvCxnSpPr/>
              <p:nvPr/>
            </p:nvCxnSpPr>
            <p:spPr>
              <a:xfrm>
                <a:off x="542290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ZoneTexte 180">
                <a:extLst>
                  <a:ext uri="{FF2B5EF4-FFF2-40B4-BE49-F238E27FC236}">
                    <a16:creationId xmlns:a16="http://schemas.microsoft.com/office/drawing/2014/main" id="{F0AD742E-0323-BA3B-C916-8A4EC20EDFF0}"/>
                  </a:ext>
                </a:extLst>
              </p:cNvPr>
              <p:cNvSpPr txBox="1"/>
              <p:nvPr/>
            </p:nvSpPr>
            <p:spPr>
              <a:xfrm>
                <a:off x="5224769" y="4407539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H24</a:t>
                </a:r>
              </a:p>
            </p:txBody>
          </p: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4EE41C84-8270-F682-2A71-E9324E4BE5E4}"/>
                  </a:ext>
                </a:extLst>
              </p:cNvPr>
              <p:cNvCxnSpPr/>
              <p:nvPr/>
            </p:nvCxnSpPr>
            <p:spPr>
              <a:xfrm>
                <a:off x="597535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F7280A8C-865B-C76D-5703-B53D056D866A}"/>
                  </a:ext>
                </a:extLst>
              </p:cNvPr>
              <p:cNvSpPr txBox="1"/>
              <p:nvPr/>
            </p:nvSpPr>
            <p:spPr>
              <a:xfrm>
                <a:off x="5777219" y="4407539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H48</a:t>
                </a:r>
              </a:p>
            </p:txBody>
          </p: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9527ACA0-43D4-36B9-E437-B8B5388CDDA0}"/>
                  </a:ext>
                </a:extLst>
              </p:cNvPr>
              <p:cNvCxnSpPr/>
              <p:nvPr/>
            </p:nvCxnSpPr>
            <p:spPr>
              <a:xfrm>
                <a:off x="6534150" y="4326500"/>
                <a:ext cx="0" cy="1185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ZoneTexte 184">
                <a:extLst>
                  <a:ext uri="{FF2B5EF4-FFF2-40B4-BE49-F238E27FC236}">
                    <a16:creationId xmlns:a16="http://schemas.microsoft.com/office/drawing/2014/main" id="{655C3A0C-8063-80DC-1BEF-C27B167CC6D9}"/>
                  </a:ext>
                </a:extLst>
              </p:cNvPr>
              <p:cNvSpPr txBox="1"/>
              <p:nvPr/>
            </p:nvSpPr>
            <p:spPr>
              <a:xfrm>
                <a:off x="6303959" y="4407539"/>
                <a:ext cx="4603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H120</a:t>
                </a:r>
              </a:p>
            </p:txBody>
          </p:sp>
        </p:grpSp>
        <p:sp>
          <p:nvSpPr>
            <p:cNvPr id="187" name="ZoneTexte 186">
              <a:extLst>
                <a:ext uri="{FF2B5EF4-FFF2-40B4-BE49-F238E27FC236}">
                  <a16:creationId xmlns:a16="http://schemas.microsoft.com/office/drawing/2014/main" id="{81E4724B-5406-462B-6683-78FB879B5256}"/>
                </a:ext>
              </a:extLst>
            </p:cNvPr>
            <p:cNvSpPr txBox="1"/>
            <p:nvPr/>
          </p:nvSpPr>
          <p:spPr>
            <a:xfrm>
              <a:off x="6698805" y="3088783"/>
              <a:ext cx="2610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mg/L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= 4x max. MIC</a:t>
              </a:r>
            </a:p>
          </p:txBody>
        </p: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4EC80A72-8B6A-53FD-841F-8AF3095B62E6}"/>
                </a:ext>
              </a:extLst>
            </p:cNvPr>
            <p:cNvSpPr txBox="1"/>
            <p:nvPr/>
          </p:nvSpPr>
          <p:spPr>
            <a:xfrm>
              <a:off x="6698805" y="3584058"/>
              <a:ext cx="2610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 mg/L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= 2x max. MIC</a:t>
              </a:r>
            </a:p>
          </p:txBody>
        </p: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3A62D816-0442-A153-E92E-B68E51C3A7B8}"/>
                </a:ext>
              </a:extLst>
            </p:cNvPr>
            <p:cNvSpPr txBox="1"/>
            <p:nvPr/>
          </p:nvSpPr>
          <p:spPr>
            <a:xfrm>
              <a:off x="6698805" y="3865619"/>
              <a:ext cx="4752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mg/L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= max. MIC sensible Pseudomonas</a:t>
              </a:r>
            </a:p>
          </p:txBody>
        </p:sp>
        <p:sp>
          <p:nvSpPr>
            <p:cNvPr id="190" name="Rectangle : coins arrondis 189">
              <a:extLst>
                <a:ext uri="{FF2B5EF4-FFF2-40B4-BE49-F238E27FC236}">
                  <a16:creationId xmlns:a16="http://schemas.microsoft.com/office/drawing/2014/main" id="{A46462AE-2F29-53C2-0FDF-F70C796D8961}"/>
                </a:ext>
              </a:extLst>
            </p:cNvPr>
            <p:cNvSpPr/>
            <p:nvPr/>
          </p:nvSpPr>
          <p:spPr>
            <a:xfrm>
              <a:off x="2551011" y="1931029"/>
              <a:ext cx="4823824" cy="665250"/>
            </a:xfrm>
            <a:prstGeom prst="round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Piperacillin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through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concentrations are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bellow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recommanded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B4A8EC6-42C0-524F-F5CD-813BE1A14D02}"/>
                </a:ext>
              </a:extLst>
            </p:cNvPr>
            <p:cNvSpPr/>
            <p:nvPr/>
          </p:nvSpPr>
          <p:spPr>
            <a:xfrm>
              <a:off x="7374835" y="1338527"/>
              <a:ext cx="245165" cy="119398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0F0F1407-24CB-C243-EE94-93723AE4D781}"/>
                </a:ext>
              </a:extLst>
            </p:cNvPr>
            <p:cNvSpPr txBox="1"/>
            <p:nvPr/>
          </p:nvSpPr>
          <p:spPr>
            <a:xfrm>
              <a:off x="7689760" y="1259727"/>
              <a:ext cx="1673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Group 1 = 4g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each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6h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DA516A1A-7E1E-58BA-9163-567C695B6574}"/>
                </a:ext>
              </a:extLst>
            </p:cNvPr>
            <p:cNvSpPr/>
            <p:nvPr/>
          </p:nvSpPr>
          <p:spPr>
            <a:xfrm>
              <a:off x="7374835" y="1673554"/>
              <a:ext cx="245165" cy="119398"/>
            </a:xfrm>
            <a:prstGeom prst="rect">
              <a:avLst/>
            </a:prstGeom>
            <a:solidFill>
              <a:srgbClr val="97582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34D9A77D-94C1-EA19-3BA9-36452064F5F0}"/>
                </a:ext>
              </a:extLst>
            </p:cNvPr>
            <p:cNvSpPr txBox="1"/>
            <p:nvPr/>
          </p:nvSpPr>
          <p:spPr>
            <a:xfrm>
              <a:off x="7689760" y="1594754"/>
              <a:ext cx="1673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Group 2 = 4g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each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8h</a:t>
              </a:r>
            </a:p>
          </p:txBody>
        </p:sp>
      </p:grpSp>
      <p:sp>
        <p:nvSpPr>
          <p:cNvPr id="196" name="Rectangle à coins arrondis 10">
            <a:extLst>
              <a:ext uri="{FF2B5EF4-FFF2-40B4-BE49-F238E27FC236}">
                <a16:creationId xmlns:a16="http://schemas.microsoft.com/office/drawing/2014/main" id="{232B1116-BACB-5C7B-622B-92D038C84701}"/>
              </a:ext>
            </a:extLst>
          </p:cNvPr>
          <p:cNvSpPr/>
          <p:nvPr/>
        </p:nvSpPr>
        <p:spPr>
          <a:xfrm>
            <a:off x="1706137" y="830464"/>
            <a:ext cx="9453822" cy="405968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472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Tazobactam-through</a:t>
            </a:r>
            <a:r>
              <a:rPr lang="fr-FR" dirty="0"/>
              <a:t> concentrations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Sarfati et al., ECCMID</a:t>
            </a:r>
            <a:r>
              <a:rPr lang="da-DK" baseline="30000" dirty="0"/>
              <a:t>®</a:t>
            </a:r>
            <a:r>
              <a:rPr lang="da-DK" dirty="0"/>
              <a:t> 2023, Abs #O0699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7C5A84C-5D58-82AA-F892-D49BB2CF203D}"/>
              </a:ext>
            </a:extLst>
          </p:cNvPr>
          <p:cNvGraphicFramePr/>
          <p:nvPr/>
        </p:nvGraphicFramePr>
        <p:xfrm>
          <a:off x="3042812" y="2205388"/>
          <a:ext cx="5305459" cy="2828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E1FA4D2-ABC8-0751-D183-B654C818A2D2}"/>
              </a:ext>
            </a:extLst>
          </p:cNvPr>
          <p:cNvGraphicFramePr>
            <a:graphicFrameLocks noGrp="1"/>
          </p:cNvGraphicFramePr>
          <p:nvPr/>
        </p:nvGraphicFramePr>
        <p:xfrm>
          <a:off x="960194" y="5507335"/>
          <a:ext cx="10512000" cy="67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88786782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11726910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59323053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50764304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6099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H24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H48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9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 (5.6-1.5)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 (5.4-1.4)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 (6.0-1.5)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 (6.8-0.9)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 (6.7-1.2)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09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(2.6-0.4)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(5.5-0.4)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14.5 (44.2-3.6)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11,5 (28.4-3.6)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(5.2-0.6)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6B2E4A15-5A02-97B3-0D43-8B62C1CC187D}"/>
              </a:ext>
            </a:extLst>
          </p:cNvPr>
          <p:cNvGrpSpPr/>
          <p:nvPr/>
        </p:nvGrpSpPr>
        <p:grpSpPr>
          <a:xfrm>
            <a:off x="8004282" y="1246479"/>
            <a:ext cx="2117021" cy="612026"/>
            <a:chOff x="6958448" y="1127061"/>
            <a:chExt cx="2117021" cy="6120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142F22-826A-D7BE-2CDA-EB7989FECF06}"/>
                </a:ext>
              </a:extLst>
            </p:cNvPr>
            <p:cNvSpPr/>
            <p:nvPr/>
          </p:nvSpPr>
          <p:spPr>
            <a:xfrm>
              <a:off x="6958448" y="1205861"/>
              <a:ext cx="245165" cy="119398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6E01957-D1E2-C3A5-3D15-20641B2C79BA}"/>
                </a:ext>
              </a:extLst>
            </p:cNvPr>
            <p:cNvSpPr txBox="1"/>
            <p:nvPr/>
          </p:nvSpPr>
          <p:spPr>
            <a:xfrm>
              <a:off x="7273373" y="1127061"/>
              <a:ext cx="1802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Group 1 </a:t>
              </a:r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= 0,5g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each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6h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3786AC-76E5-7A48-72E7-08450C385E6C}"/>
                </a:ext>
              </a:extLst>
            </p:cNvPr>
            <p:cNvSpPr/>
            <p:nvPr/>
          </p:nvSpPr>
          <p:spPr>
            <a:xfrm>
              <a:off x="6958448" y="1540888"/>
              <a:ext cx="245165" cy="119398"/>
            </a:xfrm>
            <a:prstGeom prst="rect">
              <a:avLst/>
            </a:prstGeom>
            <a:solidFill>
              <a:srgbClr val="97582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B89F2BE-7FEB-9DFE-6F88-343834D3E989}"/>
                </a:ext>
              </a:extLst>
            </p:cNvPr>
            <p:cNvSpPr txBox="1"/>
            <p:nvPr/>
          </p:nvSpPr>
          <p:spPr>
            <a:xfrm>
              <a:off x="7273373" y="1462088"/>
              <a:ext cx="1802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Group 2 </a:t>
              </a:r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= 0,5g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each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8h</a:t>
              </a:r>
            </a:p>
          </p:txBody>
        </p:sp>
      </p:grpSp>
      <p:sp>
        <p:nvSpPr>
          <p:cNvPr id="12" name="Rectangle à coins arrondis 10">
            <a:extLst>
              <a:ext uri="{FF2B5EF4-FFF2-40B4-BE49-F238E27FC236}">
                <a16:creationId xmlns:a16="http://schemas.microsoft.com/office/drawing/2014/main" id="{CEF047ED-8E12-AF0A-ED42-889CE3AE2B73}"/>
              </a:ext>
            </a:extLst>
          </p:cNvPr>
          <p:cNvSpPr/>
          <p:nvPr/>
        </p:nvSpPr>
        <p:spPr>
          <a:xfrm>
            <a:off x="1490380" y="999953"/>
            <a:ext cx="9453822" cy="434177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624FDE36-041B-216A-877F-FAACBD5DF040}"/>
              </a:ext>
            </a:extLst>
          </p:cNvPr>
          <p:cNvGraphicFramePr/>
          <p:nvPr/>
        </p:nvGraphicFramePr>
        <p:xfrm>
          <a:off x="2415773" y="2185292"/>
          <a:ext cx="5305459" cy="2828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F7C65B58-5478-79E8-A421-18FF90A5F637}"/>
              </a:ext>
            </a:extLst>
          </p:cNvPr>
          <p:cNvSpPr txBox="1"/>
          <p:nvPr/>
        </p:nvSpPr>
        <p:spPr>
          <a:xfrm>
            <a:off x="2369893" y="1847819"/>
            <a:ext cx="495300" cy="2716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r"/>
            <a:endParaRPr lang="fr-FR" sz="11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B4B316-71B2-1DFB-C829-945395AF2950}"/>
              </a:ext>
            </a:extLst>
          </p:cNvPr>
          <p:cNvSpPr txBox="1"/>
          <p:nvPr/>
        </p:nvSpPr>
        <p:spPr>
          <a:xfrm>
            <a:off x="2369893" y="2415792"/>
            <a:ext cx="4953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1BA62C3-E3AC-3703-D497-E5BA45973DF8}"/>
              </a:ext>
            </a:extLst>
          </p:cNvPr>
          <p:cNvSpPr/>
          <p:nvPr/>
        </p:nvSpPr>
        <p:spPr>
          <a:xfrm flipH="1">
            <a:off x="5462591" y="447275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40A617F-0C49-94BF-75AE-6C6172390969}"/>
              </a:ext>
            </a:extLst>
          </p:cNvPr>
          <p:cNvCxnSpPr>
            <a:cxnSpLocks/>
          </p:cNvCxnSpPr>
          <p:nvPr/>
        </p:nvCxnSpPr>
        <p:spPr>
          <a:xfrm rot="10800000">
            <a:off x="5132830" y="1706639"/>
            <a:ext cx="5486" cy="29148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A367A34-8C70-18FC-BA02-56A4073384CC}"/>
              </a:ext>
            </a:extLst>
          </p:cNvPr>
          <p:cNvGrpSpPr/>
          <p:nvPr/>
        </p:nvGrpSpPr>
        <p:grpSpPr>
          <a:xfrm>
            <a:off x="6071707" y="1333153"/>
            <a:ext cx="95334" cy="145659"/>
            <a:chOff x="4233823" y="3457575"/>
            <a:chExt cx="95334" cy="85520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95B6B97-A90C-5724-70CD-13AFFF841CEE}"/>
                </a:ext>
              </a:extLst>
            </p:cNvPr>
            <p:cNvCxnSpPr>
              <a:cxnSpLocks/>
            </p:cNvCxnSpPr>
            <p:nvPr/>
          </p:nvCxnSpPr>
          <p:spPr>
            <a:xfrm>
              <a:off x="4289349" y="3467857"/>
              <a:ext cx="0" cy="75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83678959-A6F4-E500-7EEE-87A7A88D3F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3823" y="3457575"/>
              <a:ext cx="95334" cy="1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50FAB49-7005-387C-5654-8B052055223D}"/>
              </a:ext>
            </a:extLst>
          </p:cNvPr>
          <p:cNvGrpSpPr/>
          <p:nvPr/>
        </p:nvGrpSpPr>
        <p:grpSpPr>
          <a:xfrm>
            <a:off x="6901972" y="1395452"/>
            <a:ext cx="75664" cy="64857"/>
            <a:chOff x="4224299" y="3457575"/>
            <a:chExt cx="130099" cy="38079"/>
          </a:xfrm>
        </p:grpSpPr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C97827-7CBD-51DF-F4BD-D1E30CC65BC7}"/>
                </a:ext>
              </a:extLst>
            </p:cNvPr>
            <p:cNvCxnSpPr>
              <a:cxnSpLocks/>
            </p:cNvCxnSpPr>
            <p:nvPr/>
          </p:nvCxnSpPr>
          <p:spPr>
            <a:xfrm>
              <a:off x="4289349" y="3463663"/>
              <a:ext cx="0" cy="319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1E7CDA0-5F37-D0E4-AEFE-C740C8897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4299" y="3457575"/>
              <a:ext cx="1300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72BD51-AFB9-0F9F-D0DB-F1B6F640544C}"/>
              </a:ext>
            </a:extLst>
          </p:cNvPr>
          <p:cNvGrpSpPr/>
          <p:nvPr/>
        </p:nvGrpSpPr>
        <p:grpSpPr>
          <a:xfrm>
            <a:off x="6664931" y="1182740"/>
            <a:ext cx="108753" cy="279580"/>
            <a:chOff x="4215183" y="3457575"/>
            <a:chExt cx="130099" cy="78589"/>
          </a:xfrm>
        </p:grpSpPr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8AEE4B60-8AEE-F763-9D5D-0F33828DAB93}"/>
                </a:ext>
              </a:extLst>
            </p:cNvPr>
            <p:cNvCxnSpPr>
              <a:cxnSpLocks/>
            </p:cNvCxnSpPr>
            <p:nvPr/>
          </p:nvCxnSpPr>
          <p:spPr>
            <a:xfrm>
              <a:off x="4289349" y="3460926"/>
              <a:ext cx="0" cy="75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5E5D9916-0F57-3DCB-FE15-A1B9AECAA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5183" y="3457575"/>
              <a:ext cx="1300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 Box 4">
            <a:extLst>
              <a:ext uri="{FF2B5EF4-FFF2-40B4-BE49-F238E27FC236}">
                <a16:creationId xmlns:a16="http://schemas.microsoft.com/office/drawing/2014/main" id="{C6B04E44-C684-5A1F-5C6D-2C3D10716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946" y="4957995"/>
            <a:ext cx="173072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Sampling time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D8FF9A9E-7802-074D-6533-47DE4FABA043}"/>
              </a:ext>
            </a:extLst>
          </p:cNvPr>
          <p:cNvGrpSpPr/>
          <p:nvPr/>
        </p:nvGrpSpPr>
        <p:grpSpPr>
          <a:xfrm>
            <a:off x="3015297" y="2405192"/>
            <a:ext cx="133457" cy="2196221"/>
            <a:chOff x="3390107" y="2974748"/>
            <a:chExt cx="133457" cy="2196221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2B0F5357-5A2B-A5BC-2CFC-7DACCF707A45}"/>
                </a:ext>
              </a:extLst>
            </p:cNvPr>
            <p:cNvGrpSpPr/>
            <p:nvPr/>
          </p:nvGrpSpPr>
          <p:grpSpPr>
            <a:xfrm>
              <a:off x="3417622" y="2974748"/>
              <a:ext cx="72000" cy="2196221"/>
              <a:chOff x="3061439" y="2108054"/>
              <a:chExt cx="66069" cy="2196221"/>
            </a:xfrm>
          </p:grpSpPr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83A436B2-887F-E941-7E50-CED252D37A4C}"/>
                  </a:ext>
                </a:extLst>
              </p:cNvPr>
              <p:cNvSpPr/>
              <p:nvPr/>
            </p:nvSpPr>
            <p:spPr>
              <a:xfrm>
                <a:off x="3061439" y="4232275"/>
                <a:ext cx="66069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6863C9C6-3AE8-0D72-E0C0-875EA596B3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439" y="2108054"/>
                <a:ext cx="0" cy="2124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40C5874-9679-F4CB-9734-93B938F61F82}"/>
                </a:ext>
              </a:extLst>
            </p:cNvPr>
            <p:cNvSpPr/>
            <p:nvPr/>
          </p:nvSpPr>
          <p:spPr>
            <a:xfrm>
              <a:off x="3390107" y="4022158"/>
              <a:ext cx="133457" cy="840429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261766E-6150-3498-0537-A3C9EE527A08}"/>
              </a:ext>
            </a:extLst>
          </p:cNvPr>
          <p:cNvCxnSpPr/>
          <p:nvPr/>
        </p:nvCxnSpPr>
        <p:spPr>
          <a:xfrm>
            <a:off x="2863338" y="1621238"/>
            <a:ext cx="135930" cy="1182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7BA55418-525D-18B5-8245-16CA972863DD}"/>
              </a:ext>
            </a:extLst>
          </p:cNvPr>
          <p:cNvCxnSpPr/>
          <p:nvPr/>
        </p:nvCxnSpPr>
        <p:spPr>
          <a:xfrm>
            <a:off x="2870816" y="1446019"/>
            <a:ext cx="135930" cy="1182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0DA73049-3E1E-A963-E1DA-5E78DA165B9C}"/>
              </a:ext>
            </a:extLst>
          </p:cNvPr>
          <p:cNvCxnSpPr/>
          <p:nvPr/>
        </p:nvCxnSpPr>
        <p:spPr>
          <a:xfrm>
            <a:off x="3208170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CF56C13-2DBD-E7C1-E800-D4BBA68F24A6}"/>
              </a:ext>
            </a:extLst>
          </p:cNvPr>
          <p:cNvSpPr txBox="1"/>
          <p:nvPr/>
        </p:nvSpPr>
        <p:spPr>
          <a:xfrm>
            <a:off x="3027189" y="4715277"/>
            <a:ext cx="361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H6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F3DAD37-908A-3BCA-FA4D-A014310271CA}"/>
              </a:ext>
            </a:extLst>
          </p:cNvPr>
          <p:cNvCxnSpPr/>
          <p:nvPr/>
        </p:nvCxnSpPr>
        <p:spPr>
          <a:xfrm>
            <a:off x="3810217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21">
            <a:extLst>
              <a:ext uri="{FF2B5EF4-FFF2-40B4-BE49-F238E27FC236}">
                <a16:creationId xmlns:a16="http://schemas.microsoft.com/office/drawing/2014/main" id="{30F3EB7D-370D-9D39-6FDB-09F033DA88A2}"/>
              </a:ext>
            </a:extLst>
          </p:cNvPr>
          <p:cNvSpPr txBox="1"/>
          <p:nvPr/>
        </p:nvSpPr>
        <p:spPr>
          <a:xfrm>
            <a:off x="3629237" y="4715277"/>
            <a:ext cx="361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H8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390702AC-EDD7-9851-0268-9349EEB22A69}"/>
              </a:ext>
            </a:extLst>
          </p:cNvPr>
          <p:cNvCxnSpPr/>
          <p:nvPr/>
        </p:nvCxnSpPr>
        <p:spPr>
          <a:xfrm>
            <a:off x="4408804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ZoneTexte 126">
            <a:extLst>
              <a:ext uri="{FF2B5EF4-FFF2-40B4-BE49-F238E27FC236}">
                <a16:creationId xmlns:a16="http://schemas.microsoft.com/office/drawing/2014/main" id="{0A452783-2122-7C31-80B8-24BAEC4E4F74}"/>
              </a:ext>
            </a:extLst>
          </p:cNvPr>
          <p:cNvSpPr txBox="1"/>
          <p:nvPr/>
        </p:nvSpPr>
        <p:spPr>
          <a:xfrm>
            <a:off x="4192886" y="4715277"/>
            <a:ext cx="4318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H12</a:t>
            </a:r>
          </a:p>
        </p:txBody>
      </p: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BD3D6E7A-F9D2-69D3-1B70-A91E84E02B21}"/>
              </a:ext>
            </a:extLst>
          </p:cNvPr>
          <p:cNvCxnSpPr/>
          <p:nvPr/>
        </p:nvCxnSpPr>
        <p:spPr>
          <a:xfrm>
            <a:off x="5028152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ZoneTexte 131">
            <a:extLst>
              <a:ext uri="{FF2B5EF4-FFF2-40B4-BE49-F238E27FC236}">
                <a16:creationId xmlns:a16="http://schemas.microsoft.com/office/drawing/2014/main" id="{156EC668-F8AF-A22B-00DB-223132705928}"/>
              </a:ext>
            </a:extLst>
          </p:cNvPr>
          <p:cNvSpPr txBox="1"/>
          <p:nvPr/>
        </p:nvSpPr>
        <p:spPr>
          <a:xfrm>
            <a:off x="4812233" y="4715277"/>
            <a:ext cx="4318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H16</a:t>
            </a:r>
          </a:p>
        </p:txBody>
      </p: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3238362A-296B-ADDF-3B3E-BE268D904B83}"/>
              </a:ext>
            </a:extLst>
          </p:cNvPr>
          <p:cNvCxnSpPr/>
          <p:nvPr/>
        </p:nvCxnSpPr>
        <p:spPr>
          <a:xfrm>
            <a:off x="5630200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933BF019-3ED5-2BD3-32FE-5DC5EE529A03}"/>
              </a:ext>
            </a:extLst>
          </p:cNvPr>
          <p:cNvSpPr txBox="1"/>
          <p:nvPr/>
        </p:nvSpPr>
        <p:spPr>
          <a:xfrm>
            <a:off x="5414281" y="4715277"/>
            <a:ext cx="4318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H24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46637663-12FB-104D-E603-5E77344955E8}"/>
              </a:ext>
            </a:extLst>
          </p:cNvPr>
          <p:cNvCxnSpPr/>
          <p:nvPr/>
        </p:nvCxnSpPr>
        <p:spPr>
          <a:xfrm>
            <a:off x="6232247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D4B38AB-6476-94DB-8CEB-F7B9A993D97D}"/>
              </a:ext>
            </a:extLst>
          </p:cNvPr>
          <p:cNvSpPr txBox="1"/>
          <p:nvPr/>
        </p:nvSpPr>
        <p:spPr>
          <a:xfrm>
            <a:off x="6016328" y="4715277"/>
            <a:ext cx="4318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H48</a:t>
            </a:r>
          </a:p>
        </p:txBody>
      </p: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2F518622-D268-ADB5-3322-59FA60EEB26E}"/>
              </a:ext>
            </a:extLst>
          </p:cNvPr>
          <p:cNvCxnSpPr/>
          <p:nvPr/>
        </p:nvCxnSpPr>
        <p:spPr>
          <a:xfrm>
            <a:off x="6841215" y="4634238"/>
            <a:ext cx="0" cy="118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ZoneTexte 147">
            <a:extLst>
              <a:ext uri="{FF2B5EF4-FFF2-40B4-BE49-F238E27FC236}">
                <a16:creationId xmlns:a16="http://schemas.microsoft.com/office/drawing/2014/main" id="{0009A477-5821-1A31-F707-9645D3D12B4D}"/>
              </a:ext>
            </a:extLst>
          </p:cNvPr>
          <p:cNvSpPr txBox="1"/>
          <p:nvPr/>
        </p:nvSpPr>
        <p:spPr>
          <a:xfrm>
            <a:off x="6590358" y="4715277"/>
            <a:ext cx="5017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H120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585E3AB5-4847-69E9-1B3D-10437B6DBAFC}"/>
              </a:ext>
            </a:extLst>
          </p:cNvPr>
          <p:cNvSpPr txBox="1"/>
          <p:nvPr/>
        </p:nvSpPr>
        <p:spPr>
          <a:xfrm>
            <a:off x="2369893" y="1043705"/>
            <a:ext cx="4953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1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50" name="Text Box 4">
            <a:extLst>
              <a:ext uri="{FF2B5EF4-FFF2-40B4-BE49-F238E27FC236}">
                <a16:creationId xmlns:a16="http://schemas.microsoft.com/office/drawing/2014/main" id="{15F8F5B2-4AF7-F2C8-B889-7289DE06E78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30520" y="3231787"/>
            <a:ext cx="158948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05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Tazobactam (mg/L) </a:t>
            </a:r>
            <a:endParaRPr lang="da-DK" sz="105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FE640F08-D944-F213-87BE-C6C16EB45F69}"/>
              </a:ext>
            </a:extLst>
          </p:cNvPr>
          <p:cNvGrpSpPr/>
          <p:nvPr/>
        </p:nvGrpSpPr>
        <p:grpSpPr>
          <a:xfrm>
            <a:off x="2853691" y="1152012"/>
            <a:ext cx="99093" cy="961953"/>
            <a:chOff x="2449582" y="1057524"/>
            <a:chExt cx="99093" cy="961953"/>
          </a:xfrm>
        </p:grpSpPr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08F1FB35-8361-7296-D62D-FF82F305A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825" y="1057524"/>
              <a:ext cx="6850" cy="37782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EEA3AD80-038C-FC6C-73AE-7A2326711ED6}"/>
                </a:ext>
              </a:extLst>
            </p:cNvPr>
            <p:cNvCxnSpPr/>
            <p:nvPr/>
          </p:nvCxnSpPr>
          <p:spPr>
            <a:xfrm flipH="1">
              <a:off x="2449582" y="1057524"/>
              <a:ext cx="990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B5C3B3BF-C800-7EB6-CFD1-859ABB1BB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825" y="1641654"/>
              <a:ext cx="6850" cy="37782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7E8B108B-AFF7-FF91-0724-950F13B19F52}"/>
              </a:ext>
            </a:extLst>
          </p:cNvPr>
          <p:cNvCxnSpPr>
            <a:cxnSpLocks/>
          </p:cNvCxnSpPr>
          <p:nvPr/>
        </p:nvCxnSpPr>
        <p:spPr>
          <a:xfrm flipH="1">
            <a:off x="2954966" y="4630813"/>
            <a:ext cx="409307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Ellipse 196">
            <a:extLst>
              <a:ext uri="{FF2B5EF4-FFF2-40B4-BE49-F238E27FC236}">
                <a16:creationId xmlns:a16="http://schemas.microsoft.com/office/drawing/2014/main" id="{05A907FA-2790-FC52-1B50-CC6373870875}"/>
              </a:ext>
            </a:extLst>
          </p:cNvPr>
          <p:cNvSpPr/>
          <p:nvPr/>
        </p:nvSpPr>
        <p:spPr>
          <a:xfrm>
            <a:off x="3056074" y="186860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8" name="Groupe 197">
            <a:extLst>
              <a:ext uri="{FF2B5EF4-FFF2-40B4-BE49-F238E27FC236}">
                <a16:creationId xmlns:a16="http://schemas.microsoft.com/office/drawing/2014/main" id="{A0650C51-B27E-7164-292B-226175CA03BC}"/>
              </a:ext>
            </a:extLst>
          </p:cNvPr>
          <p:cNvGrpSpPr/>
          <p:nvPr/>
        </p:nvGrpSpPr>
        <p:grpSpPr>
          <a:xfrm>
            <a:off x="3847773" y="2650149"/>
            <a:ext cx="133458" cy="2001805"/>
            <a:chOff x="4382325" y="3219705"/>
            <a:chExt cx="133458" cy="2001805"/>
          </a:xfrm>
        </p:grpSpPr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54D0729A-1E8B-D93A-0F0C-FDC4C9B600F8}"/>
                </a:ext>
              </a:extLst>
            </p:cNvPr>
            <p:cNvGrpSpPr/>
            <p:nvPr/>
          </p:nvGrpSpPr>
          <p:grpSpPr>
            <a:xfrm>
              <a:off x="4382325" y="3219705"/>
              <a:ext cx="133458" cy="2001805"/>
              <a:chOff x="3036207" y="3118425"/>
              <a:chExt cx="122464" cy="2001805"/>
            </a:xfrm>
          </p:grpSpPr>
          <p:grpSp>
            <p:nvGrpSpPr>
              <p:cNvPr id="201" name="Groupe 200">
                <a:extLst>
                  <a:ext uri="{FF2B5EF4-FFF2-40B4-BE49-F238E27FC236}">
                    <a16:creationId xmlns:a16="http://schemas.microsoft.com/office/drawing/2014/main" id="{914EAFFC-F66C-3489-9E8D-134E4E2DE63B}"/>
                  </a:ext>
                </a:extLst>
              </p:cNvPr>
              <p:cNvGrpSpPr/>
              <p:nvPr/>
            </p:nvGrpSpPr>
            <p:grpSpPr>
              <a:xfrm>
                <a:off x="3061439" y="3118425"/>
                <a:ext cx="72000" cy="2001805"/>
                <a:chOff x="3061439" y="3118425"/>
                <a:chExt cx="72000" cy="2001805"/>
              </a:xfrm>
            </p:grpSpPr>
            <p:sp>
              <p:nvSpPr>
                <p:cNvPr id="205" name="Ellipse 204">
                  <a:extLst>
                    <a:ext uri="{FF2B5EF4-FFF2-40B4-BE49-F238E27FC236}">
                      <a16:creationId xmlns:a16="http://schemas.microsoft.com/office/drawing/2014/main" id="{4C46C11B-4B75-68DC-60C4-99DFAFBECAB3}"/>
                    </a:ext>
                  </a:extLst>
                </p:cNvPr>
                <p:cNvSpPr/>
                <p:nvPr/>
              </p:nvSpPr>
              <p:spPr>
                <a:xfrm>
                  <a:off x="3061439" y="311842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6" name="Ellipse 205">
                  <a:extLst>
                    <a:ext uri="{FF2B5EF4-FFF2-40B4-BE49-F238E27FC236}">
                      <a16:creationId xmlns:a16="http://schemas.microsoft.com/office/drawing/2014/main" id="{ABF410DB-67E2-7808-BEAC-F40DF821EB78}"/>
                    </a:ext>
                  </a:extLst>
                </p:cNvPr>
                <p:cNvSpPr/>
                <p:nvPr/>
              </p:nvSpPr>
              <p:spPr>
                <a:xfrm>
                  <a:off x="3061439" y="5048230"/>
                  <a:ext cx="66069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07" name="Connecteur droit 206">
                  <a:extLst>
                    <a:ext uri="{FF2B5EF4-FFF2-40B4-BE49-F238E27FC236}">
                      <a16:creationId xmlns:a16="http://schemas.microsoft.com/office/drawing/2014/main" id="{316C4FD4-733A-579B-B57B-0600BEDFA0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7439" y="3332367"/>
                  <a:ext cx="0" cy="175901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e 201">
                <a:extLst>
                  <a:ext uri="{FF2B5EF4-FFF2-40B4-BE49-F238E27FC236}">
                    <a16:creationId xmlns:a16="http://schemas.microsoft.com/office/drawing/2014/main" id="{159F5EC5-2770-0B9F-455A-A957F8E3E22C}"/>
                  </a:ext>
                </a:extLst>
              </p:cNvPr>
              <p:cNvGrpSpPr/>
              <p:nvPr/>
            </p:nvGrpSpPr>
            <p:grpSpPr>
              <a:xfrm>
                <a:off x="3036207" y="3332367"/>
                <a:ext cx="122464" cy="1665322"/>
                <a:chOff x="3036207" y="3332367"/>
                <a:chExt cx="122464" cy="1665322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0BF2BE38-28CA-E1CD-C1DA-CFFC31391B85}"/>
                    </a:ext>
                  </a:extLst>
                </p:cNvPr>
                <p:cNvSpPr/>
                <p:nvPr/>
              </p:nvSpPr>
              <p:spPr>
                <a:xfrm>
                  <a:off x="3036207" y="4559355"/>
                  <a:ext cx="122464" cy="438334"/>
                </a:xfrm>
                <a:prstGeom prst="rect">
                  <a:avLst/>
                </a:prstGeom>
                <a:solidFill>
                  <a:srgbClr val="97582E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04" name="Connecteur droit 203">
                  <a:extLst>
                    <a:ext uri="{FF2B5EF4-FFF2-40B4-BE49-F238E27FC236}">
                      <a16:creationId xmlns:a16="http://schemas.microsoft.com/office/drawing/2014/main" id="{E328F06A-6AC0-3D82-ACFB-99B63F48303C}"/>
                    </a:ext>
                  </a:extLst>
                </p:cNvPr>
                <p:cNvCxnSpPr/>
                <p:nvPr/>
              </p:nvCxnSpPr>
              <p:spPr>
                <a:xfrm>
                  <a:off x="3036207" y="3332367"/>
                  <a:ext cx="12246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0" name="Connecteur droit 199">
              <a:extLst>
                <a:ext uri="{FF2B5EF4-FFF2-40B4-BE49-F238E27FC236}">
                  <a16:creationId xmlns:a16="http://schemas.microsoft.com/office/drawing/2014/main" id="{00956C02-BAB0-BAF6-F131-E779EFDA46E1}"/>
                </a:ext>
              </a:extLst>
            </p:cNvPr>
            <p:cNvCxnSpPr/>
            <p:nvPr/>
          </p:nvCxnSpPr>
          <p:spPr>
            <a:xfrm>
              <a:off x="4382325" y="4948379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e 207">
            <a:extLst>
              <a:ext uri="{FF2B5EF4-FFF2-40B4-BE49-F238E27FC236}">
                <a16:creationId xmlns:a16="http://schemas.microsoft.com/office/drawing/2014/main" id="{2220C718-85CD-C236-F718-CBE85319B9D2}"/>
              </a:ext>
            </a:extLst>
          </p:cNvPr>
          <p:cNvGrpSpPr/>
          <p:nvPr/>
        </p:nvGrpSpPr>
        <p:grpSpPr>
          <a:xfrm>
            <a:off x="4235760" y="1436726"/>
            <a:ext cx="133458" cy="3086360"/>
            <a:chOff x="4612966" y="2006282"/>
            <a:chExt cx="133458" cy="3086360"/>
          </a:xfrm>
        </p:grpSpPr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88A6770A-ACD9-1A9E-2D9A-01DE24087A5A}"/>
                </a:ext>
              </a:extLst>
            </p:cNvPr>
            <p:cNvSpPr/>
            <p:nvPr/>
          </p:nvSpPr>
          <p:spPr>
            <a:xfrm flipH="1">
              <a:off x="4637524" y="200628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3825373B-EAA1-320C-B494-505D4558DE9E}"/>
                </a:ext>
              </a:extLst>
            </p:cNvPr>
            <p:cNvSpPr/>
            <p:nvPr/>
          </p:nvSpPr>
          <p:spPr>
            <a:xfrm>
              <a:off x="4650006" y="502064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1" name="Connecteur droit 210">
              <a:extLst>
                <a:ext uri="{FF2B5EF4-FFF2-40B4-BE49-F238E27FC236}">
                  <a16:creationId xmlns:a16="http://schemas.microsoft.com/office/drawing/2014/main" id="{D738F8CD-5D65-324A-761B-AA3AFAE40EA6}"/>
                </a:ext>
              </a:extLst>
            </p:cNvPr>
            <p:cNvCxnSpPr>
              <a:cxnSpLocks/>
            </p:cNvCxnSpPr>
            <p:nvPr/>
          </p:nvCxnSpPr>
          <p:spPr>
            <a:xfrm>
              <a:off x="4679713" y="2249901"/>
              <a:ext cx="0" cy="28142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ECC8432D-B4DB-C8DD-1C2D-36A14C019100}"/>
                </a:ext>
              </a:extLst>
            </p:cNvPr>
            <p:cNvSpPr/>
            <p:nvPr/>
          </p:nvSpPr>
          <p:spPr>
            <a:xfrm>
              <a:off x="4612966" y="4077034"/>
              <a:ext cx="133457" cy="829002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4A10B0DC-EA8D-7A54-185A-228EB53601AB}"/>
                </a:ext>
              </a:extLst>
            </p:cNvPr>
            <p:cNvCxnSpPr/>
            <p:nvPr/>
          </p:nvCxnSpPr>
          <p:spPr>
            <a:xfrm>
              <a:off x="4612966" y="4519754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e 213">
            <a:extLst>
              <a:ext uri="{FF2B5EF4-FFF2-40B4-BE49-F238E27FC236}">
                <a16:creationId xmlns:a16="http://schemas.microsoft.com/office/drawing/2014/main" id="{C4EB9E28-DE76-A4DD-391F-83F583C94441}"/>
              </a:ext>
            </a:extLst>
          </p:cNvPr>
          <p:cNvGrpSpPr/>
          <p:nvPr/>
        </p:nvGrpSpPr>
        <p:grpSpPr>
          <a:xfrm>
            <a:off x="5435462" y="1385605"/>
            <a:ext cx="133458" cy="3095990"/>
            <a:chOff x="4612966" y="1968182"/>
            <a:chExt cx="133458" cy="3095990"/>
          </a:xfrm>
        </p:grpSpPr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53D90E72-91AD-6DF8-9FC4-AC0E3079A6D9}"/>
                </a:ext>
              </a:extLst>
            </p:cNvPr>
            <p:cNvSpPr/>
            <p:nvPr/>
          </p:nvSpPr>
          <p:spPr>
            <a:xfrm flipH="1">
              <a:off x="4637524" y="196818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D3C72CE0-8247-EB0E-6238-4840FA02CEE6}"/>
                </a:ext>
              </a:extLst>
            </p:cNvPr>
            <p:cNvCxnSpPr>
              <a:cxnSpLocks/>
            </p:cNvCxnSpPr>
            <p:nvPr/>
          </p:nvCxnSpPr>
          <p:spPr>
            <a:xfrm>
              <a:off x="4679713" y="2249901"/>
              <a:ext cx="0" cy="28142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8170E37-0CDC-E035-3AA0-FC0E0B40C81A}"/>
                </a:ext>
              </a:extLst>
            </p:cNvPr>
            <p:cNvSpPr/>
            <p:nvPr/>
          </p:nvSpPr>
          <p:spPr>
            <a:xfrm>
              <a:off x="4612966" y="3946848"/>
              <a:ext cx="133457" cy="929870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8" name="Connecteur droit 217">
              <a:extLst>
                <a:ext uri="{FF2B5EF4-FFF2-40B4-BE49-F238E27FC236}">
                  <a16:creationId xmlns:a16="http://schemas.microsoft.com/office/drawing/2014/main" id="{CE5CAABC-743C-52A0-B46D-3E9B8BEF9490}"/>
                </a:ext>
              </a:extLst>
            </p:cNvPr>
            <p:cNvCxnSpPr/>
            <p:nvPr/>
          </p:nvCxnSpPr>
          <p:spPr>
            <a:xfrm>
              <a:off x="4612966" y="4519754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id="{1D3683D9-C529-A65E-1951-C6A7F0F209DF}"/>
              </a:ext>
            </a:extLst>
          </p:cNvPr>
          <p:cNvCxnSpPr>
            <a:cxnSpLocks/>
          </p:cNvCxnSpPr>
          <p:nvPr/>
        </p:nvCxnSpPr>
        <p:spPr>
          <a:xfrm>
            <a:off x="5501340" y="1424563"/>
            <a:ext cx="0" cy="54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oupe 219">
            <a:extLst>
              <a:ext uri="{FF2B5EF4-FFF2-40B4-BE49-F238E27FC236}">
                <a16:creationId xmlns:a16="http://schemas.microsoft.com/office/drawing/2014/main" id="{C264758C-B0E2-33BF-0374-8060E6E77CB1}"/>
              </a:ext>
            </a:extLst>
          </p:cNvPr>
          <p:cNvGrpSpPr/>
          <p:nvPr/>
        </p:nvGrpSpPr>
        <p:grpSpPr>
          <a:xfrm>
            <a:off x="6061336" y="1667323"/>
            <a:ext cx="135839" cy="2985974"/>
            <a:chOff x="4610584" y="2249900"/>
            <a:chExt cx="135839" cy="2985974"/>
          </a:xfrm>
        </p:grpSpPr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7E4E8F50-C7DD-549B-3C1A-3E35FBC99407}"/>
                </a:ext>
              </a:extLst>
            </p:cNvPr>
            <p:cNvSpPr/>
            <p:nvPr/>
          </p:nvSpPr>
          <p:spPr>
            <a:xfrm>
              <a:off x="4640481" y="516387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2" name="Connecteur droit 221">
              <a:extLst>
                <a:ext uri="{FF2B5EF4-FFF2-40B4-BE49-F238E27FC236}">
                  <a16:creationId xmlns:a16="http://schemas.microsoft.com/office/drawing/2014/main" id="{591F3E9C-7284-39EB-CDC2-5F2DC64F6CED}"/>
                </a:ext>
              </a:extLst>
            </p:cNvPr>
            <p:cNvCxnSpPr>
              <a:cxnSpLocks/>
            </p:cNvCxnSpPr>
            <p:nvPr/>
          </p:nvCxnSpPr>
          <p:spPr>
            <a:xfrm>
              <a:off x="4679713" y="2249900"/>
              <a:ext cx="0" cy="29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9CEA29A6-E236-E45E-105F-3E25E6E9188B}"/>
                </a:ext>
              </a:extLst>
            </p:cNvPr>
            <p:cNvSpPr/>
            <p:nvPr/>
          </p:nvSpPr>
          <p:spPr>
            <a:xfrm>
              <a:off x="4612966" y="3778291"/>
              <a:ext cx="133457" cy="1208829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4" name="Connecteur droit 223">
              <a:extLst>
                <a:ext uri="{FF2B5EF4-FFF2-40B4-BE49-F238E27FC236}">
                  <a16:creationId xmlns:a16="http://schemas.microsoft.com/office/drawing/2014/main" id="{4E9F3EEF-8A53-0AD8-2E8F-F9BC1287F079}"/>
                </a:ext>
              </a:extLst>
            </p:cNvPr>
            <p:cNvCxnSpPr/>
            <p:nvPr/>
          </p:nvCxnSpPr>
          <p:spPr>
            <a:xfrm>
              <a:off x="4610584" y="4576904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e 224">
            <a:extLst>
              <a:ext uri="{FF2B5EF4-FFF2-40B4-BE49-F238E27FC236}">
                <a16:creationId xmlns:a16="http://schemas.microsoft.com/office/drawing/2014/main" id="{EA3BDBC7-6810-6571-FC8E-D88833EC0F2A}"/>
              </a:ext>
            </a:extLst>
          </p:cNvPr>
          <p:cNvGrpSpPr/>
          <p:nvPr/>
        </p:nvGrpSpPr>
        <p:grpSpPr>
          <a:xfrm>
            <a:off x="6653501" y="1676847"/>
            <a:ext cx="141133" cy="2952000"/>
            <a:chOff x="4489026" y="2259424"/>
            <a:chExt cx="141133" cy="2952000"/>
          </a:xfrm>
        </p:grpSpPr>
        <p:cxnSp>
          <p:nvCxnSpPr>
            <p:cNvPr id="226" name="Connecteur droit 225">
              <a:extLst>
                <a:ext uri="{FF2B5EF4-FFF2-40B4-BE49-F238E27FC236}">
                  <a16:creationId xmlns:a16="http://schemas.microsoft.com/office/drawing/2014/main" id="{26A36179-36CC-25F9-ECC2-62821B1E4B41}"/>
                </a:ext>
              </a:extLst>
            </p:cNvPr>
            <p:cNvCxnSpPr>
              <a:cxnSpLocks/>
            </p:cNvCxnSpPr>
            <p:nvPr/>
          </p:nvCxnSpPr>
          <p:spPr>
            <a:xfrm>
              <a:off x="4555773" y="2259424"/>
              <a:ext cx="0" cy="29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FD64FDE-F3DF-82E1-6F5E-9C90090E0EE3}"/>
                </a:ext>
              </a:extLst>
            </p:cNvPr>
            <p:cNvSpPr/>
            <p:nvPr/>
          </p:nvSpPr>
          <p:spPr>
            <a:xfrm>
              <a:off x="4489026" y="3803971"/>
              <a:ext cx="133457" cy="1147045"/>
            </a:xfrm>
            <a:prstGeom prst="rect">
              <a:avLst/>
            </a:prstGeom>
            <a:solidFill>
              <a:srgbClr val="96BD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8" name="Connecteur droit 227">
              <a:extLst>
                <a:ext uri="{FF2B5EF4-FFF2-40B4-BE49-F238E27FC236}">
                  <a16:creationId xmlns:a16="http://schemas.microsoft.com/office/drawing/2014/main" id="{95C67D38-B692-8373-5052-E461E925271C}"/>
                </a:ext>
              </a:extLst>
            </p:cNvPr>
            <p:cNvCxnSpPr/>
            <p:nvPr/>
          </p:nvCxnSpPr>
          <p:spPr>
            <a:xfrm>
              <a:off x="4496701" y="4736066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e 228">
            <a:extLst>
              <a:ext uri="{FF2B5EF4-FFF2-40B4-BE49-F238E27FC236}">
                <a16:creationId xmlns:a16="http://schemas.microsoft.com/office/drawing/2014/main" id="{A8263F17-A195-6688-FB10-148A72076412}"/>
              </a:ext>
            </a:extLst>
          </p:cNvPr>
          <p:cNvGrpSpPr/>
          <p:nvPr/>
        </p:nvGrpSpPr>
        <p:grpSpPr>
          <a:xfrm>
            <a:off x="5062262" y="3483735"/>
            <a:ext cx="142982" cy="1170897"/>
            <a:chOff x="4382325" y="4053291"/>
            <a:chExt cx="142982" cy="1170897"/>
          </a:xfrm>
        </p:grpSpPr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CB28301F-4187-035F-BDBA-F0C70243855E}"/>
                </a:ext>
              </a:extLst>
            </p:cNvPr>
            <p:cNvGrpSpPr/>
            <p:nvPr/>
          </p:nvGrpSpPr>
          <p:grpSpPr>
            <a:xfrm>
              <a:off x="4391849" y="4053291"/>
              <a:ext cx="133458" cy="1170897"/>
              <a:chOff x="3044947" y="3952011"/>
              <a:chExt cx="122464" cy="1170897"/>
            </a:xfrm>
          </p:grpSpPr>
          <p:sp>
            <p:nvSpPr>
              <p:cNvPr id="232" name="Ellipse 231">
                <a:extLst>
                  <a:ext uri="{FF2B5EF4-FFF2-40B4-BE49-F238E27FC236}">
                    <a16:creationId xmlns:a16="http://schemas.microsoft.com/office/drawing/2014/main" id="{4CA654A5-34DE-E88E-C75A-2919C103EB6A}"/>
                  </a:ext>
                </a:extLst>
              </p:cNvPr>
              <p:cNvSpPr/>
              <p:nvPr/>
            </p:nvSpPr>
            <p:spPr>
              <a:xfrm>
                <a:off x="3070115" y="5050908"/>
                <a:ext cx="66069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8A9B40F3-F909-C098-9039-918679A4C462}"/>
                  </a:ext>
                </a:extLst>
              </p:cNvPr>
              <p:cNvSpPr/>
              <p:nvPr/>
            </p:nvSpPr>
            <p:spPr>
              <a:xfrm>
                <a:off x="3044947" y="3952011"/>
                <a:ext cx="122464" cy="1045678"/>
              </a:xfrm>
              <a:prstGeom prst="rect">
                <a:avLst/>
              </a:prstGeom>
              <a:solidFill>
                <a:srgbClr val="97582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31" name="Connecteur droit 230">
              <a:extLst>
                <a:ext uri="{FF2B5EF4-FFF2-40B4-BE49-F238E27FC236}">
                  <a16:creationId xmlns:a16="http://schemas.microsoft.com/office/drawing/2014/main" id="{15391043-ACB7-4C58-EB9B-0B98FE7375AE}"/>
                </a:ext>
              </a:extLst>
            </p:cNvPr>
            <p:cNvCxnSpPr/>
            <p:nvPr/>
          </p:nvCxnSpPr>
          <p:spPr>
            <a:xfrm>
              <a:off x="4382325" y="4948379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913748F5-459B-8781-7B1B-7AB3E352039E}"/>
              </a:ext>
            </a:extLst>
          </p:cNvPr>
          <p:cNvGrpSpPr/>
          <p:nvPr/>
        </p:nvGrpSpPr>
        <p:grpSpPr>
          <a:xfrm>
            <a:off x="5677572" y="1708210"/>
            <a:ext cx="133458" cy="2943744"/>
            <a:chOff x="4382325" y="2277766"/>
            <a:chExt cx="133458" cy="2943744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674EB4C3-8B47-B5DD-CA14-2104B5F19FEE}"/>
                </a:ext>
              </a:extLst>
            </p:cNvPr>
            <p:cNvGrpSpPr/>
            <p:nvPr/>
          </p:nvGrpSpPr>
          <p:grpSpPr>
            <a:xfrm>
              <a:off x="4382325" y="2277766"/>
              <a:ext cx="133458" cy="2943744"/>
              <a:chOff x="3036207" y="2176486"/>
              <a:chExt cx="122464" cy="2943744"/>
            </a:xfrm>
          </p:grpSpPr>
          <p:grpSp>
            <p:nvGrpSpPr>
              <p:cNvPr id="237" name="Groupe 236">
                <a:extLst>
                  <a:ext uri="{FF2B5EF4-FFF2-40B4-BE49-F238E27FC236}">
                    <a16:creationId xmlns:a16="http://schemas.microsoft.com/office/drawing/2014/main" id="{ACC239F2-03B3-E63E-9F6D-FE1DB956F78A}"/>
                  </a:ext>
                </a:extLst>
              </p:cNvPr>
              <p:cNvGrpSpPr/>
              <p:nvPr/>
            </p:nvGrpSpPr>
            <p:grpSpPr>
              <a:xfrm>
                <a:off x="3061439" y="2176486"/>
                <a:ext cx="66069" cy="2943744"/>
                <a:chOff x="3061439" y="2176486"/>
                <a:chExt cx="66069" cy="2943744"/>
              </a:xfrm>
            </p:grpSpPr>
            <p:sp>
              <p:nvSpPr>
                <p:cNvPr id="239" name="Ellipse 238">
                  <a:extLst>
                    <a:ext uri="{FF2B5EF4-FFF2-40B4-BE49-F238E27FC236}">
                      <a16:creationId xmlns:a16="http://schemas.microsoft.com/office/drawing/2014/main" id="{0D524E4D-ABF2-57D4-2534-6CE7E70B3754}"/>
                    </a:ext>
                  </a:extLst>
                </p:cNvPr>
                <p:cNvSpPr/>
                <p:nvPr/>
              </p:nvSpPr>
              <p:spPr>
                <a:xfrm>
                  <a:off x="3061439" y="5048230"/>
                  <a:ext cx="66069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40" name="Connecteur droit 239">
                  <a:extLst>
                    <a:ext uri="{FF2B5EF4-FFF2-40B4-BE49-F238E27FC236}">
                      <a16:creationId xmlns:a16="http://schemas.microsoft.com/office/drawing/2014/main" id="{ABB70654-FF9D-1A4D-C932-75FC276A0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7439" y="2176486"/>
                  <a:ext cx="0" cy="291489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42D17C15-31D7-1004-05BA-7A73A381E51D}"/>
                  </a:ext>
                </a:extLst>
              </p:cNvPr>
              <p:cNvSpPr/>
              <p:nvPr/>
            </p:nvSpPr>
            <p:spPr>
              <a:xfrm>
                <a:off x="3036207" y="3914861"/>
                <a:ext cx="122464" cy="1082828"/>
              </a:xfrm>
              <a:prstGeom prst="rect">
                <a:avLst/>
              </a:prstGeom>
              <a:solidFill>
                <a:srgbClr val="97582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64CEFE12-DF87-14A4-08E9-8746E8159020}"/>
                </a:ext>
              </a:extLst>
            </p:cNvPr>
            <p:cNvCxnSpPr/>
            <p:nvPr/>
          </p:nvCxnSpPr>
          <p:spPr>
            <a:xfrm>
              <a:off x="4382325" y="4745784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e 240">
            <a:extLst>
              <a:ext uri="{FF2B5EF4-FFF2-40B4-BE49-F238E27FC236}">
                <a16:creationId xmlns:a16="http://schemas.microsoft.com/office/drawing/2014/main" id="{90CAFA1C-5F2D-5F81-BB3C-3E4354E02933}"/>
              </a:ext>
            </a:extLst>
          </p:cNvPr>
          <p:cNvGrpSpPr/>
          <p:nvPr/>
        </p:nvGrpSpPr>
        <p:grpSpPr>
          <a:xfrm>
            <a:off x="6878138" y="1746595"/>
            <a:ext cx="133458" cy="2883650"/>
            <a:chOff x="4382325" y="2316151"/>
            <a:chExt cx="133458" cy="2883650"/>
          </a:xfrm>
        </p:grpSpPr>
        <p:grpSp>
          <p:nvGrpSpPr>
            <p:cNvPr id="242" name="Groupe 241">
              <a:extLst>
                <a:ext uri="{FF2B5EF4-FFF2-40B4-BE49-F238E27FC236}">
                  <a16:creationId xmlns:a16="http://schemas.microsoft.com/office/drawing/2014/main" id="{EA1D1DF6-A09B-24FB-965A-CE1BDF675542}"/>
                </a:ext>
              </a:extLst>
            </p:cNvPr>
            <p:cNvGrpSpPr/>
            <p:nvPr/>
          </p:nvGrpSpPr>
          <p:grpSpPr>
            <a:xfrm>
              <a:off x="4382325" y="2316151"/>
              <a:ext cx="133458" cy="2883650"/>
              <a:chOff x="3036207" y="2214871"/>
              <a:chExt cx="122464" cy="2883650"/>
            </a:xfrm>
          </p:grpSpPr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B54BCC75-71B4-A50F-44F3-EAB4E5D87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439" y="2214871"/>
                <a:ext cx="0" cy="28836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D6E6D65-572B-9AD5-08E2-BF1A7E8AD6B0}"/>
                  </a:ext>
                </a:extLst>
              </p:cNvPr>
              <p:cNvSpPr/>
              <p:nvPr/>
            </p:nvSpPr>
            <p:spPr>
              <a:xfrm>
                <a:off x="3036207" y="4008934"/>
                <a:ext cx="122464" cy="953958"/>
              </a:xfrm>
              <a:prstGeom prst="rect">
                <a:avLst/>
              </a:prstGeom>
              <a:solidFill>
                <a:srgbClr val="97582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43" name="Connecteur droit 242">
              <a:extLst>
                <a:ext uri="{FF2B5EF4-FFF2-40B4-BE49-F238E27FC236}">
                  <a16:creationId xmlns:a16="http://schemas.microsoft.com/office/drawing/2014/main" id="{BB4EEBA3-11C6-7333-8607-40C3AF0513D1}"/>
                </a:ext>
              </a:extLst>
            </p:cNvPr>
            <p:cNvCxnSpPr/>
            <p:nvPr/>
          </p:nvCxnSpPr>
          <p:spPr>
            <a:xfrm>
              <a:off x="4382325" y="4906036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e 245">
            <a:extLst>
              <a:ext uri="{FF2B5EF4-FFF2-40B4-BE49-F238E27FC236}">
                <a16:creationId xmlns:a16="http://schemas.microsoft.com/office/drawing/2014/main" id="{2BC4C0E6-CEB7-E60B-398A-070EA17FAE87}"/>
              </a:ext>
            </a:extLst>
          </p:cNvPr>
          <p:cNvGrpSpPr/>
          <p:nvPr/>
        </p:nvGrpSpPr>
        <p:grpSpPr>
          <a:xfrm>
            <a:off x="6271867" y="1680345"/>
            <a:ext cx="133458" cy="2971609"/>
            <a:chOff x="4382325" y="2249901"/>
            <a:chExt cx="133458" cy="2971609"/>
          </a:xfrm>
        </p:grpSpPr>
        <p:grpSp>
          <p:nvGrpSpPr>
            <p:cNvPr id="247" name="Groupe 246">
              <a:extLst>
                <a:ext uri="{FF2B5EF4-FFF2-40B4-BE49-F238E27FC236}">
                  <a16:creationId xmlns:a16="http://schemas.microsoft.com/office/drawing/2014/main" id="{76F31600-4805-E1E8-2338-5CB114BD166A}"/>
                </a:ext>
              </a:extLst>
            </p:cNvPr>
            <p:cNvGrpSpPr/>
            <p:nvPr/>
          </p:nvGrpSpPr>
          <p:grpSpPr>
            <a:xfrm>
              <a:off x="4382325" y="2249901"/>
              <a:ext cx="133458" cy="2971609"/>
              <a:chOff x="3036207" y="2148621"/>
              <a:chExt cx="122464" cy="2971609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2FA389E8-E4D4-18D4-AFA1-F11F4FA25EA7}"/>
                  </a:ext>
                </a:extLst>
              </p:cNvPr>
              <p:cNvGrpSpPr/>
              <p:nvPr/>
            </p:nvGrpSpPr>
            <p:grpSpPr>
              <a:xfrm>
                <a:off x="3061439" y="2148621"/>
                <a:ext cx="66069" cy="2971609"/>
                <a:chOff x="3061439" y="2148621"/>
                <a:chExt cx="66069" cy="2971609"/>
              </a:xfrm>
            </p:grpSpPr>
            <p:sp>
              <p:nvSpPr>
                <p:cNvPr id="251" name="Ellipse 250">
                  <a:extLst>
                    <a:ext uri="{FF2B5EF4-FFF2-40B4-BE49-F238E27FC236}">
                      <a16:creationId xmlns:a16="http://schemas.microsoft.com/office/drawing/2014/main" id="{034369FE-7C9D-8F1B-703C-B07B0B4A0B96}"/>
                    </a:ext>
                  </a:extLst>
                </p:cNvPr>
                <p:cNvSpPr/>
                <p:nvPr/>
              </p:nvSpPr>
              <p:spPr>
                <a:xfrm>
                  <a:off x="3061439" y="5048230"/>
                  <a:ext cx="66069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52" name="Connecteur droit 251">
                  <a:extLst>
                    <a:ext uri="{FF2B5EF4-FFF2-40B4-BE49-F238E27FC236}">
                      <a16:creationId xmlns:a16="http://schemas.microsoft.com/office/drawing/2014/main" id="{5909B8E7-676F-25D5-26DF-B1AC059112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7439" y="2148621"/>
                  <a:ext cx="0" cy="29427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A5288978-EF84-288C-4C3F-30469A4C2081}"/>
                  </a:ext>
                </a:extLst>
              </p:cNvPr>
              <p:cNvSpPr/>
              <p:nvPr/>
            </p:nvSpPr>
            <p:spPr>
              <a:xfrm>
                <a:off x="3036207" y="4139877"/>
                <a:ext cx="122464" cy="840661"/>
              </a:xfrm>
              <a:prstGeom prst="rect">
                <a:avLst/>
              </a:prstGeom>
              <a:solidFill>
                <a:srgbClr val="97582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48" name="Connecteur droit 247">
              <a:extLst>
                <a:ext uri="{FF2B5EF4-FFF2-40B4-BE49-F238E27FC236}">
                  <a16:creationId xmlns:a16="http://schemas.microsoft.com/office/drawing/2014/main" id="{903C0374-6894-A301-750F-88A80D73A24D}"/>
                </a:ext>
              </a:extLst>
            </p:cNvPr>
            <p:cNvCxnSpPr/>
            <p:nvPr/>
          </p:nvCxnSpPr>
          <p:spPr>
            <a:xfrm>
              <a:off x="4382325" y="4817136"/>
              <a:ext cx="1334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e 252">
            <a:extLst>
              <a:ext uri="{FF2B5EF4-FFF2-40B4-BE49-F238E27FC236}">
                <a16:creationId xmlns:a16="http://schemas.microsoft.com/office/drawing/2014/main" id="{EF0C482A-B6D8-8D1E-5894-CFF01425BA36}"/>
              </a:ext>
            </a:extLst>
          </p:cNvPr>
          <p:cNvGrpSpPr/>
          <p:nvPr/>
        </p:nvGrpSpPr>
        <p:grpSpPr>
          <a:xfrm>
            <a:off x="6289780" y="1333153"/>
            <a:ext cx="91108" cy="145659"/>
            <a:chOff x="4233823" y="3457575"/>
            <a:chExt cx="91108" cy="85520"/>
          </a:xfrm>
        </p:grpSpPr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5587FCA6-0DFE-CC7A-BDA0-5C58726DB629}"/>
                </a:ext>
              </a:extLst>
            </p:cNvPr>
            <p:cNvCxnSpPr>
              <a:cxnSpLocks/>
            </p:cNvCxnSpPr>
            <p:nvPr/>
          </p:nvCxnSpPr>
          <p:spPr>
            <a:xfrm>
              <a:off x="4289349" y="3467857"/>
              <a:ext cx="0" cy="75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426A8C1E-F501-9AC1-5DFB-B92A08D201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3823" y="3457575"/>
              <a:ext cx="911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EF61D91A-1685-682F-B20E-BCB7BF5CA232}"/>
              </a:ext>
            </a:extLst>
          </p:cNvPr>
          <p:cNvCxnSpPr>
            <a:cxnSpLocks/>
          </p:cNvCxnSpPr>
          <p:nvPr/>
        </p:nvCxnSpPr>
        <p:spPr>
          <a:xfrm>
            <a:off x="5747452" y="1430361"/>
            <a:ext cx="0" cy="54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Ellipse 256">
            <a:extLst>
              <a:ext uri="{FF2B5EF4-FFF2-40B4-BE49-F238E27FC236}">
                <a16:creationId xmlns:a16="http://schemas.microsoft.com/office/drawing/2014/main" id="{CF5D6A9F-AC8D-9159-581B-C59FB73D5339}"/>
              </a:ext>
            </a:extLst>
          </p:cNvPr>
          <p:cNvSpPr/>
          <p:nvPr/>
        </p:nvSpPr>
        <p:spPr>
          <a:xfrm flipH="1">
            <a:off x="5708301" y="138070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6AF8CDC3-7D4F-705E-D818-DFA4F34C43DB}"/>
              </a:ext>
            </a:extLst>
          </p:cNvPr>
          <p:cNvSpPr/>
          <p:nvPr/>
        </p:nvSpPr>
        <p:spPr>
          <a:xfrm flipH="1">
            <a:off x="6299611" y="127677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C256B0ED-1987-8DC6-F85C-5794DB490C57}"/>
              </a:ext>
            </a:extLst>
          </p:cNvPr>
          <p:cNvSpPr/>
          <p:nvPr/>
        </p:nvSpPr>
        <p:spPr>
          <a:xfrm flipH="1">
            <a:off x="6085517" y="129268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0" name="Connecteur droit 259">
            <a:extLst>
              <a:ext uri="{FF2B5EF4-FFF2-40B4-BE49-F238E27FC236}">
                <a16:creationId xmlns:a16="http://schemas.microsoft.com/office/drawing/2014/main" id="{A2A7B32D-5EAF-1197-F539-EAE098D173D1}"/>
              </a:ext>
            </a:extLst>
          </p:cNvPr>
          <p:cNvCxnSpPr>
            <a:cxnSpLocks/>
          </p:cNvCxnSpPr>
          <p:nvPr/>
        </p:nvCxnSpPr>
        <p:spPr>
          <a:xfrm>
            <a:off x="2804526" y="2543169"/>
            <a:ext cx="108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>
            <a:extLst>
              <a:ext uri="{FF2B5EF4-FFF2-40B4-BE49-F238E27FC236}">
                <a16:creationId xmlns:a16="http://schemas.microsoft.com/office/drawing/2014/main" id="{BDE385B0-145E-90F8-CE5C-BD70EF72B386}"/>
              </a:ext>
            </a:extLst>
          </p:cNvPr>
          <p:cNvCxnSpPr>
            <a:cxnSpLocks/>
          </p:cNvCxnSpPr>
          <p:nvPr/>
        </p:nvCxnSpPr>
        <p:spPr>
          <a:xfrm>
            <a:off x="2902392" y="3796064"/>
            <a:ext cx="407471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>
            <a:extLst>
              <a:ext uri="{FF2B5EF4-FFF2-40B4-BE49-F238E27FC236}">
                <a16:creationId xmlns:a16="http://schemas.microsoft.com/office/drawing/2014/main" id="{A1650CCA-966D-90AD-E58B-A54DD1305851}"/>
              </a:ext>
            </a:extLst>
          </p:cNvPr>
          <p:cNvCxnSpPr>
            <a:cxnSpLocks/>
          </p:cNvCxnSpPr>
          <p:nvPr/>
        </p:nvCxnSpPr>
        <p:spPr>
          <a:xfrm>
            <a:off x="2902392" y="4204803"/>
            <a:ext cx="407471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Rectangle : coins arrondis 262">
            <a:extLst>
              <a:ext uri="{FF2B5EF4-FFF2-40B4-BE49-F238E27FC236}">
                <a16:creationId xmlns:a16="http://schemas.microsoft.com/office/drawing/2014/main" id="{9A859ECC-1C1F-579C-89C6-C76E5CDD8C88}"/>
              </a:ext>
            </a:extLst>
          </p:cNvPr>
          <p:cNvSpPr/>
          <p:nvPr/>
        </p:nvSpPr>
        <p:spPr>
          <a:xfrm>
            <a:off x="2552222" y="1989025"/>
            <a:ext cx="4846391" cy="396592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Under exposure to Tazobactam may exist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ZoneTexte 263">
            <a:extLst>
              <a:ext uri="{FF2B5EF4-FFF2-40B4-BE49-F238E27FC236}">
                <a16:creationId xmlns:a16="http://schemas.microsoft.com/office/drawing/2014/main" id="{1FE6FFEF-E125-3910-2D09-7366BA078755}"/>
              </a:ext>
            </a:extLst>
          </p:cNvPr>
          <p:cNvSpPr txBox="1"/>
          <p:nvPr/>
        </p:nvSpPr>
        <p:spPr>
          <a:xfrm>
            <a:off x="7207329" y="3592827"/>
            <a:ext cx="3516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mg/L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test of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pip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+ taz</a:t>
            </a:r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id="{CCB2BB21-847E-B1D0-849B-B2556C67F46B}"/>
              </a:ext>
            </a:extLst>
          </p:cNvPr>
          <p:cNvSpPr txBox="1"/>
          <p:nvPr/>
        </p:nvSpPr>
        <p:spPr>
          <a:xfrm>
            <a:off x="7207329" y="4050002"/>
            <a:ext cx="3452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mg/L 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= In vitro activity in literature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ZoneTexte 265">
            <a:extLst>
              <a:ext uri="{FF2B5EF4-FFF2-40B4-BE49-F238E27FC236}">
                <a16:creationId xmlns:a16="http://schemas.microsoft.com/office/drawing/2014/main" id="{A5F65A34-2CCD-65FE-724E-90786025E169}"/>
              </a:ext>
            </a:extLst>
          </p:cNvPr>
          <p:cNvSpPr txBox="1"/>
          <p:nvPr/>
        </p:nvSpPr>
        <p:spPr>
          <a:xfrm>
            <a:off x="6945217" y="2631567"/>
            <a:ext cx="381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tazobactam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concentration?</a:t>
            </a:r>
          </a:p>
        </p:txBody>
      </p:sp>
    </p:spTree>
    <p:extLst>
      <p:ext uri="{BB962C8B-B14F-4D97-AF65-F5344CB8AC3E}">
        <p14:creationId xmlns:p14="http://schemas.microsoft.com/office/powerpoint/2010/main" val="23032624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02B935F-8D8E-B67A-3A8F-3410D5261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Sarfati et al., ECCMID</a:t>
            </a:r>
            <a:r>
              <a:rPr lang="da-DK" baseline="30000" dirty="0"/>
              <a:t>®</a:t>
            </a:r>
            <a:r>
              <a:rPr lang="da-DK" dirty="0"/>
              <a:t> 2023, Abs #O0699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Strong correlation between Piperacillin and Tazobactam PK in critically-ill patients with sepsis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Important variability of Piperacillin-Tazobactam exposure in this cohort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Piperacillin exposure is lower than recommended target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Choice of regimen has to be adapted to the patient: CL</a:t>
            </a:r>
            <a:r>
              <a:rPr lang="da-DK" baseline="-25000" dirty="0"/>
              <a:t>créat</a:t>
            </a:r>
            <a:r>
              <a:rPr lang="da-DK" dirty="0"/>
              <a:t> and systematic TDM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Do not use 4g/0,5g e. 8h for initiation of probabilistic treatment of sepsis without renal failure 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959117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B1065-2746-10F7-95F4-66958D74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err="1"/>
              <a:t>PKpopLCR</a:t>
            </a:r>
            <a:r>
              <a:rPr lang="en-US" sz="3400" dirty="0"/>
              <a:t> study: pharmacokinetic and pharmacodynamic of linezolid in </a:t>
            </a:r>
            <a:r>
              <a:rPr lang="en-US" sz="3400" dirty="0" err="1"/>
              <a:t>neurointensive</a:t>
            </a:r>
            <a:r>
              <a:rPr lang="en-US" sz="3400" dirty="0"/>
              <a:t> care patients with external ventricular drainage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535440-7A54-EC77-0D9D-24704A0675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 dirty="0"/>
              <a:t>A. </a:t>
            </a:r>
            <a:r>
              <a:rPr lang="es-ES" dirty="0" err="1"/>
              <a:t>Chauzy</a:t>
            </a:r>
            <a:r>
              <a:rPr lang="es-ES" dirty="0"/>
              <a:t> et al., ECCMID</a:t>
            </a:r>
            <a:r>
              <a:rPr lang="es-ES" baseline="30000" dirty="0"/>
              <a:t>®</a:t>
            </a:r>
            <a:r>
              <a:rPr lang="es-ES" dirty="0"/>
              <a:t> 2023, </a:t>
            </a:r>
            <a:r>
              <a:rPr lang="es-ES" dirty="0" err="1"/>
              <a:t>Abs</a:t>
            </a:r>
            <a:r>
              <a:rPr lang="es-ES" dirty="0"/>
              <a:t> #O0703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4579F9-F413-2D72-9DF3-F366987E4F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Clinical PK/PD studies to improve dosing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94311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PTA of </a:t>
            </a:r>
            <a:r>
              <a:rPr lang="fr-FR" dirty="0" err="1"/>
              <a:t>linezolid</a:t>
            </a:r>
            <a:r>
              <a:rPr lang="fr-FR" dirty="0"/>
              <a:t> in CSF AUC</a:t>
            </a:r>
            <a:r>
              <a:rPr lang="fr-FR" baseline="-25000" dirty="0"/>
              <a:t>0-24</a:t>
            </a:r>
            <a:r>
              <a:rPr lang="fr-FR" dirty="0"/>
              <a:t>/MIC &gt; 100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</a:t>
            </a:r>
            <a:r>
              <a:rPr lang="da-DK" dirty="0" err="1"/>
              <a:t>Chauzy</a:t>
            </a:r>
            <a:r>
              <a:rPr lang="da-DK" dirty="0"/>
              <a:t> et al., ECCMID</a:t>
            </a:r>
            <a:r>
              <a:rPr lang="da-DK" baseline="30000" dirty="0"/>
              <a:t>®</a:t>
            </a:r>
            <a:r>
              <a:rPr lang="da-DK" dirty="0"/>
              <a:t> 2023, Abs #O0703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14594-5047-5F8D-470D-3E1BD8DCE052}"/>
              </a:ext>
            </a:extLst>
          </p:cNvPr>
          <p:cNvSpPr/>
          <p:nvPr/>
        </p:nvSpPr>
        <p:spPr>
          <a:xfrm>
            <a:off x="3877663" y="1100431"/>
            <a:ext cx="3833091" cy="420254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029E9A-BD4F-3FA7-0320-EE61108E1297}"/>
              </a:ext>
            </a:extLst>
          </p:cNvPr>
          <p:cNvSpPr txBox="1"/>
          <p:nvPr/>
        </p:nvSpPr>
        <p:spPr>
          <a:xfrm rot="16200000">
            <a:off x="1005927" y="3061569"/>
            <a:ext cx="423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PTA (%) for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linezolid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ED0A82-435F-13C1-8724-80B70702862D}"/>
              </a:ext>
            </a:extLst>
          </p:cNvPr>
          <p:cNvSpPr txBox="1"/>
          <p:nvPr/>
        </p:nvSpPr>
        <p:spPr>
          <a:xfrm>
            <a:off x="3876258" y="564979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 (mg/L)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13F0C2-ACFB-4295-1FB6-8009DD71903E}"/>
              </a:ext>
            </a:extLst>
          </p:cNvPr>
          <p:cNvSpPr txBox="1"/>
          <p:nvPr/>
        </p:nvSpPr>
        <p:spPr>
          <a:xfrm rot="5400000">
            <a:off x="6357105" y="3101136"/>
            <a:ext cx="423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 Frequency (%)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5D341D-86BE-F977-21F2-97AC2279A6B5}"/>
              </a:ext>
            </a:extLst>
          </p:cNvPr>
          <p:cNvSpPr txBox="1"/>
          <p:nvPr/>
        </p:nvSpPr>
        <p:spPr>
          <a:xfrm>
            <a:off x="3790962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0.25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0AA3E7B-8CBA-D64A-3FFF-9217037D9FE2}"/>
              </a:ext>
            </a:extLst>
          </p:cNvPr>
          <p:cNvCxnSpPr>
            <a:cxnSpLocks/>
          </p:cNvCxnSpPr>
          <p:nvPr/>
        </p:nvCxnSpPr>
        <p:spPr>
          <a:xfrm>
            <a:off x="4056103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BD5BE5C-061C-60B6-C349-8DA3FB531C04}"/>
              </a:ext>
            </a:extLst>
          </p:cNvPr>
          <p:cNvCxnSpPr>
            <a:cxnSpLocks/>
          </p:cNvCxnSpPr>
          <p:nvPr/>
        </p:nvCxnSpPr>
        <p:spPr>
          <a:xfrm>
            <a:off x="4750360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1499B2E-C935-2098-DE1D-97F2D04BEEC7}"/>
              </a:ext>
            </a:extLst>
          </p:cNvPr>
          <p:cNvCxnSpPr>
            <a:cxnSpLocks/>
          </p:cNvCxnSpPr>
          <p:nvPr/>
        </p:nvCxnSpPr>
        <p:spPr>
          <a:xfrm>
            <a:off x="5446296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872A17B-A13C-2CA6-E507-376A914D75DB}"/>
              </a:ext>
            </a:extLst>
          </p:cNvPr>
          <p:cNvCxnSpPr>
            <a:cxnSpLocks/>
          </p:cNvCxnSpPr>
          <p:nvPr/>
        </p:nvCxnSpPr>
        <p:spPr>
          <a:xfrm>
            <a:off x="6148692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07E7219-7D98-F499-632F-EA12554DCF47}"/>
              </a:ext>
            </a:extLst>
          </p:cNvPr>
          <p:cNvCxnSpPr>
            <a:cxnSpLocks/>
          </p:cNvCxnSpPr>
          <p:nvPr/>
        </p:nvCxnSpPr>
        <p:spPr>
          <a:xfrm>
            <a:off x="6841610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B5AA7A4-8155-80A0-1110-9B59008EE856}"/>
              </a:ext>
            </a:extLst>
          </p:cNvPr>
          <p:cNvCxnSpPr>
            <a:cxnSpLocks/>
          </p:cNvCxnSpPr>
          <p:nvPr/>
        </p:nvCxnSpPr>
        <p:spPr>
          <a:xfrm>
            <a:off x="7537546" y="5301903"/>
            <a:ext cx="0" cy="720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E33C48E9-66F0-DBE6-E2FA-D875D13983AF}"/>
              </a:ext>
            </a:extLst>
          </p:cNvPr>
          <p:cNvSpPr txBox="1"/>
          <p:nvPr/>
        </p:nvSpPr>
        <p:spPr>
          <a:xfrm>
            <a:off x="4462328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7BD96D0-05AF-75FE-AB6E-35F895C25FA3}"/>
              </a:ext>
            </a:extLst>
          </p:cNvPr>
          <p:cNvSpPr txBox="1"/>
          <p:nvPr/>
        </p:nvSpPr>
        <p:spPr>
          <a:xfrm>
            <a:off x="5182408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F299663-1249-29AA-E10D-86D7CE64A435}"/>
              </a:ext>
            </a:extLst>
          </p:cNvPr>
          <p:cNvSpPr txBox="1"/>
          <p:nvPr/>
        </p:nvSpPr>
        <p:spPr>
          <a:xfrm>
            <a:off x="5860660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4AAFD3C-3641-52D9-7E42-189C9D14CC66}"/>
              </a:ext>
            </a:extLst>
          </p:cNvPr>
          <p:cNvSpPr txBox="1"/>
          <p:nvPr/>
        </p:nvSpPr>
        <p:spPr>
          <a:xfrm>
            <a:off x="6556596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58DCDF5-B0D6-66E4-C89D-5967D8D5EE86}"/>
              </a:ext>
            </a:extLst>
          </p:cNvPr>
          <p:cNvSpPr txBox="1"/>
          <p:nvPr/>
        </p:nvSpPr>
        <p:spPr>
          <a:xfrm>
            <a:off x="7249514" y="5318996"/>
            <a:ext cx="56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38C87A3-5A6F-9C42-CF43-54ACD1A7E687}"/>
              </a:ext>
            </a:extLst>
          </p:cNvPr>
          <p:cNvCxnSpPr>
            <a:cxnSpLocks/>
          </p:cNvCxnSpPr>
          <p:nvPr/>
        </p:nvCxnSpPr>
        <p:spPr>
          <a:xfrm>
            <a:off x="3808619" y="5112709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8D57D01-28E2-F7DD-3416-7E167426E8C8}"/>
              </a:ext>
            </a:extLst>
          </p:cNvPr>
          <p:cNvCxnSpPr>
            <a:cxnSpLocks/>
          </p:cNvCxnSpPr>
          <p:nvPr/>
        </p:nvCxnSpPr>
        <p:spPr>
          <a:xfrm>
            <a:off x="3808619" y="4343011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0DB17C8-7EFB-3089-2B43-890BA8B74A47}"/>
              </a:ext>
            </a:extLst>
          </p:cNvPr>
          <p:cNvCxnSpPr>
            <a:cxnSpLocks/>
          </p:cNvCxnSpPr>
          <p:nvPr/>
        </p:nvCxnSpPr>
        <p:spPr>
          <a:xfrm>
            <a:off x="3808619" y="3578085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64ED434-ECD2-BACD-916D-13DEAD0C4308}"/>
              </a:ext>
            </a:extLst>
          </p:cNvPr>
          <p:cNvCxnSpPr>
            <a:cxnSpLocks/>
          </p:cNvCxnSpPr>
          <p:nvPr/>
        </p:nvCxnSpPr>
        <p:spPr>
          <a:xfrm>
            <a:off x="3808619" y="2816177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32F667F-2691-A3FE-4C20-EFB0ADA3F82C}"/>
              </a:ext>
            </a:extLst>
          </p:cNvPr>
          <p:cNvCxnSpPr>
            <a:cxnSpLocks/>
          </p:cNvCxnSpPr>
          <p:nvPr/>
        </p:nvCxnSpPr>
        <p:spPr>
          <a:xfrm>
            <a:off x="3808619" y="2051248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CA27E30-E9FC-1F22-A863-7D6126FEFCF5}"/>
              </a:ext>
            </a:extLst>
          </p:cNvPr>
          <p:cNvCxnSpPr>
            <a:cxnSpLocks/>
          </p:cNvCxnSpPr>
          <p:nvPr/>
        </p:nvCxnSpPr>
        <p:spPr>
          <a:xfrm>
            <a:off x="3808619" y="1285901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33CC0AE5-6325-EDD1-3380-23C5CB3FACAD}"/>
              </a:ext>
            </a:extLst>
          </p:cNvPr>
          <p:cNvSpPr txBox="1"/>
          <p:nvPr/>
        </p:nvSpPr>
        <p:spPr>
          <a:xfrm>
            <a:off x="3592537" y="4962246"/>
            <a:ext cx="33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3634363-CE73-39CC-22E3-0E2D1625EBEE}"/>
              </a:ext>
            </a:extLst>
          </p:cNvPr>
          <p:cNvSpPr txBox="1"/>
          <p:nvPr/>
        </p:nvSpPr>
        <p:spPr>
          <a:xfrm>
            <a:off x="3512873" y="4190365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233DC9B-5884-40F9-2DA2-90F30481A5B2}"/>
              </a:ext>
            </a:extLst>
          </p:cNvPr>
          <p:cNvSpPr txBox="1"/>
          <p:nvPr/>
        </p:nvSpPr>
        <p:spPr>
          <a:xfrm>
            <a:off x="3512873" y="3418979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540215E-CA78-D8AB-C3AF-490465149009}"/>
              </a:ext>
            </a:extLst>
          </p:cNvPr>
          <p:cNvSpPr txBox="1"/>
          <p:nvPr/>
        </p:nvSpPr>
        <p:spPr>
          <a:xfrm>
            <a:off x="3502199" y="2667204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E7756ED-3CC3-CDD9-36D4-F3F1AEC520D4}"/>
              </a:ext>
            </a:extLst>
          </p:cNvPr>
          <p:cNvSpPr txBox="1"/>
          <p:nvPr/>
        </p:nvSpPr>
        <p:spPr>
          <a:xfrm>
            <a:off x="3512873" y="2188807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1F851C3-9818-2CBA-1EBB-13C009D70645}"/>
              </a:ext>
            </a:extLst>
          </p:cNvPr>
          <p:cNvSpPr txBox="1"/>
          <p:nvPr/>
        </p:nvSpPr>
        <p:spPr>
          <a:xfrm>
            <a:off x="3512873" y="1891721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A404C24-DCD0-5193-E8DC-D910CC672E54}"/>
              </a:ext>
            </a:extLst>
          </p:cNvPr>
          <p:cNvSpPr txBox="1"/>
          <p:nvPr/>
        </p:nvSpPr>
        <p:spPr>
          <a:xfrm>
            <a:off x="3512873" y="1435953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93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CF133CD-2B88-308F-9285-5A81FA635153}"/>
              </a:ext>
            </a:extLst>
          </p:cNvPr>
          <p:cNvSpPr txBox="1"/>
          <p:nvPr/>
        </p:nvSpPr>
        <p:spPr>
          <a:xfrm>
            <a:off x="3434409" y="1129813"/>
            <a:ext cx="48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32A4629-D73B-A059-62C2-93E404FF93C0}"/>
              </a:ext>
            </a:extLst>
          </p:cNvPr>
          <p:cNvSpPr/>
          <p:nvPr/>
        </p:nvSpPr>
        <p:spPr>
          <a:xfrm>
            <a:off x="3504179" y="1404497"/>
            <a:ext cx="362139" cy="362139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414D7E2-3C66-DAFD-59EE-F58A77797AB6}"/>
              </a:ext>
            </a:extLst>
          </p:cNvPr>
          <p:cNvSpPr/>
          <p:nvPr/>
        </p:nvSpPr>
        <p:spPr>
          <a:xfrm>
            <a:off x="3504179" y="2149997"/>
            <a:ext cx="362139" cy="362139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71BF6AF-F9DB-598D-9646-968BDD193547}"/>
              </a:ext>
            </a:extLst>
          </p:cNvPr>
          <p:cNvSpPr/>
          <p:nvPr/>
        </p:nvSpPr>
        <p:spPr>
          <a:xfrm>
            <a:off x="3514118" y="3398276"/>
            <a:ext cx="362139" cy="362139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537944F1-E251-F811-8C26-8303F64AD00E}"/>
              </a:ext>
            </a:extLst>
          </p:cNvPr>
          <p:cNvCxnSpPr>
            <a:cxnSpLocks/>
          </p:cNvCxnSpPr>
          <p:nvPr/>
        </p:nvCxnSpPr>
        <p:spPr>
          <a:xfrm>
            <a:off x="7714974" y="4343011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6B7F03B-7A18-7314-151C-041368702175}"/>
              </a:ext>
            </a:extLst>
          </p:cNvPr>
          <p:cNvCxnSpPr>
            <a:cxnSpLocks/>
          </p:cNvCxnSpPr>
          <p:nvPr/>
        </p:nvCxnSpPr>
        <p:spPr>
          <a:xfrm>
            <a:off x="7714974" y="3578085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3C001FBB-9D1E-B649-0CA6-1CE83C6A0EB4}"/>
              </a:ext>
            </a:extLst>
          </p:cNvPr>
          <p:cNvCxnSpPr>
            <a:cxnSpLocks/>
          </p:cNvCxnSpPr>
          <p:nvPr/>
        </p:nvCxnSpPr>
        <p:spPr>
          <a:xfrm>
            <a:off x="7714974" y="2816177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2BA33D22-C6B3-EC96-82DE-C583AB9026CB}"/>
              </a:ext>
            </a:extLst>
          </p:cNvPr>
          <p:cNvSpPr txBox="1"/>
          <p:nvPr/>
        </p:nvSpPr>
        <p:spPr>
          <a:xfrm>
            <a:off x="7671846" y="4190365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9883D0F-5B2A-2BAB-C782-62B7FB936D60}"/>
              </a:ext>
            </a:extLst>
          </p:cNvPr>
          <p:cNvSpPr txBox="1"/>
          <p:nvPr/>
        </p:nvSpPr>
        <p:spPr>
          <a:xfrm>
            <a:off x="7671846" y="3418979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EFD6541-0976-DE37-0564-AF152267418E}"/>
              </a:ext>
            </a:extLst>
          </p:cNvPr>
          <p:cNvSpPr txBox="1"/>
          <p:nvPr/>
        </p:nvSpPr>
        <p:spPr>
          <a:xfrm>
            <a:off x="7671846" y="2667204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67557A1F-2A91-F38A-7D8C-FBC71965E980}"/>
              </a:ext>
            </a:extLst>
          </p:cNvPr>
          <p:cNvCxnSpPr>
            <a:cxnSpLocks/>
          </p:cNvCxnSpPr>
          <p:nvPr/>
        </p:nvCxnSpPr>
        <p:spPr>
          <a:xfrm>
            <a:off x="7709576" y="2051248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3F1D7BFC-E846-BD6A-6897-E3D9D7C3C539}"/>
              </a:ext>
            </a:extLst>
          </p:cNvPr>
          <p:cNvCxnSpPr>
            <a:cxnSpLocks/>
          </p:cNvCxnSpPr>
          <p:nvPr/>
        </p:nvCxnSpPr>
        <p:spPr>
          <a:xfrm>
            <a:off x="7709576" y="1285901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94098384-3476-A5F1-03EB-247415CC3CE4}"/>
              </a:ext>
            </a:extLst>
          </p:cNvPr>
          <p:cNvSpPr txBox="1"/>
          <p:nvPr/>
        </p:nvSpPr>
        <p:spPr>
          <a:xfrm>
            <a:off x="7677122" y="1891721"/>
            <a:ext cx="41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CC4BD48-C3CE-68CD-1378-4ABD0F081CDF}"/>
              </a:ext>
            </a:extLst>
          </p:cNvPr>
          <p:cNvSpPr txBox="1"/>
          <p:nvPr/>
        </p:nvSpPr>
        <p:spPr>
          <a:xfrm>
            <a:off x="7680492" y="1129813"/>
            <a:ext cx="48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6A00A3B9-29B2-C39A-ADD2-93BA55302AE2}"/>
              </a:ext>
            </a:extLst>
          </p:cNvPr>
          <p:cNvCxnSpPr>
            <a:cxnSpLocks/>
          </p:cNvCxnSpPr>
          <p:nvPr/>
        </p:nvCxnSpPr>
        <p:spPr>
          <a:xfrm>
            <a:off x="7705290" y="5112709"/>
            <a:ext cx="7069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850B04A0-19C7-48B6-69FD-4EC5732F23B0}"/>
              </a:ext>
            </a:extLst>
          </p:cNvPr>
          <p:cNvSpPr txBox="1"/>
          <p:nvPr/>
        </p:nvSpPr>
        <p:spPr>
          <a:xfrm>
            <a:off x="7667108" y="4962246"/>
            <a:ext cx="33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39E76EF-DC3A-554C-921D-8C8EB35E90E6}"/>
              </a:ext>
            </a:extLst>
          </p:cNvPr>
          <p:cNvSpPr/>
          <p:nvPr/>
        </p:nvSpPr>
        <p:spPr>
          <a:xfrm>
            <a:off x="9471436" y="2226481"/>
            <a:ext cx="204281" cy="2140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C3CC285-C57A-01BA-BCCD-28F9987873BA}"/>
              </a:ext>
            </a:extLst>
          </p:cNvPr>
          <p:cNvSpPr/>
          <p:nvPr/>
        </p:nvSpPr>
        <p:spPr>
          <a:xfrm>
            <a:off x="9471436" y="2584989"/>
            <a:ext cx="204281" cy="214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6E92866-876F-7D27-3639-105F6D01290B}"/>
              </a:ext>
            </a:extLst>
          </p:cNvPr>
          <p:cNvSpPr txBox="1"/>
          <p:nvPr/>
        </p:nvSpPr>
        <p:spPr>
          <a:xfrm>
            <a:off x="9675717" y="2129204"/>
            <a:ext cx="77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MRSA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5F9204B-9A7B-2808-C166-91363B921CDD}"/>
              </a:ext>
            </a:extLst>
          </p:cNvPr>
          <p:cNvSpPr txBox="1"/>
          <p:nvPr/>
        </p:nvSpPr>
        <p:spPr>
          <a:xfrm>
            <a:off x="9675717" y="2501469"/>
            <a:ext cx="77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MRSE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5EC79EF7-D929-E1CD-0EC6-AE8C5DD220AF}"/>
              </a:ext>
            </a:extLst>
          </p:cNvPr>
          <p:cNvSpPr txBox="1"/>
          <p:nvPr/>
        </p:nvSpPr>
        <p:spPr>
          <a:xfrm>
            <a:off x="9298416" y="3047394"/>
            <a:ext cx="162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1200 mg / </a:t>
            </a:r>
            <a:r>
              <a:rPr lang="fr-FR" dirty="0" err="1"/>
              <a:t>day</a:t>
            </a:r>
            <a:endParaRPr lang="fr-FR" dirty="0"/>
          </a:p>
          <a:p>
            <a:r>
              <a:rPr lang="fr-FR" dirty="0"/>
              <a:t>1800 mg / </a:t>
            </a:r>
            <a:r>
              <a:rPr lang="fr-FR" dirty="0" err="1"/>
              <a:t>day</a:t>
            </a:r>
            <a:endParaRPr lang="fr-FR" dirty="0"/>
          </a:p>
          <a:p>
            <a:r>
              <a:rPr lang="fr-FR" dirty="0"/>
              <a:t>2700 mg / </a:t>
            </a:r>
            <a:r>
              <a:rPr lang="fr-FR" dirty="0" err="1"/>
              <a:t>day</a:t>
            </a:r>
            <a:r>
              <a:rPr lang="fr-FR" dirty="0"/>
              <a:t> </a:t>
            </a:r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4BB665C9-BD6D-6F9F-D83A-B690817E9094}"/>
              </a:ext>
            </a:extLst>
          </p:cNvPr>
          <p:cNvSpPr/>
          <p:nvPr/>
        </p:nvSpPr>
        <p:spPr>
          <a:xfrm>
            <a:off x="3886408" y="2318353"/>
            <a:ext cx="1566154" cy="9727"/>
          </a:xfrm>
          <a:custGeom>
            <a:avLst/>
            <a:gdLst>
              <a:gd name="connsiteX0" fmla="*/ 0 w 1566154"/>
              <a:gd name="connsiteY0" fmla="*/ 0 h 9727"/>
              <a:gd name="connsiteX1" fmla="*/ 1566154 w 1566154"/>
              <a:gd name="connsiteY1" fmla="*/ 9727 h 9727"/>
              <a:gd name="connsiteX2" fmla="*/ 1556426 w 1566154"/>
              <a:gd name="connsiteY2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154" h="9727">
                <a:moveTo>
                  <a:pt x="0" y="0"/>
                </a:moveTo>
                <a:lnTo>
                  <a:pt x="1566154" y="9727"/>
                </a:lnTo>
                <a:lnTo>
                  <a:pt x="1556426" y="9727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9101FBA1-F9D8-17D6-E728-2D5A6DD58B50}"/>
              </a:ext>
            </a:extLst>
          </p:cNvPr>
          <p:cNvSpPr/>
          <p:nvPr/>
        </p:nvSpPr>
        <p:spPr>
          <a:xfrm>
            <a:off x="3886408" y="3574173"/>
            <a:ext cx="1566154" cy="9727"/>
          </a:xfrm>
          <a:custGeom>
            <a:avLst/>
            <a:gdLst>
              <a:gd name="connsiteX0" fmla="*/ 0 w 1566154"/>
              <a:gd name="connsiteY0" fmla="*/ 0 h 9727"/>
              <a:gd name="connsiteX1" fmla="*/ 1566154 w 1566154"/>
              <a:gd name="connsiteY1" fmla="*/ 9727 h 9727"/>
              <a:gd name="connsiteX2" fmla="*/ 1556426 w 1566154"/>
              <a:gd name="connsiteY2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154" h="9727">
                <a:moveTo>
                  <a:pt x="0" y="0"/>
                </a:moveTo>
                <a:lnTo>
                  <a:pt x="1566154" y="9727"/>
                </a:lnTo>
                <a:lnTo>
                  <a:pt x="1556426" y="9727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lèche : double flèche verticale 85">
            <a:extLst>
              <a:ext uri="{FF2B5EF4-FFF2-40B4-BE49-F238E27FC236}">
                <a16:creationId xmlns:a16="http://schemas.microsoft.com/office/drawing/2014/main" id="{A53F14F9-A1A5-564C-B785-9D103AC6C2AC}"/>
              </a:ext>
            </a:extLst>
          </p:cNvPr>
          <p:cNvSpPr/>
          <p:nvPr/>
        </p:nvSpPr>
        <p:spPr>
          <a:xfrm>
            <a:off x="3905864" y="1598506"/>
            <a:ext cx="204281" cy="700392"/>
          </a:xfrm>
          <a:prstGeom prst="up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lèche : double flèche verticale 86">
            <a:extLst>
              <a:ext uri="{FF2B5EF4-FFF2-40B4-BE49-F238E27FC236}">
                <a16:creationId xmlns:a16="http://schemas.microsoft.com/office/drawing/2014/main" id="{11E6D5AD-7574-F66C-BC6A-6423132A8BBE}"/>
              </a:ext>
            </a:extLst>
          </p:cNvPr>
          <p:cNvSpPr/>
          <p:nvPr/>
        </p:nvSpPr>
        <p:spPr>
          <a:xfrm>
            <a:off x="3905864" y="2353948"/>
            <a:ext cx="200193" cy="1209545"/>
          </a:xfrm>
          <a:prstGeom prst="up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4771219-7932-F300-8893-72C1ACF0366E}"/>
              </a:ext>
            </a:extLst>
          </p:cNvPr>
          <p:cNvSpPr/>
          <p:nvPr/>
        </p:nvSpPr>
        <p:spPr>
          <a:xfrm>
            <a:off x="4746492" y="4955911"/>
            <a:ext cx="188573" cy="156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6766297-B31D-7E7A-64A3-866038267AC3}"/>
              </a:ext>
            </a:extLst>
          </p:cNvPr>
          <p:cNvSpPr/>
          <p:nvPr/>
        </p:nvSpPr>
        <p:spPr>
          <a:xfrm>
            <a:off x="6143418" y="4859847"/>
            <a:ext cx="188573" cy="252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01EDEDB-2547-B0DA-424B-B33ADABC6D28}"/>
              </a:ext>
            </a:extLst>
          </p:cNvPr>
          <p:cNvSpPr/>
          <p:nvPr/>
        </p:nvSpPr>
        <p:spPr>
          <a:xfrm>
            <a:off x="5449238" y="1712073"/>
            <a:ext cx="183799" cy="3422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6438110-A248-3C84-41DC-F2B8777C70E3}"/>
              </a:ext>
            </a:extLst>
          </p:cNvPr>
          <p:cNvSpPr/>
          <p:nvPr/>
        </p:nvSpPr>
        <p:spPr>
          <a:xfrm>
            <a:off x="5974496" y="3034603"/>
            <a:ext cx="188573" cy="20778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3AB5037-67F1-0686-19C5-BB4EE7A23B60}"/>
              </a:ext>
            </a:extLst>
          </p:cNvPr>
          <p:cNvSpPr/>
          <p:nvPr/>
        </p:nvSpPr>
        <p:spPr>
          <a:xfrm>
            <a:off x="6654590" y="3422424"/>
            <a:ext cx="188573" cy="16900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3A02B88-8D5B-576A-FFDB-33F740E115AF}"/>
              </a:ext>
            </a:extLst>
          </p:cNvPr>
          <p:cNvSpPr/>
          <p:nvPr/>
        </p:nvSpPr>
        <p:spPr>
          <a:xfrm>
            <a:off x="5242705" y="5055535"/>
            <a:ext cx="188573" cy="569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 : forme 93">
            <a:extLst>
              <a:ext uri="{FF2B5EF4-FFF2-40B4-BE49-F238E27FC236}">
                <a16:creationId xmlns:a16="http://schemas.microsoft.com/office/drawing/2014/main" id="{5583B076-B7F9-4B61-AD57-F45F78A758A7}"/>
              </a:ext>
            </a:extLst>
          </p:cNvPr>
          <p:cNvSpPr/>
          <p:nvPr/>
        </p:nvSpPr>
        <p:spPr>
          <a:xfrm>
            <a:off x="4044992" y="1286769"/>
            <a:ext cx="3503428" cy="3806456"/>
          </a:xfrm>
          <a:custGeom>
            <a:avLst/>
            <a:gdLst>
              <a:gd name="connsiteX0" fmla="*/ 0 w 3503428"/>
              <a:gd name="connsiteY0" fmla="*/ 5316 h 3806456"/>
              <a:gd name="connsiteX1" fmla="*/ 563525 w 3503428"/>
              <a:gd name="connsiteY1" fmla="*/ 0 h 3806456"/>
              <a:gd name="connsiteX2" fmla="*/ 962246 w 3503428"/>
              <a:gd name="connsiteY2" fmla="*/ 37214 h 3806456"/>
              <a:gd name="connsiteX3" fmla="*/ 1158949 w 3503428"/>
              <a:gd name="connsiteY3" fmla="*/ 101009 h 3806456"/>
              <a:gd name="connsiteX4" fmla="*/ 1334386 w 3503428"/>
              <a:gd name="connsiteY4" fmla="*/ 202018 h 3806456"/>
              <a:gd name="connsiteX5" fmla="*/ 1547037 w 3503428"/>
              <a:gd name="connsiteY5" fmla="*/ 451883 h 3806456"/>
              <a:gd name="connsiteX6" fmla="*/ 1690577 w 3503428"/>
              <a:gd name="connsiteY6" fmla="*/ 728330 h 3806456"/>
              <a:gd name="connsiteX7" fmla="*/ 1919177 w 3503428"/>
              <a:gd name="connsiteY7" fmla="*/ 1339702 h 3806456"/>
              <a:gd name="connsiteX8" fmla="*/ 2232837 w 3503428"/>
              <a:gd name="connsiteY8" fmla="*/ 2275367 h 3806456"/>
              <a:gd name="connsiteX9" fmla="*/ 2472070 w 3503428"/>
              <a:gd name="connsiteY9" fmla="*/ 2966483 h 3806456"/>
              <a:gd name="connsiteX10" fmla="*/ 2626242 w 3503428"/>
              <a:gd name="connsiteY10" fmla="*/ 3269511 h 3806456"/>
              <a:gd name="connsiteX11" fmla="*/ 2886739 w 3503428"/>
              <a:gd name="connsiteY11" fmla="*/ 3620386 h 3806456"/>
              <a:gd name="connsiteX12" fmla="*/ 3067493 w 3503428"/>
              <a:gd name="connsiteY12" fmla="*/ 3716079 h 3806456"/>
              <a:gd name="connsiteX13" fmla="*/ 3274828 w 3503428"/>
              <a:gd name="connsiteY13" fmla="*/ 3795823 h 3806456"/>
              <a:gd name="connsiteX14" fmla="*/ 3503428 w 3503428"/>
              <a:gd name="connsiteY14" fmla="*/ 3806456 h 380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3428" h="3806456">
                <a:moveTo>
                  <a:pt x="0" y="5316"/>
                </a:moveTo>
                <a:lnTo>
                  <a:pt x="563525" y="0"/>
                </a:lnTo>
                <a:lnTo>
                  <a:pt x="962246" y="37214"/>
                </a:lnTo>
                <a:lnTo>
                  <a:pt x="1158949" y="101009"/>
                </a:lnTo>
                <a:lnTo>
                  <a:pt x="1334386" y="202018"/>
                </a:lnTo>
                <a:lnTo>
                  <a:pt x="1547037" y="451883"/>
                </a:lnTo>
                <a:lnTo>
                  <a:pt x="1690577" y="728330"/>
                </a:lnTo>
                <a:lnTo>
                  <a:pt x="1919177" y="1339702"/>
                </a:lnTo>
                <a:lnTo>
                  <a:pt x="2232837" y="2275367"/>
                </a:lnTo>
                <a:lnTo>
                  <a:pt x="2472070" y="2966483"/>
                </a:lnTo>
                <a:lnTo>
                  <a:pt x="2626242" y="3269511"/>
                </a:lnTo>
                <a:lnTo>
                  <a:pt x="2886739" y="3620386"/>
                </a:lnTo>
                <a:lnTo>
                  <a:pt x="3067493" y="3716079"/>
                </a:lnTo>
                <a:lnTo>
                  <a:pt x="3274828" y="3795823"/>
                </a:lnTo>
                <a:lnTo>
                  <a:pt x="3503428" y="3806456"/>
                </a:lnTo>
              </a:path>
            </a:pathLst>
          </a:custGeom>
          <a:ln w="254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C8F55134-92A3-E4A6-B21D-93DB22C5B5BD}"/>
              </a:ext>
            </a:extLst>
          </p:cNvPr>
          <p:cNvCxnSpPr/>
          <p:nvPr/>
        </p:nvCxnSpPr>
        <p:spPr>
          <a:xfrm>
            <a:off x="8924155" y="3822043"/>
            <a:ext cx="372140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BDB9C564-62D8-CF7F-40D1-BE6A285B0009}"/>
              </a:ext>
            </a:extLst>
          </p:cNvPr>
          <p:cNvSpPr/>
          <p:nvPr/>
        </p:nvSpPr>
        <p:spPr>
          <a:xfrm>
            <a:off x="4055624" y="1297401"/>
            <a:ext cx="2945219" cy="3822405"/>
          </a:xfrm>
          <a:custGeom>
            <a:avLst/>
            <a:gdLst>
              <a:gd name="connsiteX0" fmla="*/ 0 w 2945219"/>
              <a:gd name="connsiteY0" fmla="*/ 0 h 3822405"/>
              <a:gd name="connsiteX1" fmla="*/ 430619 w 2945219"/>
              <a:gd name="connsiteY1" fmla="*/ 143540 h 3822405"/>
              <a:gd name="connsiteX2" fmla="*/ 643270 w 2945219"/>
              <a:gd name="connsiteY2" fmla="*/ 361507 h 3822405"/>
              <a:gd name="connsiteX3" fmla="*/ 754912 w 2945219"/>
              <a:gd name="connsiteY3" fmla="*/ 526312 h 3822405"/>
              <a:gd name="connsiteX4" fmla="*/ 994145 w 2945219"/>
              <a:gd name="connsiteY4" fmla="*/ 1057940 h 3822405"/>
              <a:gd name="connsiteX5" fmla="*/ 1382233 w 2945219"/>
              <a:gd name="connsiteY5" fmla="*/ 2174358 h 3822405"/>
              <a:gd name="connsiteX6" fmla="*/ 1653363 w 2945219"/>
              <a:gd name="connsiteY6" fmla="*/ 2982433 h 3822405"/>
              <a:gd name="connsiteX7" fmla="*/ 1802219 w 2945219"/>
              <a:gd name="connsiteY7" fmla="*/ 3242931 h 3822405"/>
              <a:gd name="connsiteX8" fmla="*/ 1908545 w 2945219"/>
              <a:gd name="connsiteY8" fmla="*/ 3413051 h 3822405"/>
              <a:gd name="connsiteX9" fmla="*/ 2301949 w 2945219"/>
              <a:gd name="connsiteY9" fmla="*/ 3747977 h 3822405"/>
              <a:gd name="connsiteX10" fmla="*/ 2620926 w 2945219"/>
              <a:gd name="connsiteY10" fmla="*/ 3811772 h 3822405"/>
              <a:gd name="connsiteX11" fmla="*/ 2945219 w 2945219"/>
              <a:gd name="connsiteY11" fmla="*/ 3822405 h 38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5219" h="3822405">
                <a:moveTo>
                  <a:pt x="0" y="0"/>
                </a:moveTo>
                <a:lnTo>
                  <a:pt x="430619" y="143540"/>
                </a:lnTo>
                <a:lnTo>
                  <a:pt x="643270" y="361507"/>
                </a:lnTo>
                <a:lnTo>
                  <a:pt x="754912" y="526312"/>
                </a:lnTo>
                <a:lnTo>
                  <a:pt x="994145" y="1057940"/>
                </a:lnTo>
                <a:lnTo>
                  <a:pt x="1382233" y="2174358"/>
                </a:lnTo>
                <a:lnTo>
                  <a:pt x="1653363" y="2982433"/>
                </a:lnTo>
                <a:lnTo>
                  <a:pt x="1802219" y="3242931"/>
                </a:lnTo>
                <a:lnTo>
                  <a:pt x="1908545" y="3413051"/>
                </a:lnTo>
                <a:lnTo>
                  <a:pt x="2301949" y="3747977"/>
                </a:lnTo>
                <a:lnTo>
                  <a:pt x="2620926" y="3811772"/>
                </a:lnTo>
                <a:lnTo>
                  <a:pt x="2945219" y="3822405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FB56115B-7439-C671-1986-D5A3256B5DD9}"/>
              </a:ext>
            </a:extLst>
          </p:cNvPr>
          <p:cNvCxnSpPr/>
          <p:nvPr/>
        </p:nvCxnSpPr>
        <p:spPr>
          <a:xfrm>
            <a:off x="8924155" y="3260461"/>
            <a:ext cx="372140" cy="0"/>
          </a:xfrm>
          <a:prstGeom prst="line">
            <a:avLst/>
          </a:prstGeom>
          <a:ln w="349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10E2A91A-C376-1B7E-2BAA-81215A140739}"/>
              </a:ext>
            </a:extLst>
          </p:cNvPr>
          <p:cNvSpPr/>
          <p:nvPr/>
        </p:nvSpPr>
        <p:spPr>
          <a:xfrm>
            <a:off x="4066257" y="1281452"/>
            <a:ext cx="3471530" cy="3838354"/>
          </a:xfrm>
          <a:custGeom>
            <a:avLst/>
            <a:gdLst>
              <a:gd name="connsiteX0" fmla="*/ 0 w 3471530"/>
              <a:gd name="connsiteY0" fmla="*/ 0 h 3838354"/>
              <a:gd name="connsiteX1" fmla="*/ 606056 w 3471530"/>
              <a:gd name="connsiteY1" fmla="*/ 58480 h 3838354"/>
              <a:gd name="connsiteX2" fmla="*/ 792126 w 3471530"/>
              <a:gd name="connsiteY2" fmla="*/ 143540 h 3838354"/>
              <a:gd name="connsiteX3" fmla="*/ 1004777 w 3471530"/>
              <a:gd name="connsiteY3" fmla="*/ 308345 h 3838354"/>
              <a:gd name="connsiteX4" fmla="*/ 1127051 w 3471530"/>
              <a:gd name="connsiteY4" fmla="*/ 483782 h 3838354"/>
              <a:gd name="connsiteX5" fmla="*/ 1259958 w 3471530"/>
              <a:gd name="connsiteY5" fmla="*/ 744280 h 3838354"/>
              <a:gd name="connsiteX6" fmla="*/ 1392865 w 3471530"/>
              <a:gd name="connsiteY6" fmla="*/ 1057940 h 3838354"/>
              <a:gd name="connsiteX7" fmla="*/ 1626781 w 3471530"/>
              <a:gd name="connsiteY7" fmla="*/ 1733107 h 3838354"/>
              <a:gd name="connsiteX8" fmla="*/ 1876646 w 3471530"/>
              <a:gd name="connsiteY8" fmla="*/ 2477386 h 3838354"/>
              <a:gd name="connsiteX9" fmla="*/ 1961707 w 3471530"/>
              <a:gd name="connsiteY9" fmla="*/ 2711303 h 3838354"/>
              <a:gd name="connsiteX10" fmla="*/ 2142460 w 3471530"/>
              <a:gd name="connsiteY10" fmla="*/ 3195084 h 3838354"/>
              <a:gd name="connsiteX11" fmla="*/ 2333846 w 3471530"/>
              <a:gd name="connsiteY11" fmla="*/ 3460898 h 3838354"/>
              <a:gd name="connsiteX12" fmla="*/ 2482702 w 3471530"/>
              <a:gd name="connsiteY12" fmla="*/ 3625703 h 3838354"/>
              <a:gd name="connsiteX13" fmla="*/ 2663456 w 3471530"/>
              <a:gd name="connsiteY13" fmla="*/ 3753293 h 3838354"/>
              <a:gd name="connsiteX14" fmla="*/ 2886739 w 3471530"/>
              <a:gd name="connsiteY14" fmla="*/ 3806456 h 3838354"/>
              <a:gd name="connsiteX15" fmla="*/ 3173819 w 3471530"/>
              <a:gd name="connsiteY15" fmla="*/ 3827721 h 3838354"/>
              <a:gd name="connsiteX16" fmla="*/ 3471530 w 3471530"/>
              <a:gd name="connsiteY16" fmla="*/ 3838354 h 383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1530" h="3838354">
                <a:moveTo>
                  <a:pt x="0" y="0"/>
                </a:moveTo>
                <a:lnTo>
                  <a:pt x="606056" y="58480"/>
                </a:lnTo>
                <a:lnTo>
                  <a:pt x="792126" y="143540"/>
                </a:lnTo>
                <a:lnTo>
                  <a:pt x="1004777" y="308345"/>
                </a:lnTo>
                <a:lnTo>
                  <a:pt x="1127051" y="483782"/>
                </a:lnTo>
                <a:lnTo>
                  <a:pt x="1259958" y="744280"/>
                </a:lnTo>
                <a:lnTo>
                  <a:pt x="1392865" y="1057940"/>
                </a:lnTo>
                <a:lnTo>
                  <a:pt x="1626781" y="1733107"/>
                </a:lnTo>
                <a:lnTo>
                  <a:pt x="1876646" y="2477386"/>
                </a:lnTo>
                <a:lnTo>
                  <a:pt x="1961707" y="2711303"/>
                </a:lnTo>
                <a:lnTo>
                  <a:pt x="2142460" y="3195084"/>
                </a:lnTo>
                <a:lnTo>
                  <a:pt x="2333846" y="3460898"/>
                </a:lnTo>
                <a:lnTo>
                  <a:pt x="2482702" y="3625703"/>
                </a:lnTo>
                <a:lnTo>
                  <a:pt x="2663456" y="3753293"/>
                </a:lnTo>
                <a:lnTo>
                  <a:pt x="2886739" y="3806456"/>
                </a:lnTo>
                <a:lnTo>
                  <a:pt x="3173819" y="3827721"/>
                </a:lnTo>
                <a:lnTo>
                  <a:pt x="3471530" y="3838354"/>
                </a:ln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8CCA789-A5C3-5A0F-281E-B9C922B7779E}"/>
              </a:ext>
            </a:extLst>
          </p:cNvPr>
          <p:cNvCxnSpPr/>
          <p:nvPr/>
        </p:nvCxnSpPr>
        <p:spPr>
          <a:xfrm>
            <a:off x="8924155" y="3521913"/>
            <a:ext cx="372140" cy="0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D8EF8DCE-FFD2-2265-4E43-78F4791E2EC4}"/>
              </a:ext>
            </a:extLst>
          </p:cNvPr>
          <p:cNvSpPr/>
          <p:nvPr/>
        </p:nvSpPr>
        <p:spPr>
          <a:xfrm>
            <a:off x="3886408" y="1561861"/>
            <a:ext cx="1520476" cy="45719"/>
          </a:xfrm>
          <a:custGeom>
            <a:avLst/>
            <a:gdLst>
              <a:gd name="connsiteX0" fmla="*/ 0 w 1566154"/>
              <a:gd name="connsiteY0" fmla="*/ 0 h 9727"/>
              <a:gd name="connsiteX1" fmla="*/ 1566154 w 1566154"/>
              <a:gd name="connsiteY1" fmla="*/ 9727 h 9727"/>
              <a:gd name="connsiteX2" fmla="*/ 1556426 w 1566154"/>
              <a:gd name="connsiteY2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154" h="9727">
                <a:moveTo>
                  <a:pt x="0" y="0"/>
                </a:moveTo>
                <a:lnTo>
                  <a:pt x="1566154" y="9727"/>
                </a:lnTo>
                <a:lnTo>
                  <a:pt x="1556426" y="9727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 : forme 101">
            <a:extLst>
              <a:ext uri="{FF2B5EF4-FFF2-40B4-BE49-F238E27FC236}">
                <a16:creationId xmlns:a16="http://schemas.microsoft.com/office/drawing/2014/main" id="{F67D40A0-6D5C-4FE1-95CD-7B2DF0A98E2F}"/>
              </a:ext>
            </a:extLst>
          </p:cNvPr>
          <p:cNvSpPr/>
          <p:nvPr/>
        </p:nvSpPr>
        <p:spPr>
          <a:xfrm>
            <a:off x="5398692" y="1533770"/>
            <a:ext cx="50547" cy="3777070"/>
          </a:xfrm>
          <a:custGeom>
            <a:avLst/>
            <a:gdLst>
              <a:gd name="connsiteX0" fmla="*/ 0 w 1566154"/>
              <a:gd name="connsiteY0" fmla="*/ 0 h 9727"/>
              <a:gd name="connsiteX1" fmla="*/ 1566154 w 1566154"/>
              <a:gd name="connsiteY1" fmla="*/ 9727 h 9727"/>
              <a:gd name="connsiteX2" fmla="*/ 1556426 w 1566154"/>
              <a:gd name="connsiteY2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154" h="9727">
                <a:moveTo>
                  <a:pt x="0" y="0"/>
                </a:moveTo>
                <a:lnTo>
                  <a:pt x="1566154" y="9727"/>
                </a:lnTo>
                <a:lnTo>
                  <a:pt x="1556426" y="9727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14A692-AF52-BF69-2CBD-E12E1E2072AB}"/>
              </a:ext>
            </a:extLst>
          </p:cNvPr>
          <p:cNvSpPr txBox="1"/>
          <p:nvPr/>
        </p:nvSpPr>
        <p:spPr>
          <a:xfrm>
            <a:off x="2102069" y="6453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90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46834-1A76-4975-DECE-B6152E0C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047662" cy="2114016"/>
          </a:xfrm>
        </p:spPr>
        <p:txBody>
          <a:bodyPr/>
          <a:lstStyle/>
          <a:p>
            <a:r>
              <a:rPr lang="en-US" dirty="0"/>
              <a:t>Linezolid toxicity in clinical practice: towards a better detection of at-risk patients? Interim analysis of a prospective multicentric study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FFD885-B34C-EE4B-2905-59A2DF1B83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H. </a:t>
            </a:r>
            <a:r>
              <a:rPr lang="fr-FR" dirty="0" err="1"/>
              <a:t>Thirot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Abs#O0704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C3DDFC-AA67-0B52-8754-A58DF8E790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Clinical PK/PD studies to improve dosing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38081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Linezolid</a:t>
            </a:r>
            <a:r>
              <a:rPr lang="fr-FR" dirty="0"/>
              <a:t> monitoring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H. </a:t>
            </a:r>
            <a:r>
              <a:rPr lang="fr-FR" dirty="0" err="1"/>
              <a:t>Thirot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Abs#O0704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8325" y="1312822"/>
            <a:ext cx="6129374" cy="4232354"/>
          </a:xfrm>
        </p:spPr>
        <p:txBody>
          <a:bodyPr anchor="ctr"/>
          <a:lstStyle/>
          <a:p>
            <a:r>
              <a:rPr lang="fr-FR" sz="2400" b="1" dirty="0"/>
              <a:t>AUC/CMI </a:t>
            </a:r>
            <a:r>
              <a:rPr lang="fr-FR" sz="2400" dirty="0"/>
              <a:t>= PK/PD </a:t>
            </a:r>
            <a:r>
              <a:rPr lang="fr-FR" sz="2400" dirty="0" err="1"/>
              <a:t>parameter</a:t>
            </a:r>
            <a:r>
              <a:rPr lang="fr-FR" sz="2400" dirty="0"/>
              <a:t> </a:t>
            </a:r>
            <a:r>
              <a:rPr lang="fr-FR" sz="2400" dirty="0" err="1"/>
              <a:t>driving</a:t>
            </a:r>
            <a:r>
              <a:rPr lang="fr-FR" sz="2400" dirty="0"/>
              <a:t> </a:t>
            </a:r>
            <a:r>
              <a:rPr lang="fr-FR" sz="2400" dirty="0" err="1"/>
              <a:t>efficacy</a:t>
            </a:r>
            <a:endParaRPr lang="fr-FR" sz="2400" dirty="0"/>
          </a:p>
          <a:p>
            <a:endParaRPr lang="fr-FR" sz="2800" dirty="0"/>
          </a:p>
          <a:p>
            <a:r>
              <a:rPr lang="fr-FR" sz="2400" b="1" dirty="0" err="1"/>
              <a:t>C</a:t>
            </a:r>
            <a:r>
              <a:rPr lang="fr-FR" sz="2400" b="1" baseline="-25000" dirty="0" err="1"/>
              <a:t>min</a:t>
            </a:r>
            <a:endParaRPr lang="fr-FR" sz="2400" b="1" baseline="-25000" dirty="0"/>
          </a:p>
          <a:p>
            <a:pPr lvl="1"/>
            <a:r>
              <a:rPr lang="fr-FR" sz="2000" dirty="0" err="1"/>
              <a:t>Safety</a:t>
            </a:r>
            <a:r>
              <a:rPr lang="fr-FR" sz="2000" dirty="0"/>
              <a:t> </a:t>
            </a:r>
            <a:r>
              <a:rPr lang="fr-FR" sz="2000" dirty="0" err="1"/>
              <a:t>indicator</a:t>
            </a:r>
            <a:endParaRPr lang="fr-FR" sz="2000" dirty="0"/>
          </a:p>
          <a:p>
            <a:pPr lvl="1"/>
            <a:r>
              <a:rPr lang="fr-FR" sz="2000" dirty="0" err="1"/>
              <a:t>Currently</a:t>
            </a:r>
            <a:r>
              <a:rPr lang="fr-FR" sz="2000" dirty="0"/>
              <a:t> </a:t>
            </a:r>
            <a:r>
              <a:rPr lang="fr-FR" sz="2000" dirty="0" err="1"/>
              <a:t>recommended</a:t>
            </a:r>
            <a:r>
              <a:rPr lang="fr-FR" sz="2000" dirty="0"/>
              <a:t> range = </a:t>
            </a:r>
            <a:r>
              <a:rPr lang="fr-FR" sz="2000" b="1" dirty="0"/>
              <a:t>2 – 7 mg/L</a:t>
            </a:r>
          </a:p>
          <a:p>
            <a:pPr lvl="1"/>
            <a:r>
              <a:rPr lang="fr-FR" sz="2000" b="1" dirty="0" err="1"/>
              <a:t>C</a:t>
            </a:r>
            <a:r>
              <a:rPr lang="fr-FR" sz="2000" b="1" baseline="30000" dirty="0" err="1"/>
              <a:t>min</a:t>
            </a:r>
            <a:r>
              <a:rPr lang="fr-FR" sz="2000" b="1" dirty="0"/>
              <a:t> &gt; 9 mg/L </a:t>
            </a:r>
            <a:r>
              <a:rPr lang="fr-FR" sz="2000" dirty="0"/>
              <a:t>= </a:t>
            </a:r>
            <a:r>
              <a:rPr lang="fr-FR" sz="2000" dirty="0" err="1"/>
              <a:t>increasing</a:t>
            </a:r>
            <a:r>
              <a:rPr lang="fr-FR" sz="2000" dirty="0"/>
              <a:t> </a:t>
            </a:r>
            <a:r>
              <a:rPr lang="fr-FR" sz="2000" dirty="0" err="1"/>
              <a:t>risk</a:t>
            </a:r>
            <a:r>
              <a:rPr lang="fr-FR" sz="2000" dirty="0"/>
              <a:t> of </a:t>
            </a:r>
            <a:r>
              <a:rPr lang="fr-FR" sz="2000" dirty="0" err="1"/>
              <a:t>developing</a:t>
            </a:r>
            <a:r>
              <a:rPr lang="fr-FR" sz="2000" dirty="0"/>
              <a:t> </a:t>
            </a:r>
            <a:r>
              <a:rPr lang="fr-FR" sz="2000" dirty="0" err="1"/>
              <a:t>hematological</a:t>
            </a:r>
            <a:r>
              <a:rPr lang="fr-FR" sz="2000" dirty="0"/>
              <a:t> </a:t>
            </a:r>
            <a:r>
              <a:rPr lang="fr-FR" sz="2000" dirty="0" err="1"/>
              <a:t>toxicity</a:t>
            </a:r>
            <a:endParaRPr lang="fr-FR" sz="20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40868E2-A87C-6FC2-1D63-1FD1AC5120AA}"/>
              </a:ext>
            </a:extLst>
          </p:cNvPr>
          <p:cNvGrpSpPr/>
          <p:nvPr/>
        </p:nvGrpSpPr>
        <p:grpSpPr>
          <a:xfrm>
            <a:off x="8006002" y="2018009"/>
            <a:ext cx="3625024" cy="2821981"/>
            <a:chOff x="8950623" y="2101303"/>
            <a:chExt cx="2155123" cy="1677705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BB2CF554-F8DE-6D6B-975C-474F5591A349}"/>
                </a:ext>
              </a:extLst>
            </p:cNvPr>
            <p:cNvSpPr/>
            <p:nvPr/>
          </p:nvSpPr>
          <p:spPr>
            <a:xfrm>
              <a:off x="9222723" y="2101303"/>
              <a:ext cx="1665298" cy="1362517"/>
            </a:xfrm>
            <a:custGeom>
              <a:avLst/>
              <a:gdLst>
                <a:gd name="connsiteX0" fmla="*/ 0 w 1665298"/>
                <a:gd name="connsiteY0" fmla="*/ 0 h 1362517"/>
                <a:gd name="connsiteX1" fmla="*/ 0 w 1665298"/>
                <a:gd name="connsiteY1" fmla="*/ 1362517 h 1362517"/>
                <a:gd name="connsiteX2" fmla="*/ 1665298 w 1665298"/>
                <a:gd name="connsiteY2" fmla="*/ 1362517 h 136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5298" h="1362517">
                  <a:moveTo>
                    <a:pt x="0" y="0"/>
                  </a:moveTo>
                  <a:lnTo>
                    <a:pt x="0" y="1362517"/>
                  </a:lnTo>
                  <a:lnTo>
                    <a:pt x="1665298" y="1362517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7781A112-5EF9-88F3-B167-4D2D2C037B53}"/>
                </a:ext>
              </a:extLst>
            </p:cNvPr>
            <p:cNvSpPr/>
            <p:nvPr/>
          </p:nvSpPr>
          <p:spPr>
            <a:xfrm>
              <a:off x="9240012" y="2246608"/>
              <a:ext cx="1549908" cy="1211580"/>
            </a:xfrm>
            <a:custGeom>
              <a:avLst/>
              <a:gdLst>
                <a:gd name="connsiteX0" fmla="*/ 0 w 1549908"/>
                <a:gd name="connsiteY0" fmla="*/ 1207008 h 1211580"/>
                <a:gd name="connsiteX1" fmla="*/ 324612 w 1549908"/>
                <a:gd name="connsiteY1" fmla="*/ 0 h 1211580"/>
                <a:gd name="connsiteX2" fmla="*/ 1549908 w 1549908"/>
                <a:gd name="connsiteY2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908" h="1211580">
                  <a:moveTo>
                    <a:pt x="0" y="1207008"/>
                  </a:moveTo>
                  <a:cubicBezTo>
                    <a:pt x="33147" y="603123"/>
                    <a:pt x="66294" y="-762"/>
                    <a:pt x="324612" y="0"/>
                  </a:cubicBezTo>
                  <a:cubicBezTo>
                    <a:pt x="582930" y="762"/>
                    <a:pt x="1066419" y="606171"/>
                    <a:pt x="1549908" y="121158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697A68B-F509-D1AE-8C6E-DF3B9342A29E}"/>
                </a:ext>
              </a:extLst>
            </p:cNvPr>
            <p:cNvSpPr/>
            <p:nvPr/>
          </p:nvSpPr>
          <p:spPr>
            <a:xfrm>
              <a:off x="9240012" y="2249424"/>
              <a:ext cx="1549908" cy="1211580"/>
            </a:xfrm>
            <a:custGeom>
              <a:avLst/>
              <a:gdLst>
                <a:gd name="connsiteX0" fmla="*/ 0 w 1549908"/>
                <a:gd name="connsiteY0" fmla="*/ 1207008 h 1211580"/>
                <a:gd name="connsiteX1" fmla="*/ 324612 w 1549908"/>
                <a:gd name="connsiteY1" fmla="*/ 0 h 1211580"/>
                <a:gd name="connsiteX2" fmla="*/ 1549908 w 1549908"/>
                <a:gd name="connsiteY2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908" h="1211580">
                  <a:moveTo>
                    <a:pt x="0" y="1207008"/>
                  </a:moveTo>
                  <a:cubicBezTo>
                    <a:pt x="33147" y="603123"/>
                    <a:pt x="66294" y="-762"/>
                    <a:pt x="324612" y="0"/>
                  </a:cubicBezTo>
                  <a:cubicBezTo>
                    <a:pt x="582930" y="762"/>
                    <a:pt x="1066419" y="606171"/>
                    <a:pt x="1549908" y="1211580"/>
                  </a:cubicBezTo>
                </a:path>
              </a:pathLst>
            </a:custGeom>
            <a:noFill/>
            <a:ln w="19050"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2B8B5AC-3C4C-E7AF-1F48-7CCF57BA7251}"/>
                </a:ext>
              </a:extLst>
            </p:cNvPr>
            <p:cNvCxnSpPr/>
            <p:nvPr/>
          </p:nvCxnSpPr>
          <p:spPr>
            <a:xfrm flipH="1">
              <a:off x="9222723" y="3222625"/>
              <a:ext cx="1567197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22D8745-D1BC-929F-D0D1-16D3AC59738D}"/>
                </a:ext>
              </a:extLst>
            </p:cNvPr>
            <p:cNvCxnSpPr/>
            <p:nvPr/>
          </p:nvCxnSpPr>
          <p:spPr>
            <a:xfrm flipV="1">
              <a:off x="10655348" y="3458188"/>
              <a:ext cx="0" cy="4068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3E8AB81-E232-54E9-9B6B-E242A67D62A7}"/>
                </a:ext>
              </a:extLst>
            </p:cNvPr>
            <p:cNvSpPr txBox="1"/>
            <p:nvPr/>
          </p:nvSpPr>
          <p:spPr>
            <a:xfrm>
              <a:off x="10518313" y="3496284"/>
              <a:ext cx="245113" cy="201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D2BB52B-627F-F189-C044-B30D1FE49829}"/>
                </a:ext>
              </a:extLst>
            </p:cNvPr>
            <p:cNvSpPr txBox="1"/>
            <p:nvPr/>
          </p:nvSpPr>
          <p:spPr>
            <a:xfrm>
              <a:off x="10763426" y="3066497"/>
              <a:ext cx="342320" cy="201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FR" sz="1600" b="1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endParaRPr lang="fr-FR" sz="16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7F15AAF-8554-E13F-9246-FF546408F97A}"/>
                </a:ext>
              </a:extLst>
            </p:cNvPr>
            <p:cNvSpPr txBox="1"/>
            <p:nvPr/>
          </p:nvSpPr>
          <p:spPr>
            <a:xfrm>
              <a:off x="9580722" y="3577733"/>
              <a:ext cx="797132" cy="201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(</a:t>
              </a:r>
              <a:r>
                <a:rPr lang="fr-FR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hours</a:t>
              </a:r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fr-FR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64182-AA05-D374-8D30-96244CEED34D}"/>
                </a:ext>
              </a:extLst>
            </p:cNvPr>
            <p:cNvSpPr txBox="1"/>
            <p:nvPr/>
          </p:nvSpPr>
          <p:spPr>
            <a:xfrm rot="16200000">
              <a:off x="8423134" y="2688951"/>
              <a:ext cx="1256253" cy="201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(mg/L)</a:t>
              </a:r>
              <a:endParaRPr lang="fr-FR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68029E2-D580-ACCF-74FB-162AEE89794E}"/>
                </a:ext>
              </a:extLst>
            </p:cNvPr>
            <p:cNvSpPr txBox="1"/>
            <p:nvPr/>
          </p:nvSpPr>
          <p:spPr>
            <a:xfrm>
              <a:off x="9531800" y="2784795"/>
              <a:ext cx="366145" cy="2012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AUC</a:t>
              </a:r>
              <a:endParaRPr lang="fr-FR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383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e 80"/>
          <p:cNvGrpSpPr/>
          <p:nvPr/>
        </p:nvGrpSpPr>
        <p:grpSpPr>
          <a:xfrm>
            <a:off x="2521974" y="768279"/>
            <a:ext cx="7978878" cy="3810525"/>
            <a:chOff x="2521974" y="936211"/>
            <a:chExt cx="7978878" cy="3810525"/>
          </a:xfrm>
        </p:grpSpPr>
        <p:grpSp>
          <p:nvGrpSpPr>
            <p:cNvPr id="78" name="Groupe 77"/>
            <p:cNvGrpSpPr/>
            <p:nvPr/>
          </p:nvGrpSpPr>
          <p:grpSpPr>
            <a:xfrm>
              <a:off x="2641214" y="1517907"/>
              <a:ext cx="7638412" cy="3106084"/>
              <a:chOff x="2333436" y="1672765"/>
              <a:chExt cx="7638412" cy="3106084"/>
            </a:xfrm>
          </p:grpSpPr>
          <p:graphicFrame>
            <p:nvGraphicFramePr>
              <p:cNvPr id="11" name="Graphique 10"/>
              <p:cNvGraphicFramePr/>
              <p:nvPr/>
            </p:nvGraphicFramePr>
            <p:xfrm>
              <a:off x="2487325" y="1672765"/>
              <a:ext cx="7349849" cy="282850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 rot="16200000">
                <a:off x="1571423" y="2576065"/>
                <a:ext cx="18318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4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</a:t>
                </a:r>
                <a:r>
                  <a:rPr lang="da-DK" sz="1400" baseline="-250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min</a:t>
                </a:r>
                <a:r>
                  <a:rPr lang="da-DK" sz="14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(mg/L)</a:t>
                </a: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4794887" y="4471072"/>
                <a:ext cx="33066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40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Treatment duration</a:t>
                </a:r>
                <a:endParaRPr lang="da-DK" sz="14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endParaRPr>
              </a:p>
            </p:txBody>
          </p:sp>
          <p:cxnSp>
            <p:nvCxnSpPr>
              <p:cNvPr id="4" name="Connecteur droit 3"/>
              <p:cNvCxnSpPr/>
              <p:nvPr/>
            </p:nvCxnSpPr>
            <p:spPr>
              <a:xfrm>
                <a:off x="3606194" y="1814051"/>
                <a:ext cx="0" cy="228600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>
                <a:off x="3244859" y="3682726"/>
                <a:ext cx="6592315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riangle isocèle 18"/>
              <p:cNvSpPr/>
              <p:nvPr/>
            </p:nvSpPr>
            <p:spPr>
              <a:xfrm flipH="1">
                <a:off x="3975650" y="1760051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/>
              <p:cNvSpPr/>
              <p:nvPr/>
            </p:nvSpPr>
            <p:spPr>
              <a:xfrm flipH="1">
                <a:off x="3903650" y="2438044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/>
              <p:cNvSpPr/>
              <p:nvPr/>
            </p:nvSpPr>
            <p:spPr>
              <a:xfrm flipH="1">
                <a:off x="4875267" y="2532664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563819" y="215887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3560082" y="25326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861275" y="258624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3975650" y="26406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3702594" y="274777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Triangle isocèle 26"/>
              <p:cNvSpPr/>
              <p:nvPr/>
            </p:nvSpPr>
            <p:spPr>
              <a:xfrm flipH="1">
                <a:off x="3695028" y="2832519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Triangle isocèle 27"/>
              <p:cNvSpPr/>
              <p:nvPr/>
            </p:nvSpPr>
            <p:spPr>
              <a:xfrm flipH="1">
                <a:off x="3631449" y="2940519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Triangle isocèle 28"/>
              <p:cNvSpPr/>
              <p:nvPr/>
            </p:nvSpPr>
            <p:spPr>
              <a:xfrm flipH="1">
                <a:off x="3686441" y="319694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Triangle isocèle 29"/>
              <p:cNvSpPr/>
              <p:nvPr/>
            </p:nvSpPr>
            <p:spPr>
              <a:xfrm flipH="1">
                <a:off x="4664267" y="3132322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Triangle isocèle 30"/>
              <p:cNvSpPr/>
              <p:nvPr/>
            </p:nvSpPr>
            <p:spPr>
              <a:xfrm flipH="1">
                <a:off x="4664267" y="3395491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Triangle isocèle 31"/>
              <p:cNvSpPr/>
              <p:nvPr/>
            </p:nvSpPr>
            <p:spPr>
              <a:xfrm flipH="1">
                <a:off x="4985423" y="3395491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Triangle isocèle 32"/>
              <p:cNvSpPr/>
              <p:nvPr/>
            </p:nvSpPr>
            <p:spPr>
              <a:xfrm flipH="1">
                <a:off x="5057423" y="3631485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riangle isocèle 33"/>
              <p:cNvSpPr/>
              <p:nvPr/>
            </p:nvSpPr>
            <p:spPr>
              <a:xfrm flipH="1">
                <a:off x="4182730" y="349797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Triangle isocèle 34"/>
              <p:cNvSpPr/>
              <p:nvPr/>
            </p:nvSpPr>
            <p:spPr>
              <a:xfrm flipH="1">
                <a:off x="3845476" y="352900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Triangle isocèle 35"/>
              <p:cNvSpPr/>
              <p:nvPr/>
            </p:nvSpPr>
            <p:spPr>
              <a:xfrm flipH="1">
                <a:off x="4072273" y="3688028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Triangle isocèle 36"/>
              <p:cNvSpPr/>
              <p:nvPr/>
            </p:nvSpPr>
            <p:spPr>
              <a:xfrm flipH="1">
                <a:off x="4398730" y="3844145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Triangle isocèle 37"/>
              <p:cNvSpPr/>
              <p:nvPr/>
            </p:nvSpPr>
            <p:spPr>
              <a:xfrm flipH="1">
                <a:off x="6022348" y="3669346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560082" y="335311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3560082" y="340982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3599017" y="3950627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599017" y="4007248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3389371" y="396933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389371" y="332507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440665" y="288922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4211813" y="330940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3984570" y="332724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3610279" y="33269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3769890" y="351570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3457907" y="363148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3719318" y="363758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3933275" y="363758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3975649" y="365963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4371970" y="357488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4363050" y="362617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5888538" y="375696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5066343" y="4001922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4314265" y="3984082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4096139" y="3922499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3601692" y="3771828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3671031" y="379051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3818901" y="383288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3727515" y="389933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3483039" y="401080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3704131" y="398804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3830441" y="402645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4105393" y="401613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4105393" y="408617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7767708" y="3959547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9070579" y="383288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9710050" y="371288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5" name="Groupe 74"/>
              <p:cNvGrpSpPr/>
              <p:nvPr/>
            </p:nvGrpSpPr>
            <p:grpSpPr>
              <a:xfrm>
                <a:off x="7430000" y="2243625"/>
                <a:ext cx="2541848" cy="584775"/>
                <a:chOff x="7430000" y="2243625"/>
                <a:chExt cx="2541848" cy="584775"/>
              </a:xfrm>
            </p:grpSpPr>
            <p:sp>
              <p:nvSpPr>
                <p:cNvPr id="72" name="Ellipse 71"/>
                <p:cNvSpPr/>
                <p:nvPr/>
              </p:nvSpPr>
              <p:spPr>
                <a:xfrm>
                  <a:off x="7459625" y="2372213"/>
                  <a:ext cx="84749" cy="8474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Triangle isocèle 72"/>
                <p:cNvSpPr/>
                <p:nvPr/>
              </p:nvSpPr>
              <p:spPr>
                <a:xfrm flipH="1">
                  <a:off x="7430000" y="2611481"/>
                  <a:ext cx="144000" cy="10248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7544374" y="2243625"/>
                  <a:ext cx="2427474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eaLnBrk="1" hangingPunct="1"/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C</a:t>
                  </a:r>
                  <a:r>
                    <a:rPr lang="da-DK" sz="1600" baseline="-25000" dirty="0">
                      <a:latin typeface="Arial"/>
                      <a:ea typeface="+mn-ea"/>
                      <a:cs typeface="Arial"/>
                    </a:rPr>
                    <a:t>min</a:t>
                  </a:r>
                </a:p>
                <a:p>
                  <a:pPr eaLnBrk="1" hangingPunct="1"/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C</a:t>
                  </a:r>
                  <a:r>
                    <a:rPr lang="da-DK" sz="1600" baseline="-25000" dirty="0">
                      <a:latin typeface="Arial"/>
                      <a:ea typeface="+mn-ea"/>
                      <a:cs typeface="Arial"/>
                    </a:rPr>
                    <a:t>min</a:t>
                  </a:r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 thrombocytopenia</a:t>
                  </a:r>
                </a:p>
              </p:txBody>
            </p:sp>
          </p:grpSp>
        </p:grpSp>
        <p:sp>
          <p:nvSpPr>
            <p:cNvPr id="79" name="Rectangle à coins arrondis 78"/>
            <p:cNvSpPr/>
            <p:nvPr/>
          </p:nvSpPr>
          <p:spPr>
            <a:xfrm>
              <a:off x="2521974" y="1120877"/>
              <a:ext cx="7978878" cy="3625859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6" name="Text Box 4"/>
            <p:cNvSpPr txBox="1">
              <a:spLocks noChangeArrowheads="1"/>
            </p:cNvSpPr>
            <p:nvPr/>
          </p:nvSpPr>
          <p:spPr bwMode="auto">
            <a:xfrm>
              <a:off x="4174498" y="936211"/>
              <a:ext cx="467383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800" b="1" dirty="0">
                  <a:latin typeface="Arial"/>
                  <a:ea typeface="+mn-ea"/>
                  <a:cs typeface="Arial"/>
                </a:rPr>
                <a:t>C</a:t>
              </a:r>
              <a:r>
                <a:rPr lang="da-DK" sz="1800" b="1" baseline="-25000" dirty="0">
                  <a:latin typeface="Arial"/>
                  <a:ea typeface="+mn-ea"/>
                  <a:cs typeface="Arial"/>
                </a:rPr>
                <a:t>min</a:t>
              </a:r>
              <a:r>
                <a:rPr lang="da-DK" sz="1800" b="1" dirty="0">
                  <a:latin typeface="Arial"/>
                  <a:ea typeface="+mn-ea"/>
                  <a:cs typeface="Arial"/>
                </a:rPr>
                <a:t> (AVG) </a:t>
              </a:r>
              <a:r>
                <a:rPr lang="da-DK" sz="1800" b="1" i="1" dirty="0">
                  <a:latin typeface="Arial"/>
                  <a:ea typeface="+mn-ea"/>
                  <a:cs typeface="Arial"/>
                </a:rPr>
                <a:t>versus</a:t>
              </a:r>
              <a:r>
                <a:rPr lang="da-DK" sz="1800" b="1" dirty="0">
                  <a:latin typeface="Arial"/>
                  <a:ea typeface="+mn-ea"/>
                  <a:cs typeface="Arial"/>
                </a:rPr>
                <a:t> treatment duration</a:t>
              </a:r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7625932" y="2129045"/>
              <a:ext cx="1268361" cy="604684"/>
            </a:xfrm>
            <a:custGeom>
              <a:avLst/>
              <a:gdLst>
                <a:gd name="connsiteX0" fmla="*/ 0 w 1268361"/>
                <a:gd name="connsiteY0" fmla="*/ 0 h 604684"/>
                <a:gd name="connsiteX1" fmla="*/ 0 w 1268361"/>
                <a:gd name="connsiteY1" fmla="*/ 604684 h 604684"/>
                <a:gd name="connsiteX2" fmla="*/ 132736 w 1268361"/>
                <a:gd name="connsiteY2" fmla="*/ 604684 h 604684"/>
                <a:gd name="connsiteX3" fmla="*/ 1268361 w 1268361"/>
                <a:gd name="connsiteY3" fmla="*/ 604684 h 60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604684">
                  <a:moveTo>
                    <a:pt x="0" y="0"/>
                  </a:moveTo>
                  <a:lnTo>
                    <a:pt x="0" y="604684"/>
                  </a:lnTo>
                  <a:lnTo>
                    <a:pt x="132736" y="604684"/>
                  </a:lnTo>
                  <a:lnTo>
                    <a:pt x="1268361" y="604684"/>
                  </a:ln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Linezolid monitoring and ADRs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H. </a:t>
            </a:r>
            <a:r>
              <a:rPr lang="fr-FR" dirty="0" err="1"/>
              <a:t>Thirot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Abs#O0704 </a:t>
            </a:r>
          </a:p>
        </p:txBody>
      </p:sp>
      <p:grpSp>
        <p:nvGrpSpPr>
          <p:cNvPr id="94" name="Groupe 93"/>
          <p:cNvGrpSpPr/>
          <p:nvPr/>
        </p:nvGrpSpPr>
        <p:grpSpPr>
          <a:xfrm>
            <a:off x="1215231" y="1956020"/>
            <a:ext cx="10526580" cy="4218151"/>
            <a:chOff x="1215231" y="1956020"/>
            <a:chExt cx="10526580" cy="4218151"/>
          </a:xfrm>
        </p:grpSpPr>
        <p:grpSp>
          <p:nvGrpSpPr>
            <p:cNvPr id="85" name="Groupe 84"/>
            <p:cNvGrpSpPr/>
            <p:nvPr/>
          </p:nvGrpSpPr>
          <p:grpSpPr>
            <a:xfrm>
              <a:off x="9259892" y="4302171"/>
              <a:ext cx="2481919" cy="1872000"/>
              <a:chOff x="9259892" y="4302171"/>
              <a:chExt cx="2481919" cy="1872000"/>
            </a:xfrm>
          </p:grpSpPr>
          <p:sp>
            <p:nvSpPr>
              <p:cNvPr id="83" name="Rectangle à coins arrondis 82"/>
              <p:cNvSpPr/>
              <p:nvPr/>
            </p:nvSpPr>
            <p:spPr>
              <a:xfrm>
                <a:off x="9259892" y="4302171"/>
                <a:ext cx="2481918" cy="1872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9FA77954-ACB9-E26D-3439-AFEFCFBDF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547" t="78781" r="9340" b="419"/>
              <a:stretch/>
            </p:blipFill>
            <p:spPr>
              <a:xfrm>
                <a:off x="9330863" y="4626559"/>
                <a:ext cx="2339977" cy="1506764"/>
              </a:xfrm>
              <a:prstGeom prst="rect">
                <a:avLst/>
              </a:prstGeom>
            </p:spPr>
          </p:pic>
          <p:sp>
            <p:nvSpPr>
              <p:cNvPr id="84" name="Text Box 4"/>
              <p:cNvSpPr txBox="1">
                <a:spLocks noChangeArrowheads="1"/>
              </p:cNvSpPr>
              <p:nvPr/>
            </p:nvSpPr>
            <p:spPr bwMode="auto">
              <a:xfrm>
                <a:off x="9259892" y="4320871"/>
                <a:ext cx="2481919" cy="374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>
                  <a:lnSpc>
                    <a:spcPts val="1100"/>
                  </a:lnSpc>
                </a:pPr>
                <a:r>
                  <a:rPr lang="da-DK" sz="1000" b="1">
                    <a:latin typeface="Arial"/>
                    <a:ea typeface="+mn-ea"/>
                    <a:cs typeface="Arial"/>
                  </a:rPr>
                  <a:t>Thrombocytopenia and</a:t>
                </a:r>
                <a:br>
                  <a:rPr lang="da-DK" sz="1000" b="1">
                    <a:latin typeface="Arial"/>
                    <a:ea typeface="+mn-ea"/>
                    <a:cs typeface="Arial"/>
                  </a:rPr>
                </a:br>
                <a:r>
                  <a:rPr lang="da-DK" sz="1000" b="1">
                    <a:latin typeface="Arial"/>
                    <a:ea typeface="+mn-ea"/>
                    <a:cs typeface="Arial"/>
                  </a:rPr>
                  <a:t> Treatment duration</a:t>
                </a:r>
                <a:endParaRPr lang="da-DK" sz="1000" b="1" dirty="0"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87" name="Groupe 86"/>
            <p:cNvGrpSpPr/>
            <p:nvPr/>
          </p:nvGrpSpPr>
          <p:grpSpPr>
            <a:xfrm>
              <a:off x="1215231" y="4302171"/>
              <a:ext cx="2481919" cy="1872000"/>
              <a:chOff x="1215231" y="4302171"/>
              <a:chExt cx="2481919" cy="1872000"/>
            </a:xfrm>
          </p:grpSpPr>
          <p:sp>
            <p:nvSpPr>
              <p:cNvPr id="82" name="Rectangle à coins arrondis 81"/>
              <p:cNvSpPr/>
              <p:nvPr/>
            </p:nvSpPr>
            <p:spPr>
              <a:xfrm>
                <a:off x="1215231" y="4302171"/>
                <a:ext cx="2481918" cy="1872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9FA77954-ACB9-E26D-3439-AFEFCFBDF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t="77448" r="79209" b="-85"/>
              <a:stretch/>
            </p:blipFill>
            <p:spPr>
              <a:xfrm>
                <a:off x="1302236" y="4627979"/>
                <a:ext cx="2307909" cy="1486679"/>
              </a:xfrm>
              <a:prstGeom prst="rect">
                <a:avLst/>
              </a:prstGeom>
            </p:spPr>
          </p:pic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1215231" y="4316646"/>
                <a:ext cx="2481919" cy="233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>
                  <a:lnSpc>
                    <a:spcPts val="1100"/>
                  </a:lnSpc>
                </a:pPr>
                <a:r>
                  <a:rPr lang="da-DK" sz="1000" b="1">
                    <a:latin typeface="Arial"/>
                    <a:ea typeface="+mn-ea"/>
                    <a:cs typeface="Arial"/>
                  </a:rPr>
                  <a:t>Thrombocytopenia and Cmin</a:t>
                </a:r>
                <a:endParaRPr lang="da-DK" sz="1000" b="1" dirty="0"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89" name="Connecteur droit avec flèche 88"/>
            <p:cNvCxnSpPr/>
            <p:nvPr/>
          </p:nvCxnSpPr>
          <p:spPr>
            <a:xfrm flipH="1">
              <a:off x="2795103" y="1956020"/>
              <a:ext cx="1038089" cy="23461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>
              <a:off x="9536846" y="3532299"/>
              <a:ext cx="1140986" cy="725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9233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e 80"/>
          <p:cNvGrpSpPr/>
          <p:nvPr/>
        </p:nvGrpSpPr>
        <p:grpSpPr>
          <a:xfrm>
            <a:off x="2521974" y="768279"/>
            <a:ext cx="7978878" cy="3810525"/>
            <a:chOff x="2521974" y="936211"/>
            <a:chExt cx="7978878" cy="3810525"/>
          </a:xfrm>
        </p:grpSpPr>
        <p:grpSp>
          <p:nvGrpSpPr>
            <p:cNvPr id="78" name="Groupe 77"/>
            <p:cNvGrpSpPr/>
            <p:nvPr/>
          </p:nvGrpSpPr>
          <p:grpSpPr>
            <a:xfrm>
              <a:off x="2641214" y="1517907"/>
              <a:ext cx="7638412" cy="3106084"/>
              <a:chOff x="2333436" y="1672765"/>
              <a:chExt cx="7638412" cy="3106084"/>
            </a:xfrm>
          </p:grpSpPr>
          <p:graphicFrame>
            <p:nvGraphicFramePr>
              <p:cNvPr id="11" name="Graphique 10"/>
              <p:cNvGraphicFramePr/>
              <p:nvPr/>
            </p:nvGraphicFramePr>
            <p:xfrm>
              <a:off x="2487325" y="1672765"/>
              <a:ext cx="7349849" cy="282850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 rot="16200000">
                <a:off x="1571423" y="2576065"/>
                <a:ext cx="18318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4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</a:t>
                </a:r>
                <a:r>
                  <a:rPr lang="da-DK" sz="1400" baseline="-250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min</a:t>
                </a:r>
                <a:r>
                  <a:rPr lang="da-DK" sz="14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(mg/L)</a:t>
                </a: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4794887" y="4471072"/>
                <a:ext cx="33066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40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Treatment duration</a:t>
                </a:r>
                <a:endParaRPr lang="da-DK" sz="14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endParaRPr>
              </a:p>
            </p:txBody>
          </p:sp>
          <p:cxnSp>
            <p:nvCxnSpPr>
              <p:cNvPr id="4" name="Connecteur droit 3"/>
              <p:cNvCxnSpPr/>
              <p:nvPr/>
            </p:nvCxnSpPr>
            <p:spPr>
              <a:xfrm>
                <a:off x="3606194" y="1814051"/>
                <a:ext cx="0" cy="228600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>
                <a:off x="3244859" y="3682726"/>
                <a:ext cx="6592315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riangle isocèle 18"/>
              <p:cNvSpPr/>
              <p:nvPr/>
            </p:nvSpPr>
            <p:spPr>
              <a:xfrm flipH="1">
                <a:off x="3975650" y="1760051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/>
              <p:cNvSpPr/>
              <p:nvPr/>
            </p:nvSpPr>
            <p:spPr>
              <a:xfrm flipH="1">
                <a:off x="3903650" y="2438044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/>
              <p:cNvSpPr/>
              <p:nvPr/>
            </p:nvSpPr>
            <p:spPr>
              <a:xfrm flipH="1">
                <a:off x="4875267" y="2532664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563819" y="215887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3560082" y="25326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861275" y="258624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3975650" y="26406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3702594" y="274777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Triangle isocèle 26"/>
              <p:cNvSpPr/>
              <p:nvPr/>
            </p:nvSpPr>
            <p:spPr>
              <a:xfrm flipH="1">
                <a:off x="3695028" y="2832519"/>
                <a:ext cx="144000" cy="108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Triangle isocèle 27"/>
              <p:cNvSpPr/>
              <p:nvPr/>
            </p:nvSpPr>
            <p:spPr>
              <a:xfrm flipH="1">
                <a:off x="3631449" y="2940519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Triangle isocèle 28"/>
              <p:cNvSpPr/>
              <p:nvPr/>
            </p:nvSpPr>
            <p:spPr>
              <a:xfrm flipH="1">
                <a:off x="3686441" y="319694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Triangle isocèle 29"/>
              <p:cNvSpPr/>
              <p:nvPr/>
            </p:nvSpPr>
            <p:spPr>
              <a:xfrm flipH="1">
                <a:off x="4664267" y="3132322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Triangle isocèle 30"/>
              <p:cNvSpPr/>
              <p:nvPr/>
            </p:nvSpPr>
            <p:spPr>
              <a:xfrm flipH="1">
                <a:off x="4664267" y="3395491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Triangle isocèle 31"/>
              <p:cNvSpPr/>
              <p:nvPr/>
            </p:nvSpPr>
            <p:spPr>
              <a:xfrm flipH="1">
                <a:off x="4985423" y="3395491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Triangle isocèle 32"/>
              <p:cNvSpPr/>
              <p:nvPr/>
            </p:nvSpPr>
            <p:spPr>
              <a:xfrm flipH="1">
                <a:off x="5057423" y="3631485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riangle isocèle 33"/>
              <p:cNvSpPr/>
              <p:nvPr/>
            </p:nvSpPr>
            <p:spPr>
              <a:xfrm flipH="1">
                <a:off x="4182730" y="349797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Triangle isocèle 34"/>
              <p:cNvSpPr/>
              <p:nvPr/>
            </p:nvSpPr>
            <p:spPr>
              <a:xfrm flipH="1">
                <a:off x="3845476" y="3529003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Triangle isocèle 35"/>
              <p:cNvSpPr/>
              <p:nvPr/>
            </p:nvSpPr>
            <p:spPr>
              <a:xfrm flipH="1">
                <a:off x="4072273" y="3688028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Triangle isocèle 36"/>
              <p:cNvSpPr/>
              <p:nvPr/>
            </p:nvSpPr>
            <p:spPr>
              <a:xfrm flipH="1">
                <a:off x="4398730" y="3844145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Triangle isocèle 37"/>
              <p:cNvSpPr/>
              <p:nvPr/>
            </p:nvSpPr>
            <p:spPr>
              <a:xfrm flipH="1">
                <a:off x="6022348" y="3669346"/>
                <a:ext cx="144000" cy="10248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560082" y="335311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3560082" y="340982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3599017" y="3950627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599017" y="4007248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3389371" y="396933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389371" y="332507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440665" y="288922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4211813" y="330940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3984570" y="332724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3610279" y="332696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3769890" y="351570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3457907" y="363148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3719318" y="363758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3933275" y="363758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3975649" y="365963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4371970" y="357488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4363050" y="362617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5888538" y="375696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5066343" y="4001922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4314265" y="3984082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4096139" y="3922499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3601692" y="3771828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3671031" y="379051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3818901" y="383288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3727515" y="3899333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3483039" y="401080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3704131" y="398804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3830441" y="4026456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4105393" y="4016131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4105393" y="4086170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7767708" y="3959547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9070579" y="3832884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9710050" y="3712885"/>
                <a:ext cx="84749" cy="847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5" name="Groupe 74"/>
              <p:cNvGrpSpPr/>
              <p:nvPr/>
            </p:nvGrpSpPr>
            <p:grpSpPr>
              <a:xfrm>
                <a:off x="7430000" y="2243625"/>
                <a:ext cx="2541848" cy="584775"/>
                <a:chOff x="7430000" y="2243625"/>
                <a:chExt cx="2541848" cy="584775"/>
              </a:xfrm>
            </p:grpSpPr>
            <p:sp>
              <p:nvSpPr>
                <p:cNvPr id="72" name="Ellipse 71"/>
                <p:cNvSpPr/>
                <p:nvPr/>
              </p:nvSpPr>
              <p:spPr>
                <a:xfrm>
                  <a:off x="7459625" y="2372213"/>
                  <a:ext cx="84749" cy="8474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Triangle isocèle 72"/>
                <p:cNvSpPr/>
                <p:nvPr/>
              </p:nvSpPr>
              <p:spPr>
                <a:xfrm flipH="1">
                  <a:off x="7430000" y="2611481"/>
                  <a:ext cx="144000" cy="10248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7544374" y="2243625"/>
                  <a:ext cx="2427474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eaLnBrk="1" hangingPunct="1"/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C</a:t>
                  </a:r>
                  <a:r>
                    <a:rPr lang="da-DK" sz="1600" baseline="-25000" dirty="0">
                      <a:latin typeface="Arial"/>
                      <a:ea typeface="+mn-ea"/>
                      <a:cs typeface="Arial"/>
                    </a:rPr>
                    <a:t>min</a:t>
                  </a:r>
                </a:p>
                <a:p>
                  <a:pPr eaLnBrk="1" hangingPunct="1"/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C</a:t>
                  </a:r>
                  <a:r>
                    <a:rPr lang="da-DK" sz="1600" baseline="-25000" dirty="0">
                      <a:latin typeface="Arial"/>
                      <a:ea typeface="+mn-ea"/>
                      <a:cs typeface="Arial"/>
                    </a:rPr>
                    <a:t>min</a:t>
                  </a:r>
                  <a:r>
                    <a:rPr lang="da-DK" sz="1600" dirty="0">
                      <a:latin typeface="Arial"/>
                      <a:ea typeface="+mn-ea"/>
                      <a:cs typeface="Arial"/>
                    </a:rPr>
                    <a:t> thrombocytopenia</a:t>
                  </a:r>
                </a:p>
              </p:txBody>
            </p:sp>
          </p:grpSp>
        </p:grpSp>
        <p:sp>
          <p:nvSpPr>
            <p:cNvPr id="79" name="Rectangle à coins arrondis 78"/>
            <p:cNvSpPr/>
            <p:nvPr/>
          </p:nvSpPr>
          <p:spPr>
            <a:xfrm>
              <a:off x="2521974" y="1120877"/>
              <a:ext cx="7978878" cy="3625859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6" name="Text Box 4"/>
            <p:cNvSpPr txBox="1">
              <a:spLocks noChangeArrowheads="1"/>
            </p:cNvSpPr>
            <p:nvPr/>
          </p:nvSpPr>
          <p:spPr bwMode="auto">
            <a:xfrm>
              <a:off x="4174498" y="936211"/>
              <a:ext cx="467383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800" b="1" dirty="0">
                  <a:latin typeface="Arial"/>
                  <a:ea typeface="+mn-ea"/>
                  <a:cs typeface="Arial"/>
                </a:rPr>
                <a:t>C</a:t>
              </a:r>
              <a:r>
                <a:rPr lang="da-DK" sz="1800" b="1" baseline="-25000" dirty="0">
                  <a:latin typeface="Arial"/>
                  <a:ea typeface="+mn-ea"/>
                  <a:cs typeface="Arial"/>
                </a:rPr>
                <a:t>min</a:t>
              </a:r>
              <a:r>
                <a:rPr lang="da-DK" sz="1800" b="1" dirty="0">
                  <a:latin typeface="Arial"/>
                  <a:ea typeface="+mn-ea"/>
                  <a:cs typeface="Arial"/>
                </a:rPr>
                <a:t> (AVG) </a:t>
              </a:r>
              <a:r>
                <a:rPr lang="da-DK" sz="1800" b="1" i="1" dirty="0">
                  <a:latin typeface="Arial"/>
                  <a:ea typeface="+mn-ea"/>
                  <a:cs typeface="Arial"/>
                </a:rPr>
                <a:t>versus</a:t>
              </a:r>
              <a:r>
                <a:rPr lang="da-DK" sz="1800" b="1" dirty="0">
                  <a:latin typeface="Arial"/>
                  <a:ea typeface="+mn-ea"/>
                  <a:cs typeface="Arial"/>
                </a:rPr>
                <a:t> treatment duration</a:t>
              </a:r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7625932" y="2129045"/>
              <a:ext cx="1268361" cy="604684"/>
            </a:xfrm>
            <a:custGeom>
              <a:avLst/>
              <a:gdLst>
                <a:gd name="connsiteX0" fmla="*/ 0 w 1268361"/>
                <a:gd name="connsiteY0" fmla="*/ 0 h 604684"/>
                <a:gd name="connsiteX1" fmla="*/ 0 w 1268361"/>
                <a:gd name="connsiteY1" fmla="*/ 604684 h 604684"/>
                <a:gd name="connsiteX2" fmla="*/ 132736 w 1268361"/>
                <a:gd name="connsiteY2" fmla="*/ 604684 h 604684"/>
                <a:gd name="connsiteX3" fmla="*/ 1268361 w 1268361"/>
                <a:gd name="connsiteY3" fmla="*/ 604684 h 60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604684">
                  <a:moveTo>
                    <a:pt x="0" y="0"/>
                  </a:moveTo>
                  <a:lnTo>
                    <a:pt x="0" y="604684"/>
                  </a:lnTo>
                  <a:lnTo>
                    <a:pt x="132736" y="604684"/>
                  </a:lnTo>
                  <a:lnTo>
                    <a:pt x="1268361" y="604684"/>
                  </a:ln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Linezolid monitoring and ADRs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H. </a:t>
            </a:r>
            <a:r>
              <a:rPr lang="fr-FR" dirty="0" err="1"/>
              <a:t>Thirot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Abs#O0704 </a:t>
            </a:r>
          </a:p>
        </p:txBody>
      </p:sp>
      <p:grpSp>
        <p:nvGrpSpPr>
          <p:cNvPr id="94" name="Groupe 93"/>
          <p:cNvGrpSpPr/>
          <p:nvPr/>
        </p:nvGrpSpPr>
        <p:grpSpPr>
          <a:xfrm>
            <a:off x="1215231" y="1956020"/>
            <a:ext cx="10526580" cy="4218151"/>
            <a:chOff x="1215231" y="1956020"/>
            <a:chExt cx="10526580" cy="4218151"/>
          </a:xfrm>
        </p:grpSpPr>
        <p:grpSp>
          <p:nvGrpSpPr>
            <p:cNvPr id="85" name="Groupe 84"/>
            <p:cNvGrpSpPr/>
            <p:nvPr/>
          </p:nvGrpSpPr>
          <p:grpSpPr>
            <a:xfrm>
              <a:off x="9259892" y="4302171"/>
              <a:ext cx="2481919" cy="1872000"/>
              <a:chOff x="9259892" y="4302171"/>
              <a:chExt cx="2481919" cy="1872000"/>
            </a:xfrm>
          </p:grpSpPr>
          <p:sp>
            <p:nvSpPr>
              <p:cNvPr id="83" name="Rectangle à coins arrondis 82"/>
              <p:cNvSpPr/>
              <p:nvPr/>
            </p:nvSpPr>
            <p:spPr>
              <a:xfrm>
                <a:off x="9259892" y="4302171"/>
                <a:ext cx="2481918" cy="1872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9FA77954-ACB9-E26D-3439-AFEFCFBDF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547" t="78781" r="9340" b="419"/>
              <a:stretch/>
            </p:blipFill>
            <p:spPr>
              <a:xfrm>
                <a:off x="9330863" y="4626559"/>
                <a:ext cx="2339977" cy="1506764"/>
              </a:xfrm>
              <a:prstGeom prst="rect">
                <a:avLst/>
              </a:prstGeom>
            </p:spPr>
          </p:pic>
          <p:sp>
            <p:nvSpPr>
              <p:cNvPr id="84" name="Text Box 4"/>
              <p:cNvSpPr txBox="1">
                <a:spLocks noChangeArrowheads="1"/>
              </p:cNvSpPr>
              <p:nvPr/>
            </p:nvSpPr>
            <p:spPr bwMode="auto">
              <a:xfrm>
                <a:off x="9259892" y="4320871"/>
                <a:ext cx="2481919" cy="374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>
                  <a:lnSpc>
                    <a:spcPts val="1100"/>
                  </a:lnSpc>
                </a:pPr>
                <a:r>
                  <a:rPr lang="da-DK" sz="1000" b="1">
                    <a:latin typeface="Arial"/>
                    <a:ea typeface="+mn-ea"/>
                    <a:cs typeface="Arial"/>
                  </a:rPr>
                  <a:t>Thrombocytopenia and</a:t>
                </a:r>
                <a:br>
                  <a:rPr lang="da-DK" sz="1000" b="1">
                    <a:latin typeface="Arial"/>
                    <a:ea typeface="+mn-ea"/>
                    <a:cs typeface="Arial"/>
                  </a:rPr>
                </a:br>
                <a:r>
                  <a:rPr lang="da-DK" sz="1000" b="1">
                    <a:latin typeface="Arial"/>
                    <a:ea typeface="+mn-ea"/>
                    <a:cs typeface="Arial"/>
                  </a:rPr>
                  <a:t> Treatment duration</a:t>
                </a:r>
                <a:endParaRPr lang="da-DK" sz="1000" b="1" dirty="0"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87" name="Groupe 86"/>
            <p:cNvGrpSpPr/>
            <p:nvPr/>
          </p:nvGrpSpPr>
          <p:grpSpPr>
            <a:xfrm>
              <a:off x="1215231" y="4302171"/>
              <a:ext cx="2481919" cy="1872000"/>
              <a:chOff x="1215231" y="4302171"/>
              <a:chExt cx="2481919" cy="1872000"/>
            </a:xfrm>
          </p:grpSpPr>
          <p:sp>
            <p:nvSpPr>
              <p:cNvPr id="82" name="Rectangle à coins arrondis 81"/>
              <p:cNvSpPr/>
              <p:nvPr/>
            </p:nvSpPr>
            <p:spPr>
              <a:xfrm>
                <a:off x="1215231" y="4302171"/>
                <a:ext cx="2481918" cy="1872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9FA77954-ACB9-E26D-3439-AFEFCFBDF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t="77448" r="79209" b="-85"/>
              <a:stretch/>
            </p:blipFill>
            <p:spPr>
              <a:xfrm>
                <a:off x="1302236" y="4627979"/>
                <a:ext cx="2307909" cy="1486679"/>
              </a:xfrm>
              <a:prstGeom prst="rect">
                <a:avLst/>
              </a:prstGeom>
            </p:spPr>
          </p:pic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1215231" y="4316646"/>
                <a:ext cx="2481919" cy="233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>
                  <a:lnSpc>
                    <a:spcPts val="1100"/>
                  </a:lnSpc>
                </a:pPr>
                <a:r>
                  <a:rPr lang="da-DK" sz="1000" b="1">
                    <a:latin typeface="Arial"/>
                    <a:ea typeface="+mn-ea"/>
                    <a:cs typeface="Arial"/>
                  </a:rPr>
                  <a:t>Thrombocytopenia and Cmin</a:t>
                </a:r>
                <a:endParaRPr lang="da-DK" sz="1000" b="1" dirty="0"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89" name="Connecteur droit avec flèche 88"/>
            <p:cNvCxnSpPr/>
            <p:nvPr/>
          </p:nvCxnSpPr>
          <p:spPr>
            <a:xfrm flipH="1">
              <a:off x="2795103" y="1956020"/>
              <a:ext cx="1038089" cy="23461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>
              <a:off x="9536846" y="3532299"/>
              <a:ext cx="1140986" cy="725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9544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5F516-6007-03D6-50D6-CB6BC31C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AMS in dental practice: are interventions needed?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515C1-4AF5-AB69-3A62-8B212896A2B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L. Teoh et al., ECCMID</a:t>
            </a:r>
            <a:r>
              <a:rPr lang="da-DK" baseline="30000" dirty="0"/>
              <a:t>®</a:t>
            </a:r>
            <a:r>
              <a:rPr lang="da-DK" dirty="0"/>
              <a:t> 2023, Abs #SY153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2BD741-E167-3C70-06E2-75AE28C815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Antimicrobial stewardship in special populations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19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55" y="111968"/>
            <a:ext cx="11352245" cy="374416"/>
          </a:xfrm>
        </p:spPr>
        <p:txBody>
          <a:bodyPr/>
          <a:lstStyle/>
          <a:p>
            <a:r>
              <a:rPr lang="fr-FR" sz="2000" dirty="0"/>
              <a:t>Evaluation of the </a:t>
            </a:r>
            <a:r>
              <a:rPr lang="fr-FR" sz="2000" dirty="0" err="1"/>
              <a:t>efficacy</a:t>
            </a:r>
            <a:r>
              <a:rPr lang="fr-FR" sz="2000" dirty="0"/>
              <a:t> of </a:t>
            </a:r>
            <a:r>
              <a:rPr lang="fr-FR" sz="2000" dirty="0" err="1"/>
              <a:t>ceftazidime</a:t>
            </a:r>
            <a:r>
              <a:rPr lang="fr-FR" sz="2000" dirty="0"/>
              <a:t>/</a:t>
            </a:r>
            <a:r>
              <a:rPr lang="fr-FR" sz="2000" dirty="0" err="1"/>
              <a:t>avibactam</a:t>
            </a:r>
            <a:r>
              <a:rPr lang="fr-FR" sz="2000" dirty="0"/>
              <a:t> </a:t>
            </a:r>
            <a:r>
              <a:rPr lang="fr-FR" sz="2000" dirty="0" err="1"/>
              <a:t>alone</a:t>
            </a:r>
            <a:r>
              <a:rPr lang="fr-FR" sz="2000" dirty="0"/>
              <a:t> or in combinations in OXA-48/ESBL-</a:t>
            </a:r>
            <a:r>
              <a:rPr lang="fr-FR" sz="2000" dirty="0" err="1"/>
              <a:t>producing</a:t>
            </a:r>
            <a:r>
              <a:rPr lang="fr-FR" sz="2000" dirty="0"/>
              <a:t> </a:t>
            </a:r>
            <a:r>
              <a:rPr lang="fr-FR" sz="2000" i="1" dirty="0"/>
              <a:t>E. coli </a:t>
            </a:r>
            <a:r>
              <a:rPr lang="fr-FR" sz="2000" dirty="0" err="1"/>
              <a:t>experimental</a:t>
            </a:r>
            <a:r>
              <a:rPr lang="fr-FR" sz="2000" dirty="0"/>
              <a:t> </a:t>
            </a:r>
            <a:r>
              <a:rPr lang="fr-FR" sz="2000" dirty="0" err="1"/>
              <a:t>osteomyelitis</a:t>
            </a:r>
            <a:endParaRPr lang="fr-FR" sz="20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B. </a:t>
            </a:r>
            <a:r>
              <a:rPr lang="fr-FR" dirty="0" err="1">
                <a:solidFill>
                  <a:srgbClr val="FFFFFF"/>
                </a:solidFill>
                <a:latin typeface="Arial Narrow" panose="020B0606020202030204" pitchFamily="34" charset="0"/>
              </a:rPr>
              <a:t>Davido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 et al., ECCMID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</a:t>
            </a:r>
            <a:r>
              <a:rPr 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E0081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05F83B1-E677-DB5F-DE60-43AD4F011F74}"/>
              </a:ext>
            </a:extLst>
          </p:cNvPr>
          <p:cNvGraphicFramePr>
            <a:graphicFrameLocks noGrp="1"/>
          </p:cNvGraphicFramePr>
          <p:nvPr/>
        </p:nvGraphicFramePr>
        <p:xfrm>
          <a:off x="1527350" y="1119672"/>
          <a:ext cx="6896822" cy="4419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986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Sterile</a:t>
                      </a:r>
                      <a:r>
                        <a:rPr lang="fr-FR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bones</a:t>
                      </a:r>
                      <a:r>
                        <a:rPr lang="fr-FR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Groups 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Colistin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CAZ-AVI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(27%)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CAZ-AVI + colistin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(91%)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CAZ-AVI + </a:t>
                      </a:r>
                      <a:r>
                        <a:rPr lang="en-US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fosfomycin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(100%)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285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CAZ-AVI + gentamicin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(100%)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2" name="Rectangle à coins arrondis 33">
            <a:extLst>
              <a:ext uri="{FF2B5EF4-FFF2-40B4-BE49-F238E27FC236}">
                <a16:creationId xmlns:a16="http://schemas.microsoft.com/office/drawing/2014/main" id="{CB3B0403-7512-BDE0-B5BB-51BA668072FB}"/>
              </a:ext>
            </a:extLst>
          </p:cNvPr>
          <p:cNvSpPr/>
          <p:nvPr/>
        </p:nvSpPr>
        <p:spPr>
          <a:xfrm>
            <a:off x="1266090" y="979712"/>
            <a:ext cx="10440238" cy="503853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8B0B1CC-A842-7F4C-18F4-4A5D63EA3C50}"/>
              </a:ext>
            </a:extLst>
          </p:cNvPr>
          <p:cNvCxnSpPr>
            <a:cxnSpLocks/>
          </p:cNvCxnSpPr>
          <p:nvPr/>
        </p:nvCxnSpPr>
        <p:spPr>
          <a:xfrm>
            <a:off x="9312850" y="2276885"/>
            <a:ext cx="0" cy="31696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22CC993-756E-4C72-4C0B-7D361E32C999}"/>
              </a:ext>
            </a:extLst>
          </p:cNvPr>
          <p:cNvCxnSpPr>
            <a:cxnSpLocks/>
          </p:cNvCxnSpPr>
          <p:nvPr/>
        </p:nvCxnSpPr>
        <p:spPr>
          <a:xfrm>
            <a:off x="8838061" y="5436731"/>
            <a:ext cx="242929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04B6B9A-BD05-E385-6A22-799687FB2500}"/>
              </a:ext>
            </a:extLst>
          </p:cNvPr>
          <p:cNvCxnSpPr>
            <a:cxnSpLocks/>
          </p:cNvCxnSpPr>
          <p:nvPr/>
        </p:nvCxnSpPr>
        <p:spPr>
          <a:xfrm flipV="1">
            <a:off x="8841577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E6FB7A60-DCD2-2E2B-9209-2242D07F9D0D}"/>
              </a:ext>
            </a:extLst>
          </p:cNvPr>
          <p:cNvSpPr txBox="1"/>
          <p:nvPr/>
        </p:nvSpPr>
        <p:spPr>
          <a:xfrm>
            <a:off x="8678685" y="5470488"/>
            <a:ext cx="472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lang="fr-FR" sz="1000" dirty="0">
                <a:solidFill>
                  <a:srgbClr val="000000"/>
                </a:solidFill>
                <a:latin typeface="Calibri" panose="020F0502020204030204"/>
              </a:rPr>
              <a:t>26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42DEE3E-65A7-C700-1627-16700C93F137}"/>
              </a:ext>
            </a:extLst>
          </p:cNvPr>
          <p:cNvSpPr txBox="1"/>
          <p:nvPr/>
        </p:nvSpPr>
        <p:spPr>
          <a:xfrm>
            <a:off x="9208473" y="5473595"/>
            <a:ext cx="349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37A1A86-C2D9-6D62-015B-E727F30E5A65}"/>
              </a:ext>
            </a:extLst>
          </p:cNvPr>
          <p:cNvSpPr txBox="1"/>
          <p:nvPr/>
        </p:nvSpPr>
        <p:spPr>
          <a:xfrm>
            <a:off x="9662837" y="5474593"/>
            <a:ext cx="349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134002B-10A4-4D5B-C3E5-B6B3CF8FFFC4}"/>
              </a:ext>
            </a:extLst>
          </p:cNvPr>
          <p:cNvSpPr/>
          <p:nvPr/>
        </p:nvSpPr>
        <p:spPr>
          <a:xfrm>
            <a:off x="1386673" y="3871483"/>
            <a:ext cx="2381459" cy="1607736"/>
          </a:xfrm>
          <a:prstGeom prst="rect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F2A92580-0F5D-AE16-430B-516C13A85E15}"/>
              </a:ext>
            </a:extLst>
          </p:cNvPr>
          <p:cNvCxnSpPr>
            <a:cxnSpLocks/>
          </p:cNvCxnSpPr>
          <p:nvPr/>
        </p:nvCxnSpPr>
        <p:spPr>
          <a:xfrm flipV="1">
            <a:off x="9309730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7E9DB4C-555A-5F45-A895-B18F05FF444A}"/>
              </a:ext>
            </a:extLst>
          </p:cNvPr>
          <p:cNvCxnSpPr>
            <a:cxnSpLocks/>
          </p:cNvCxnSpPr>
          <p:nvPr/>
        </p:nvCxnSpPr>
        <p:spPr>
          <a:xfrm flipV="1">
            <a:off x="9795184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74CE3DEB-79C4-CDFF-1F85-0EC4E48787A3}"/>
              </a:ext>
            </a:extLst>
          </p:cNvPr>
          <p:cNvCxnSpPr>
            <a:cxnSpLocks/>
          </p:cNvCxnSpPr>
          <p:nvPr/>
        </p:nvCxnSpPr>
        <p:spPr>
          <a:xfrm flipV="1">
            <a:off x="10286422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080AF76A-CA4C-1AF9-668F-9A6E9982C2AF}"/>
              </a:ext>
            </a:extLst>
          </p:cNvPr>
          <p:cNvCxnSpPr>
            <a:cxnSpLocks/>
          </p:cNvCxnSpPr>
          <p:nvPr/>
        </p:nvCxnSpPr>
        <p:spPr>
          <a:xfrm flipV="1">
            <a:off x="10778288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E1F76D34-A248-2DD4-3F7B-C037E8DCC3B2}"/>
              </a:ext>
            </a:extLst>
          </p:cNvPr>
          <p:cNvCxnSpPr>
            <a:cxnSpLocks/>
          </p:cNvCxnSpPr>
          <p:nvPr/>
        </p:nvCxnSpPr>
        <p:spPr>
          <a:xfrm flipV="1">
            <a:off x="11267389" y="543562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B7519633-9A2F-61C0-91D1-711DA6614DF7}"/>
              </a:ext>
            </a:extLst>
          </p:cNvPr>
          <p:cNvSpPr txBox="1"/>
          <p:nvPr/>
        </p:nvSpPr>
        <p:spPr>
          <a:xfrm>
            <a:off x="10155224" y="5474593"/>
            <a:ext cx="349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srgbClr val="000000"/>
                </a:solidFill>
                <a:latin typeface="Calibri" panose="020F0502020204030204"/>
              </a:rPr>
              <a:t>60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5E9F7505-5F8D-72DF-07C6-1C7C3F6809C5}"/>
              </a:ext>
            </a:extLst>
          </p:cNvPr>
          <p:cNvSpPr txBox="1"/>
          <p:nvPr/>
        </p:nvSpPr>
        <p:spPr>
          <a:xfrm>
            <a:off x="10644327" y="5474593"/>
            <a:ext cx="349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2E91FBEC-9D4B-F06B-2653-616BD75F317F}"/>
              </a:ext>
            </a:extLst>
          </p:cNvPr>
          <p:cNvSpPr txBox="1"/>
          <p:nvPr/>
        </p:nvSpPr>
        <p:spPr>
          <a:xfrm>
            <a:off x="11082152" y="5474593"/>
            <a:ext cx="53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srgbClr val="000000"/>
                </a:solidFill>
                <a:latin typeface="Calibri" panose="020F0502020204030204"/>
              </a:rPr>
              <a:t>100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2696F3D5-581A-20E9-086F-746322CA697B}"/>
              </a:ext>
            </a:extLst>
          </p:cNvPr>
          <p:cNvCxnSpPr>
            <a:cxnSpLocks/>
          </p:cNvCxnSpPr>
          <p:nvPr/>
        </p:nvCxnSpPr>
        <p:spPr>
          <a:xfrm>
            <a:off x="8652845" y="2894326"/>
            <a:ext cx="118586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FB048381-F336-D383-1C20-6ABD85C038A5}"/>
              </a:ext>
            </a:extLst>
          </p:cNvPr>
          <p:cNvCxnSpPr>
            <a:cxnSpLocks/>
          </p:cNvCxnSpPr>
          <p:nvPr/>
        </p:nvCxnSpPr>
        <p:spPr>
          <a:xfrm>
            <a:off x="9143296" y="3493570"/>
            <a:ext cx="13521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3C3FC151-EBE3-FABA-4373-A33B47F7F80B}"/>
              </a:ext>
            </a:extLst>
          </p:cNvPr>
          <p:cNvCxnSpPr>
            <a:cxnSpLocks/>
          </p:cNvCxnSpPr>
          <p:nvPr/>
        </p:nvCxnSpPr>
        <p:spPr>
          <a:xfrm>
            <a:off x="10197322" y="4054532"/>
            <a:ext cx="10711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6179A8DB-DB73-B15D-89DF-6D2DB2B0110C}"/>
              </a:ext>
            </a:extLst>
          </p:cNvPr>
          <p:cNvCxnSpPr>
            <a:cxnSpLocks/>
          </p:cNvCxnSpPr>
          <p:nvPr/>
        </p:nvCxnSpPr>
        <p:spPr>
          <a:xfrm>
            <a:off x="10346416" y="4677540"/>
            <a:ext cx="8805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E842AC4B-3224-AC73-7504-A54F662458EF}"/>
              </a:ext>
            </a:extLst>
          </p:cNvPr>
          <p:cNvCxnSpPr>
            <a:cxnSpLocks/>
          </p:cNvCxnSpPr>
          <p:nvPr/>
        </p:nvCxnSpPr>
        <p:spPr>
          <a:xfrm>
            <a:off x="10379667" y="5206902"/>
            <a:ext cx="93870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4D6D5DD6-453F-24AA-4C0D-01777FACD8EE}"/>
              </a:ext>
            </a:extLst>
          </p:cNvPr>
          <p:cNvSpPr txBox="1"/>
          <p:nvPr/>
        </p:nvSpPr>
        <p:spPr>
          <a:xfrm>
            <a:off x="9579854" y="5730832"/>
            <a:ext cx="179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FF11735-CE79-5A10-8E71-05A4534CF4AF}"/>
              </a:ext>
            </a:extLst>
          </p:cNvPr>
          <p:cNvSpPr/>
          <p:nvPr/>
        </p:nvSpPr>
        <p:spPr>
          <a:xfrm>
            <a:off x="9761728" y="3456628"/>
            <a:ext cx="141667" cy="6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322C0B8-5C50-79B4-624E-95DFDB8B7916}"/>
              </a:ext>
            </a:extLst>
          </p:cNvPr>
          <p:cNvSpPr/>
          <p:nvPr/>
        </p:nvSpPr>
        <p:spPr>
          <a:xfrm>
            <a:off x="11011063" y="4027591"/>
            <a:ext cx="141667" cy="6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24FF9E9-5CC3-419A-129F-2EE66A459856}"/>
              </a:ext>
            </a:extLst>
          </p:cNvPr>
          <p:cNvSpPr/>
          <p:nvPr/>
        </p:nvSpPr>
        <p:spPr>
          <a:xfrm>
            <a:off x="11177086" y="4628126"/>
            <a:ext cx="165523" cy="754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AF37461-3681-5426-FE79-E0D1CD305793}"/>
              </a:ext>
            </a:extLst>
          </p:cNvPr>
          <p:cNvSpPr/>
          <p:nvPr/>
        </p:nvSpPr>
        <p:spPr>
          <a:xfrm>
            <a:off x="11176214" y="5167501"/>
            <a:ext cx="165523" cy="754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A46F629-B502-6512-38C2-9A668BAE8EED}"/>
              </a:ext>
            </a:extLst>
          </p:cNvPr>
          <p:cNvSpPr/>
          <p:nvPr/>
        </p:nvSpPr>
        <p:spPr>
          <a:xfrm>
            <a:off x="9241657" y="2865977"/>
            <a:ext cx="141667" cy="6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12667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Dental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prescribing</a:t>
            </a:r>
            <a:r>
              <a:rPr lang="fr-FR" dirty="0"/>
              <a:t> </a:t>
            </a:r>
            <a:r>
              <a:rPr lang="fr-FR" dirty="0" err="1"/>
              <a:t>choices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L. </a:t>
            </a:r>
            <a:r>
              <a:rPr lang="nl-NL" dirty="0" err="1"/>
              <a:t>Teoh</a:t>
            </a:r>
            <a:r>
              <a:rPr lang="nl-NL" dirty="0"/>
              <a:t> et al., ECCMID</a:t>
            </a:r>
            <a:r>
              <a:rPr lang="nl-NL" baseline="30000" dirty="0"/>
              <a:t>®</a:t>
            </a:r>
            <a:r>
              <a:rPr lang="nl-NL" dirty="0"/>
              <a:t> 2023, Abs #SY153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1296" y="813420"/>
            <a:ext cx="6649525" cy="922393"/>
          </a:xfrm>
        </p:spPr>
        <p:txBody>
          <a:bodyPr/>
          <a:lstStyle/>
          <a:p>
            <a:r>
              <a:rPr lang="fr-FR" dirty="0"/>
              <a:t>Patterns of dental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prescribing</a:t>
            </a:r>
            <a:r>
              <a:rPr lang="fr-FR" dirty="0"/>
              <a:t> in 2017:</a:t>
            </a:r>
          </a:p>
          <a:p>
            <a:r>
              <a:rPr lang="fr-FR" dirty="0" err="1"/>
              <a:t>Australia</a:t>
            </a:r>
            <a:r>
              <a:rPr lang="fr-FR" dirty="0"/>
              <a:t>, </a:t>
            </a:r>
            <a:r>
              <a:rPr lang="fr-FR" dirty="0" err="1"/>
              <a:t>England</a:t>
            </a:r>
            <a:r>
              <a:rPr lang="fr-FR" dirty="0"/>
              <a:t>, United States, and British Colombia (Canada)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Published</a:t>
            </a:r>
            <a:r>
              <a:rPr lang="fr-FR" dirty="0"/>
              <a:t> online by Cambridge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Press</a:t>
            </a:r>
            <a:r>
              <a:rPr lang="fr-FR" dirty="0"/>
              <a:t> : 05 April 2021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921BBF-011A-321D-CEE9-4807F4473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9" t="27654" r="72885" b="55786"/>
          <a:stretch/>
        </p:blipFill>
        <p:spPr>
          <a:xfrm>
            <a:off x="1148734" y="708542"/>
            <a:ext cx="809032" cy="1135708"/>
          </a:xfrm>
          <a:prstGeom prst="rect">
            <a:avLst/>
          </a:prstGeom>
        </p:spPr>
      </p:pic>
      <p:sp>
        <p:nvSpPr>
          <p:cNvPr id="12" name="Rectangle à coins arrondis 10">
            <a:extLst>
              <a:ext uri="{FF2B5EF4-FFF2-40B4-BE49-F238E27FC236}">
                <a16:creationId xmlns:a16="http://schemas.microsoft.com/office/drawing/2014/main" id="{C9E1844A-2535-01F6-2DD9-90DF089B645E}"/>
              </a:ext>
            </a:extLst>
          </p:cNvPr>
          <p:cNvSpPr/>
          <p:nvPr/>
        </p:nvSpPr>
        <p:spPr>
          <a:xfrm>
            <a:off x="1587145" y="2001437"/>
            <a:ext cx="5499407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42B3F9F1-8B28-5620-D7F5-125319B0AB6C}"/>
              </a:ext>
            </a:extLst>
          </p:cNvPr>
          <p:cNvGrpSpPr/>
          <p:nvPr/>
        </p:nvGrpSpPr>
        <p:grpSpPr>
          <a:xfrm>
            <a:off x="1701509" y="2196161"/>
            <a:ext cx="5270679" cy="3416791"/>
            <a:chOff x="1030498" y="2271276"/>
            <a:chExt cx="5270679" cy="3416791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1996C25-BC75-8D61-9178-5429848B118E}"/>
                </a:ext>
              </a:extLst>
            </p:cNvPr>
            <p:cNvGrpSpPr/>
            <p:nvPr/>
          </p:nvGrpSpPr>
          <p:grpSpPr>
            <a:xfrm>
              <a:off x="1030498" y="2271276"/>
              <a:ext cx="3634471" cy="3416791"/>
              <a:chOff x="1030498" y="2241716"/>
              <a:chExt cx="3634471" cy="3416791"/>
            </a:xfrm>
          </p:grpSpPr>
          <p:graphicFrame>
            <p:nvGraphicFramePr>
              <p:cNvPr id="14" name="Graphique 13">
                <a:extLst>
                  <a:ext uri="{FF2B5EF4-FFF2-40B4-BE49-F238E27FC236}">
                    <a16:creationId xmlns:a16="http://schemas.microsoft.com/office/drawing/2014/main" id="{A27A7CAB-C7EA-BB78-D932-69C40042704C}"/>
                  </a:ext>
                </a:extLst>
              </p:cNvPr>
              <p:cNvGraphicFramePr/>
              <p:nvPr/>
            </p:nvGraphicFramePr>
            <p:xfrm>
              <a:off x="1175638" y="2241716"/>
              <a:ext cx="846652" cy="34167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1125F43E-234F-C571-C31F-967B85AB3C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249118" y="3842389"/>
                <a:ext cx="277467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Relative </a:t>
                </a:r>
                <a:r>
                  <a:rPr lang="da-DK" sz="80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Percentage</a:t>
                </a:r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of </a:t>
                </a:r>
                <a:r>
                  <a:rPr lang="da-DK" sz="80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Selected</a:t>
                </a:r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</a:t>
                </a:r>
                <a:r>
                  <a:rPr lang="da-DK" sz="80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Antibiotics</a:t>
                </a:r>
                <a:endParaRPr lang="da-DK" sz="8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762D80BE-92E3-78A5-5262-646438FD769F}"/>
                  </a:ext>
                </a:extLst>
              </p:cNvPr>
              <p:cNvGrpSpPr/>
              <p:nvPr/>
            </p:nvGrpSpPr>
            <p:grpSpPr>
              <a:xfrm>
                <a:off x="1705087" y="2310250"/>
                <a:ext cx="537882" cy="2928724"/>
                <a:chOff x="1705087" y="2310250"/>
                <a:chExt cx="537882" cy="292872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FECAF1E-3E3D-5F99-AC5F-768D72D56A98}"/>
                    </a:ext>
                  </a:extLst>
                </p:cNvPr>
                <p:cNvSpPr/>
                <p:nvPr/>
              </p:nvSpPr>
              <p:spPr>
                <a:xfrm>
                  <a:off x="1705087" y="3383280"/>
                  <a:ext cx="537882" cy="1855694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C834969-23DA-16D3-4FBF-3935F87849AA}"/>
                    </a:ext>
                  </a:extLst>
                </p:cNvPr>
                <p:cNvSpPr/>
                <p:nvPr/>
              </p:nvSpPr>
              <p:spPr>
                <a:xfrm>
                  <a:off x="1705087" y="3039035"/>
                  <a:ext cx="537882" cy="34424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9967CF2-6C52-189B-C169-A84955504DE2}"/>
                    </a:ext>
                  </a:extLst>
                </p:cNvPr>
                <p:cNvSpPr/>
                <p:nvPr/>
              </p:nvSpPr>
              <p:spPr>
                <a:xfrm>
                  <a:off x="1705087" y="2940634"/>
                  <a:ext cx="537882" cy="9681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4521DC-7780-E01F-0182-4AE4A83A9206}"/>
                    </a:ext>
                  </a:extLst>
                </p:cNvPr>
                <p:cNvSpPr/>
                <p:nvPr/>
              </p:nvSpPr>
              <p:spPr>
                <a:xfrm>
                  <a:off x="1705087" y="2810750"/>
                  <a:ext cx="537882" cy="129093"/>
                </a:xfrm>
                <a:prstGeom prst="rect">
                  <a:avLst/>
                </a:prstGeom>
                <a:solidFill>
                  <a:srgbClr val="C5E0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F826990-2EE9-5B09-652C-49B077579C79}"/>
                    </a:ext>
                  </a:extLst>
                </p:cNvPr>
                <p:cNvSpPr/>
                <p:nvPr/>
              </p:nvSpPr>
              <p:spPr>
                <a:xfrm>
                  <a:off x="1705087" y="2766300"/>
                  <a:ext cx="537882" cy="45719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5A233E1-8D96-E701-5F58-031F44B3B3AA}"/>
                    </a:ext>
                  </a:extLst>
                </p:cNvPr>
                <p:cNvSpPr/>
                <p:nvPr/>
              </p:nvSpPr>
              <p:spPr>
                <a:xfrm>
                  <a:off x="1705087" y="2409825"/>
                  <a:ext cx="537882" cy="36227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90B695-1F39-7632-D0D7-D16D7E7CAABC}"/>
                    </a:ext>
                  </a:extLst>
                </p:cNvPr>
                <p:cNvSpPr/>
                <p:nvPr/>
              </p:nvSpPr>
              <p:spPr>
                <a:xfrm>
                  <a:off x="1705087" y="2347832"/>
                  <a:ext cx="537882" cy="6041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324A56C-124D-7AA4-362B-F89DCE353763}"/>
                    </a:ext>
                  </a:extLst>
                </p:cNvPr>
                <p:cNvSpPr/>
                <p:nvPr/>
              </p:nvSpPr>
              <p:spPr>
                <a:xfrm>
                  <a:off x="1705087" y="2310250"/>
                  <a:ext cx="537882" cy="36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A1C6B3D4-734B-CE6B-E8F0-82CB95AA7CB3}"/>
                  </a:ext>
                </a:extLst>
              </p:cNvPr>
              <p:cNvGrpSpPr/>
              <p:nvPr/>
            </p:nvGrpSpPr>
            <p:grpSpPr>
              <a:xfrm>
                <a:off x="2477501" y="2334600"/>
                <a:ext cx="537882" cy="2904374"/>
                <a:chOff x="2469857" y="2334600"/>
                <a:chExt cx="537882" cy="290437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4FED423-0FCC-13B7-A768-AD310127BAF7}"/>
                    </a:ext>
                  </a:extLst>
                </p:cNvPr>
                <p:cNvSpPr/>
                <p:nvPr/>
              </p:nvSpPr>
              <p:spPr>
                <a:xfrm>
                  <a:off x="2469857" y="3341449"/>
                  <a:ext cx="537882" cy="1897525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BBDB57C-3858-7424-2DAF-259A612DFB31}"/>
                    </a:ext>
                  </a:extLst>
                </p:cNvPr>
                <p:cNvSpPr/>
                <p:nvPr/>
              </p:nvSpPr>
              <p:spPr>
                <a:xfrm>
                  <a:off x="2469857" y="3295957"/>
                  <a:ext cx="537882" cy="45719"/>
                </a:xfrm>
                <a:prstGeom prst="rect">
                  <a:avLst/>
                </a:prstGeom>
                <a:solidFill>
                  <a:srgbClr val="C5E0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C3DA2E4-7157-60C6-1BFC-FA71EC72B637}"/>
                    </a:ext>
                  </a:extLst>
                </p:cNvPr>
                <p:cNvSpPr/>
                <p:nvPr/>
              </p:nvSpPr>
              <p:spPr>
                <a:xfrm>
                  <a:off x="2469857" y="3162638"/>
                  <a:ext cx="537882" cy="129563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48F141C-3071-0C05-AA9A-710CE419909F}"/>
                    </a:ext>
                  </a:extLst>
                </p:cNvPr>
                <p:cNvSpPr/>
                <p:nvPr/>
              </p:nvSpPr>
              <p:spPr>
                <a:xfrm>
                  <a:off x="2469857" y="2373413"/>
                  <a:ext cx="537882" cy="80590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4422B1D3-D1D0-FA5E-8F96-E05D7FFFB1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9857" y="2363888"/>
                  <a:ext cx="537882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2F2BE5B3-C957-5E8A-9C45-340EBE9B9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9857" y="2334600"/>
                  <a:ext cx="537882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66B44FDA-263A-52C7-3226-F0D2FE6FF027}"/>
                  </a:ext>
                </a:extLst>
              </p:cNvPr>
              <p:cNvGrpSpPr/>
              <p:nvPr/>
            </p:nvGrpSpPr>
            <p:grpSpPr>
              <a:xfrm>
                <a:off x="3249915" y="2319969"/>
                <a:ext cx="537882" cy="2919005"/>
                <a:chOff x="3241382" y="2319969"/>
                <a:chExt cx="537882" cy="2919005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3E0BF69-71BB-0D6F-7188-3A812029D8F6}"/>
                    </a:ext>
                  </a:extLst>
                </p:cNvPr>
                <p:cNvSpPr/>
                <p:nvPr/>
              </p:nvSpPr>
              <p:spPr>
                <a:xfrm>
                  <a:off x="3241382" y="3441370"/>
                  <a:ext cx="537882" cy="1797604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264C5C7-8C8D-D425-C3BA-90324585E60A}"/>
                    </a:ext>
                  </a:extLst>
                </p:cNvPr>
                <p:cNvSpPr/>
                <p:nvPr/>
              </p:nvSpPr>
              <p:spPr>
                <a:xfrm>
                  <a:off x="3241382" y="3341450"/>
                  <a:ext cx="537882" cy="11041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3F63DD7-1B58-1E49-CBCF-E70011F59892}"/>
                    </a:ext>
                  </a:extLst>
                </p:cNvPr>
                <p:cNvSpPr/>
                <p:nvPr/>
              </p:nvSpPr>
              <p:spPr>
                <a:xfrm>
                  <a:off x="3241382" y="3216699"/>
                  <a:ext cx="537882" cy="12956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F435FFA-E6C4-6E29-4490-C3F037EF726E}"/>
                    </a:ext>
                  </a:extLst>
                </p:cNvPr>
                <p:cNvSpPr/>
                <p:nvPr/>
              </p:nvSpPr>
              <p:spPr>
                <a:xfrm>
                  <a:off x="3241382" y="2810750"/>
                  <a:ext cx="537882" cy="402192"/>
                </a:xfrm>
                <a:prstGeom prst="rect">
                  <a:avLst/>
                </a:prstGeom>
                <a:solidFill>
                  <a:srgbClr val="C5E0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B71A71A-9D04-5196-6DDC-983E2B7E9232}"/>
                    </a:ext>
                  </a:extLst>
                </p:cNvPr>
                <p:cNvSpPr/>
                <p:nvPr/>
              </p:nvSpPr>
              <p:spPr>
                <a:xfrm>
                  <a:off x="3241382" y="2696450"/>
                  <a:ext cx="537882" cy="110539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D8C27CE-C8F4-3D86-6F57-0E1207155D8F}"/>
                    </a:ext>
                  </a:extLst>
                </p:cNvPr>
                <p:cNvSpPr/>
                <p:nvPr/>
              </p:nvSpPr>
              <p:spPr>
                <a:xfrm>
                  <a:off x="3241382" y="2658570"/>
                  <a:ext cx="537882" cy="360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3F9F2E37-244F-7E18-8771-848EB67A4D16}"/>
                    </a:ext>
                  </a:extLst>
                </p:cNvPr>
                <p:cNvSpPr/>
                <p:nvPr/>
              </p:nvSpPr>
              <p:spPr>
                <a:xfrm>
                  <a:off x="3241382" y="2372356"/>
                  <a:ext cx="537882" cy="284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FD507C5-2283-EA18-6E9C-BC00CB59B9AA}"/>
                    </a:ext>
                  </a:extLst>
                </p:cNvPr>
                <p:cNvSpPr/>
                <p:nvPr/>
              </p:nvSpPr>
              <p:spPr>
                <a:xfrm>
                  <a:off x="3241382" y="2319969"/>
                  <a:ext cx="537882" cy="5050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F08FFE21-2C1E-FAB7-88E4-B1CE515B8CFD}"/>
                  </a:ext>
                </a:extLst>
              </p:cNvPr>
              <p:cNvGrpSpPr/>
              <p:nvPr/>
            </p:nvGrpSpPr>
            <p:grpSpPr>
              <a:xfrm>
                <a:off x="4022329" y="2319969"/>
                <a:ext cx="537882" cy="2919004"/>
                <a:chOff x="4022329" y="2319969"/>
                <a:chExt cx="537882" cy="2919004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2FA506A-9A8B-8760-2715-FA875DDD2B10}"/>
                    </a:ext>
                  </a:extLst>
                </p:cNvPr>
                <p:cNvSpPr/>
                <p:nvPr/>
              </p:nvSpPr>
              <p:spPr>
                <a:xfrm>
                  <a:off x="4022329" y="3162638"/>
                  <a:ext cx="537882" cy="2076335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59C7FAE-F6BB-C8B0-9BC8-017414745861}"/>
                    </a:ext>
                  </a:extLst>
                </p:cNvPr>
                <p:cNvSpPr/>
                <p:nvPr/>
              </p:nvSpPr>
              <p:spPr>
                <a:xfrm>
                  <a:off x="4022329" y="3101374"/>
                  <a:ext cx="537882" cy="6126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6DADF99-0443-4023-90F5-731497FD79BB}"/>
                    </a:ext>
                  </a:extLst>
                </p:cNvPr>
                <p:cNvSpPr/>
                <p:nvPr/>
              </p:nvSpPr>
              <p:spPr>
                <a:xfrm>
                  <a:off x="4022329" y="2707416"/>
                  <a:ext cx="537882" cy="366699"/>
                </a:xfrm>
                <a:prstGeom prst="rect">
                  <a:avLst/>
                </a:prstGeom>
                <a:solidFill>
                  <a:srgbClr val="C5E0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7B5E508-65E4-3D1B-E7AC-EBD73BB4C76F}"/>
                    </a:ext>
                  </a:extLst>
                </p:cNvPr>
                <p:cNvSpPr/>
                <p:nvPr/>
              </p:nvSpPr>
              <p:spPr>
                <a:xfrm>
                  <a:off x="4022329" y="2643194"/>
                  <a:ext cx="537882" cy="6422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F27217D-42E0-9BD7-A46B-1CC4A56A11C2}"/>
                    </a:ext>
                  </a:extLst>
                </p:cNvPr>
                <p:cNvSpPr/>
                <p:nvPr/>
              </p:nvSpPr>
              <p:spPr>
                <a:xfrm>
                  <a:off x="4022329" y="2574097"/>
                  <a:ext cx="537882" cy="6780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962D403-8110-DE95-0126-E2F7E99316A4}"/>
                    </a:ext>
                  </a:extLst>
                </p:cNvPr>
                <p:cNvSpPr/>
                <p:nvPr/>
              </p:nvSpPr>
              <p:spPr>
                <a:xfrm>
                  <a:off x="4022329" y="2370476"/>
                  <a:ext cx="537882" cy="20233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8DFCF22-2D34-BEE8-3415-75C2D9D8EB1A}"/>
                    </a:ext>
                  </a:extLst>
                </p:cNvPr>
                <p:cNvSpPr/>
                <p:nvPr/>
              </p:nvSpPr>
              <p:spPr>
                <a:xfrm>
                  <a:off x="4022329" y="2319969"/>
                  <a:ext cx="537882" cy="5050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9" name="Connecteur droit 78">
                  <a:extLst>
                    <a:ext uri="{FF2B5EF4-FFF2-40B4-BE49-F238E27FC236}">
                      <a16:creationId xmlns:a16="http://schemas.microsoft.com/office/drawing/2014/main" id="{368170C5-3440-842C-568C-158E62D124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2329" y="3087602"/>
                  <a:ext cx="537882" cy="0"/>
                </a:xfrm>
                <a:prstGeom prst="line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Text Box 4">
                <a:extLst>
                  <a:ext uri="{FF2B5EF4-FFF2-40B4-BE49-F238E27FC236}">
                    <a16:creationId xmlns:a16="http://schemas.microsoft.com/office/drawing/2014/main" id="{797DC26F-4F36-2B80-351C-025D606B83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1764" y="5241800"/>
                <a:ext cx="75114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Australia</a:t>
                </a:r>
              </a:p>
            </p:txBody>
          </p:sp>
          <p:sp>
            <p:nvSpPr>
              <p:cNvPr id="82" name="Text Box 4">
                <a:extLst>
                  <a:ext uri="{FF2B5EF4-FFF2-40B4-BE49-F238E27FC236}">
                    <a16:creationId xmlns:a16="http://schemas.microsoft.com/office/drawing/2014/main" id="{E69E1D13-8262-0275-D062-0BADA9797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8112" y="5241800"/>
                <a:ext cx="75114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England</a:t>
                </a:r>
              </a:p>
            </p:txBody>
          </p:sp>
          <p:sp>
            <p:nvSpPr>
              <p:cNvPr id="83" name="Text Box 4">
                <a:extLst>
                  <a:ext uri="{FF2B5EF4-FFF2-40B4-BE49-F238E27FC236}">
                    <a16:creationId xmlns:a16="http://schemas.microsoft.com/office/drawing/2014/main" id="{282C0291-E64C-4EA1-055D-B5F674B92A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7480" y="5241800"/>
                <a:ext cx="75114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United States</a:t>
                </a:r>
              </a:p>
            </p:txBody>
          </p:sp>
          <p:sp>
            <p:nvSpPr>
              <p:cNvPr id="84" name="Text Box 4">
                <a:extLst>
                  <a:ext uri="{FF2B5EF4-FFF2-40B4-BE49-F238E27FC236}">
                    <a16:creationId xmlns:a16="http://schemas.microsoft.com/office/drawing/2014/main" id="{6AD15BA3-FBBE-D324-D035-85AE434059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3828" y="5241800"/>
                <a:ext cx="75114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British Columbia</a:t>
                </a:r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4D30BF54-9707-096C-EE15-5476325E62C0}"/>
                </a:ext>
              </a:extLst>
            </p:cNvPr>
            <p:cNvGrpSpPr/>
            <p:nvPr/>
          </p:nvGrpSpPr>
          <p:grpSpPr>
            <a:xfrm>
              <a:off x="4760573" y="3206383"/>
              <a:ext cx="1540604" cy="1546577"/>
              <a:chOff x="4760573" y="3206383"/>
              <a:chExt cx="1540604" cy="1546577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D4B94D7-3EBA-5463-9820-1DB0F09795B2}"/>
                  </a:ext>
                </a:extLst>
              </p:cNvPr>
              <p:cNvSpPr txBox="1"/>
              <p:nvPr/>
            </p:nvSpPr>
            <p:spPr>
              <a:xfrm>
                <a:off x="4835633" y="3206383"/>
                <a:ext cx="1465544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Drugs</a:t>
                </a:r>
                <a:endParaRPr lang="fr-FR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endPara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Penicillin</a:t>
                </a:r>
                <a:r>
                  <a:rPr lang="fr-FR" sz="105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r>
                  <a:rPr lang="fr-FR" sz="1050" dirty="0" err="1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Metronidazole</a:t>
                </a:r>
                <a:endParaRPr lang="fr-FR" sz="105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Macrolids</a:t>
                </a:r>
                <a:endParaRPr lang="fr-FR" sz="105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rgbClr val="C5E0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Clindamycin</a:t>
                </a:r>
                <a:endParaRPr lang="fr-FR" sz="1050" dirty="0">
                  <a:solidFill>
                    <a:srgbClr val="C5E0B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Cefalexin</a:t>
                </a:r>
                <a:endParaRPr lang="fr-FR" sz="105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50" dirty="0" err="1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Amox</a:t>
                </a:r>
                <a:r>
                  <a:rPr lang="fr-FR" sz="105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fr-FR" sz="1050" dirty="0" err="1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Clavulanic</a:t>
                </a:r>
                <a:r>
                  <a:rPr lang="fr-FR" sz="105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</a:t>
                </a:r>
                <a:r>
                  <a:rPr lang="fr-FR" sz="105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fr-FR" sz="1050" dirty="0" err="1">
                    <a:solidFill>
                      <a:srgbClr val="96BD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Amoxicilin</a:t>
                </a:r>
                <a:endParaRPr lang="fr-FR" sz="1050" dirty="0">
                  <a:solidFill>
                    <a:srgbClr val="96BD2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D17E74C-C910-F5CB-428D-73F86D817DBA}"/>
                  </a:ext>
                </a:extLst>
              </p:cNvPr>
              <p:cNvSpPr/>
              <p:nvPr/>
            </p:nvSpPr>
            <p:spPr>
              <a:xfrm>
                <a:off x="4760573" y="3451121"/>
                <a:ext cx="107082" cy="819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D6CC152-890B-065C-9843-D37AC8BE0579}"/>
                  </a:ext>
                </a:extLst>
              </p:cNvPr>
              <p:cNvSpPr/>
              <p:nvPr/>
            </p:nvSpPr>
            <p:spPr>
              <a:xfrm>
                <a:off x="4760573" y="3611230"/>
                <a:ext cx="107082" cy="819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A8F591D-443E-78F6-7105-1E3851815ED7}"/>
                  </a:ext>
                </a:extLst>
              </p:cNvPr>
              <p:cNvSpPr/>
              <p:nvPr/>
            </p:nvSpPr>
            <p:spPr>
              <a:xfrm>
                <a:off x="4760573" y="3771339"/>
                <a:ext cx="107082" cy="8195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F2AB268-3E79-902F-6626-410266328F64}"/>
                  </a:ext>
                </a:extLst>
              </p:cNvPr>
              <p:cNvSpPr/>
              <p:nvPr/>
            </p:nvSpPr>
            <p:spPr>
              <a:xfrm>
                <a:off x="4760573" y="3931448"/>
                <a:ext cx="107082" cy="8195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4574620-9B1F-6EE4-CAE4-F8D092C3F438}"/>
                  </a:ext>
                </a:extLst>
              </p:cNvPr>
              <p:cNvSpPr/>
              <p:nvPr/>
            </p:nvSpPr>
            <p:spPr>
              <a:xfrm>
                <a:off x="4760573" y="4091557"/>
                <a:ext cx="107082" cy="81950"/>
              </a:xfrm>
              <a:prstGeom prst="rect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3EB818E-5F58-AB96-225C-BBE6250FF788}"/>
                  </a:ext>
                </a:extLst>
              </p:cNvPr>
              <p:cNvSpPr/>
              <p:nvPr/>
            </p:nvSpPr>
            <p:spPr>
              <a:xfrm>
                <a:off x="4760573" y="4251666"/>
                <a:ext cx="107082" cy="819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C8B7350-BA5E-C002-2563-F90B658DAF50}"/>
                  </a:ext>
                </a:extLst>
              </p:cNvPr>
              <p:cNvSpPr/>
              <p:nvPr/>
            </p:nvSpPr>
            <p:spPr>
              <a:xfrm>
                <a:off x="4760573" y="4411775"/>
                <a:ext cx="107082" cy="819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86ADFEB-DF85-490A-030C-655306CCDFEF}"/>
                  </a:ext>
                </a:extLst>
              </p:cNvPr>
              <p:cNvSpPr/>
              <p:nvPr/>
            </p:nvSpPr>
            <p:spPr>
              <a:xfrm>
                <a:off x="4760573" y="4571884"/>
                <a:ext cx="107082" cy="81950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6" name="Rectangle à coins arrondis 10">
            <a:extLst>
              <a:ext uri="{FF2B5EF4-FFF2-40B4-BE49-F238E27FC236}">
                <a16:creationId xmlns:a16="http://schemas.microsoft.com/office/drawing/2014/main" id="{18302817-ABF8-A8A0-300B-606DFD73A85D}"/>
              </a:ext>
            </a:extLst>
          </p:cNvPr>
          <p:cNvSpPr/>
          <p:nvPr/>
        </p:nvSpPr>
        <p:spPr>
          <a:xfrm>
            <a:off x="7291260" y="2001437"/>
            <a:ext cx="4291968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1CD1DFAA-1E31-98CA-B4A1-19A6F68DE2E7}"/>
              </a:ext>
            </a:extLst>
          </p:cNvPr>
          <p:cNvGrpSpPr/>
          <p:nvPr/>
        </p:nvGrpSpPr>
        <p:grpSpPr>
          <a:xfrm>
            <a:off x="7462541" y="2365009"/>
            <a:ext cx="3949407" cy="3079095"/>
            <a:chOff x="6995630" y="2251596"/>
            <a:chExt cx="3949407" cy="3079095"/>
          </a:xfrm>
        </p:grpSpPr>
        <p:graphicFrame>
          <p:nvGraphicFramePr>
            <p:cNvPr id="109" name="Graphique 108">
              <a:extLst>
                <a:ext uri="{FF2B5EF4-FFF2-40B4-BE49-F238E27FC236}">
                  <a16:creationId xmlns:a16="http://schemas.microsoft.com/office/drawing/2014/main" id="{FA0A7580-69C0-061B-E96D-D0AEB5FDB0DD}"/>
                </a:ext>
              </a:extLst>
            </p:cNvPr>
            <p:cNvGraphicFramePr/>
            <p:nvPr/>
          </p:nvGraphicFramePr>
          <p:xfrm>
            <a:off x="7297020" y="2251596"/>
            <a:ext cx="846652" cy="30735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0" name="Text Box 4">
              <a:extLst>
                <a:ext uri="{FF2B5EF4-FFF2-40B4-BE49-F238E27FC236}">
                  <a16:creationId xmlns:a16="http://schemas.microsoft.com/office/drawing/2014/main" id="{15B91069-F275-11BF-43C0-D47ED4097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716014" y="3680666"/>
              <a:ext cx="277467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8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No </a:t>
              </a:r>
              <a:r>
                <a:rPr lang="da-DK" sz="800" dirty="0" err="1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prescriptions</a:t>
              </a:r>
              <a:r>
                <a:rPr lang="da-DK" sz="8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/1000 population</a:t>
              </a:r>
            </a:p>
          </p:txBody>
        </p:sp>
        <p:grpSp>
          <p:nvGrpSpPr>
            <p:cNvPr id="156" name="Groupe 155">
              <a:extLst>
                <a:ext uri="{FF2B5EF4-FFF2-40B4-BE49-F238E27FC236}">
                  <a16:creationId xmlns:a16="http://schemas.microsoft.com/office/drawing/2014/main" id="{76E0929C-B3C8-7B96-00CB-EB0800DBA78B}"/>
                </a:ext>
              </a:extLst>
            </p:cNvPr>
            <p:cNvGrpSpPr/>
            <p:nvPr/>
          </p:nvGrpSpPr>
          <p:grpSpPr>
            <a:xfrm>
              <a:off x="7871832" y="3856333"/>
              <a:ext cx="751141" cy="1351248"/>
              <a:chOff x="7871832" y="3856333"/>
              <a:chExt cx="751141" cy="1351248"/>
            </a:xfrm>
          </p:grpSpPr>
          <p:sp>
            <p:nvSpPr>
              <p:cNvPr id="115" name="Text Box 4">
                <a:extLst>
                  <a:ext uri="{FF2B5EF4-FFF2-40B4-BE49-F238E27FC236}">
                    <a16:creationId xmlns:a16="http://schemas.microsoft.com/office/drawing/2014/main" id="{B42672A3-7BA1-AFCC-AAEB-A9DA667DB5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71832" y="4992137"/>
                <a:ext cx="75114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Australia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22E1F63-7FCC-F0A6-13FE-912053FBD211}"/>
                  </a:ext>
                </a:extLst>
              </p:cNvPr>
              <p:cNvSpPr/>
              <p:nvPr/>
            </p:nvSpPr>
            <p:spPr>
              <a:xfrm>
                <a:off x="8096123" y="3856333"/>
                <a:ext cx="302559" cy="1058567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33</a:t>
                </a:r>
              </a:p>
            </p:txBody>
          </p:sp>
        </p:grp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2BF884DF-76A9-3CB7-A2FB-0FDA5B15ECCB}"/>
                </a:ext>
              </a:extLst>
            </p:cNvPr>
            <p:cNvGrpSpPr/>
            <p:nvPr/>
          </p:nvGrpSpPr>
          <p:grpSpPr>
            <a:xfrm>
              <a:off x="8645853" y="3167387"/>
              <a:ext cx="751141" cy="2040194"/>
              <a:chOff x="8648180" y="3167387"/>
              <a:chExt cx="751141" cy="2040194"/>
            </a:xfrm>
          </p:grpSpPr>
          <p:sp>
            <p:nvSpPr>
              <p:cNvPr id="116" name="Text Box 4">
                <a:extLst>
                  <a:ext uri="{FF2B5EF4-FFF2-40B4-BE49-F238E27FC236}">
                    <a16:creationId xmlns:a16="http://schemas.microsoft.com/office/drawing/2014/main" id="{505B8E2D-977C-DDA1-F07A-8AB16F166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8180" y="4992137"/>
                <a:ext cx="75114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England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73C222F-C3FC-EE1F-EEF7-A1F68720DE79}"/>
                  </a:ext>
                </a:extLst>
              </p:cNvPr>
              <p:cNvSpPr/>
              <p:nvPr/>
            </p:nvSpPr>
            <p:spPr>
              <a:xfrm>
                <a:off x="8872471" y="3167387"/>
                <a:ext cx="302559" cy="1747513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54</a:t>
                </a:r>
              </a:p>
            </p:txBody>
          </p:sp>
        </p:grp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AC270EFB-9B78-38CF-E9DE-ABC42F5D494E}"/>
                </a:ext>
              </a:extLst>
            </p:cNvPr>
            <p:cNvGrpSpPr/>
            <p:nvPr/>
          </p:nvGrpSpPr>
          <p:grpSpPr>
            <a:xfrm>
              <a:off x="9419874" y="2596348"/>
              <a:ext cx="751141" cy="2734343"/>
              <a:chOff x="9417548" y="2596348"/>
              <a:chExt cx="751141" cy="2734343"/>
            </a:xfrm>
          </p:grpSpPr>
          <p:sp>
            <p:nvSpPr>
              <p:cNvPr id="117" name="Text Box 4">
                <a:extLst>
                  <a:ext uri="{FF2B5EF4-FFF2-40B4-BE49-F238E27FC236}">
                    <a16:creationId xmlns:a16="http://schemas.microsoft.com/office/drawing/2014/main" id="{324E929F-0FF2-0163-10CA-863D425FF2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17548" y="4992137"/>
                <a:ext cx="75114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United States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EA978AD-F7D6-D436-0CE1-83BE11065032}"/>
                  </a:ext>
                </a:extLst>
              </p:cNvPr>
              <p:cNvSpPr/>
              <p:nvPr/>
            </p:nvSpPr>
            <p:spPr>
              <a:xfrm>
                <a:off x="9641839" y="2596348"/>
                <a:ext cx="302559" cy="2318553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73</a:t>
                </a:r>
              </a:p>
            </p:txBody>
          </p:sp>
        </p:grpSp>
        <p:grpSp>
          <p:nvGrpSpPr>
            <p:cNvPr id="153" name="Groupe 152">
              <a:extLst>
                <a:ext uri="{FF2B5EF4-FFF2-40B4-BE49-F238E27FC236}">
                  <a16:creationId xmlns:a16="http://schemas.microsoft.com/office/drawing/2014/main" id="{142FF7E0-5973-14ED-E2C3-14EF04F07BB4}"/>
                </a:ext>
              </a:extLst>
            </p:cNvPr>
            <p:cNvGrpSpPr/>
            <p:nvPr/>
          </p:nvGrpSpPr>
          <p:grpSpPr>
            <a:xfrm>
              <a:off x="10193896" y="2830606"/>
              <a:ext cx="751141" cy="2500085"/>
              <a:chOff x="10193896" y="2830606"/>
              <a:chExt cx="751141" cy="2500085"/>
            </a:xfrm>
          </p:grpSpPr>
          <p:sp>
            <p:nvSpPr>
              <p:cNvPr id="118" name="Text Box 4">
                <a:extLst>
                  <a:ext uri="{FF2B5EF4-FFF2-40B4-BE49-F238E27FC236}">
                    <a16:creationId xmlns:a16="http://schemas.microsoft.com/office/drawing/2014/main" id="{6C4C0D09-7F35-D543-7F26-C1B8E3896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93896" y="4992137"/>
                <a:ext cx="75114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8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British Columbia</a:t>
                </a: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30C971E-3CFD-154D-62E2-4BC0DC5579AA}"/>
                  </a:ext>
                </a:extLst>
              </p:cNvPr>
              <p:cNvSpPr/>
              <p:nvPr/>
            </p:nvSpPr>
            <p:spPr>
              <a:xfrm>
                <a:off x="10418187" y="2830606"/>
                <a:ext cx="302559" cy="2084295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65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27649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stewardship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in </a:t>
            </a:r>
            <a:r>
              <a:rPr lang="fr-FR" dirty="0" err="1"/>
              <a:t>dentistry</a:t>
            </a:r>
            <a:r>
              <a:rPr lang="fr-FR" dirty="0"/>
              <a:t>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L. </a:t>
            </a:r>
            <a:r>
              <a:rPr lang="nl-NL" dirty="0" err="1"/>
              <a:t>Teoh</a:t>
            </a:r>
            <a:r>
              <a:rPr lang="nl-NL" dirty="0"/>
              <a:t> et al., ECCMID</a:t>
            </a:r>
            <a:r>
              <a:rPr lang="nl-NL" baseline="30000" dirty="0"/>
              <a:t>®</a:t>
            </a:r>
            <a:r>
              <a:rPr lang="nl-NL" dirty="0"/>
              <a:t> 2023, Abs #SY153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972960"/>
            <a:ext cx="11682379" cy="1046670"/>
          </a:xfrm>
        </p:spPr>
        <p:txBody>
          <a:bodyPr>
            <a:normAutofit/>
          </a:bodyPr>
          <a:lstStyle/>
          <a:p>
            <a:r>
              <a:rPr lang="da-DK" dirty="0"/>
              <a:t>Dental antibiotic prescribing accounts for 10% of all prescribed antibiotics</a:t>
            </a:r>
            <a:endParaRPr lang="da-DK" baseline="30000" dirty="0"/>
          </a:p>
          <a:p>
            <a:r>
              <a:rPr lang="da-DK" b="1" dirty="0">
                <a:solidFill>
                  <a:srgbClr val="96BD24"/>
                </a:solidFill>
              </a:rPr>
              <a:t>Up to 80% of dental antibiotics are overprescribed in Australia, UK and the US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514670-D1AF-CA59-E3C5-5B1B8BA6B21C}"/>
              </a:ext>
            </a:extLst>
          </p:cNvPr>
          <p:cNvSpPr txBox="1"/>
          <p:nvPr/>
        </p:nvSpPr>
        <p:spPr>
          <a:xfrm>
            <a:off x="4067669" y="2161055"/>
            <a:ext cx="285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55%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overprescribing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indications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A64109-B9DD-E96B-3A61-ABEDB9BC6FD2}"/>
              </a:ext>
            </a:extLst>
          </p:cNvPr>
          <p:cNvSpPr txBox="1"/>
          <p:nvPr/>
        </p:nvSpPr>
        <p:spPr>
          <a:xfrm>
            <a:off x="4067669" y="3574295"/>
            <a:ext cx="285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overprescribing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indications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C526AA-3CB3-730E-CB19-A1F8AA0454AB}"/>
              </a:ext>
            </a:extLst>
          </p:cNvPr>
          <p:cNvSpPr txBox="1"/>
          <p:nvPr/>
        </p:nvSpPr>
        <p:spPr>
          <a:xfrm>
            <a:off x="4067669" y="5141323"/>
            <a:ext cx="285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overprescribing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prophylaxis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F98356B-568F-DD6C-F281-A6ABBB048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19" y="4931476"/>
            <a:ext cx="1303177" cy="8695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633F6D-835F-890E-C18A-3ED1B69D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81" y="3446788"/>
            <a:ext cx="1309948" cy="87104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68B63E-5F38-A08E-5B45-C57E4B0F0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129" y="1979624"/>
            <a:ext cx="1307619" cy="8828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32B30F6-C117-9AE6-A58A-C268487A9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565" y="1721911"/>
            <a:ext cx="3990999" cy="136900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3EA33EF-E5DC-3212-E13B-44FA29609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986" y="3186941"/>
            <a:ext cx="3895127" cy="155171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1CE69A-0B27-606C-175C-F937D3773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352" y="4770702"/>
            <a:ext cx="4142037" cy="14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732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Non-clinical reasons for antibiotic prescription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L. </a:t>
            </a:r>
            <a:r>
              <a:rPr lang="nl-NL" dirty="0" err="1"/>
              <a:t>Teoh</a:t>
            </a:r>
            <a:r>
              <a:rPr lang="nl-NL" dirty="0"/>
              <a:t> et al., ECCMID</a:t>
            </a:r>
            <a:r>
              <a:rPr lang="nl-NL" baseline="30000" dirty="0"/>
              <a:t>®</a:t>
            </a:r>
            <a:r>
              <a:rPr lang="nl-NL" dirty="0"/>
              <a:t> 2023, Abs #SY153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6D3889-0151-7D99-ABA3-F4A7D6CB0E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1999" y="846187"/>
            <a:ext cx="10033183" cy="582613"/>
          </a:xfrm>
        </p:spPr>
        <p:txBody>
          <a:bodyPr/>
          <a:lstStyle/>
          <a:p>
            <a:r>
              <a:rPr lang="fr-FR" dirty="0" err="1"/>
              <a:t>Australian</a:t>
            </a:r>
            <a:r>
              <a:rPr lang="fr-FR" dirty="0"/>
              <a:t> </a:t>
            </a:r>
            <a:r>
              <a:rPr lang="fr-FR" dirty="0" err="1"/>
              <a:t>dentists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prescribe</a:t>
            </a:r>
            <a:r>
              <a:rPr lang="fr-FR" dirty="0"/>
              <a:t> </a:t>
            </a:r>
            <a:r>
              <a:rPr lang="fr-FR" dirty="0" err="1"/>
              <a:t>antibiotics</a:t>
            </a:r>
            <a:r>
              <a:rPr lang="fr-FR" dirty="0"/>
              <a:t> </a:t>
            </a:r>
            <a:r>
              <a:rPr lang="fr-FR" dirty="0" err="1"/>
              <a:t>routinely</a:t>
            </a:r>
            <a:r>
              <a:rPr lang="fr-FR" dirty="0"/>
              <a:t> or </a:t>
            </a:r>
            <a:r>
              <a:rPr lang="fr-FR" dirty="0" err="1"/>
              <a:t>occasionnaly</a:t>
            </a:r>
            <a:r>
              <a:rPr lang="fr-FR" dirty="0"/>
              <a:t> due to:</a:t>
            </a:r>
          </a:p>
        </p:txBody>
      </p:sp>
      <p:sp>
        <p:nvSpPr>
          <p:cNvPr id="40" name="Freeform 41">
            <a:extLst>
              <a:ext uri="{FF2B5EF4-FFF2-40B4-BE49-F238E27FC236}">
                <a16:creationId xmlns:a16="http://schemas.microsoft.com/office/drawing/2014/main" id="{24E995A1-3ED6-49FF-B17E-621523F219A7}"/>
              </a:ext>
            </a:extLst>
          </p:cNvPr>
          <p:cNvSpPr/>
          <p:nvPr/>
        </p:nvSpPr>
        <p:spPr>
          <a:xfrm>
            <a:off x="1447800" y="2033905"/>
            <a:ext cx="3888148" cy="770629"/>
          </a:xfrm>
          <a:prstGeom prst="roundRect">
            <a:avLst>
              <a:gd name="adj" fmla="val 2206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77% Limited clinical time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8898FA-2275-DEF3-9E0C-33F1B486C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8" t="26844" r="87005" b="66175"/>
          <a:stretch/>
        </p:blipFill>
        <p:spPr>
          <a:xfrm>
            <a:off x="1086241" y="855628"/>
            <a:ext cx="839755" cy="478721"/>
          </a:xfrm>
          <a:prstGeom prst="rect">
            <a:avLst/>
          </a:prstGeom>
        </p:spPr>
      </p:pic>
      <p:sp>
        <p:nvSpPr>
          <p:cNvPr id="9" name="Freeform 41">
            <a:extLst>
              <a:ext uri="{FF2B5EF4-FFF2-40B4-BE49-F238E27FC236}">
                <a16:creationId xmlns:a16="http://schemas.microsoft.com/office/drawing/2014/main" id="{1B1411E9-F8CD-9D58-E559-D7345267E66A}"/>
              </a:ext>
            </a:extLst>
          </p:cNvPr>
          <p:cNvSpPr/>
          <p:nvPr/>
        </p:nvSpPr>
        <p:spPr>
          <a:xfrm>
            <a:off x="1447800" y="3103222"/>
            <a:ext cx="3888148" cy="770629"/>
          </a:xfrm>
          <a:prstGeom prst="roundRect">
            <a:avLst>
              <a:gd name="adj" fmla="val 22061"/>
            </a:avLst>
          </a:prstGeom>
          <a:solidFill>
            <a:srgbClr val="DAAC8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82% Patient expectations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41">
            <a:extLst>
              <a:ext uri="{FF2B5EF4-FFF2-40B4-BE49-F238E27FC236}">
                <a16:creationId xmlns:a16="http://schemas.microsoft.com/office/drawing/2014/main" id="{0675C942-2C83-D3E6-156F-04F018E5E2EF}"/>
              </a:ext>
            </a:extLst>
          </p:cNvPr>
          <p:cNvSpPr/>
          <p:nvPr/>
        </p:nvSpPr>
        <p:spPr>
          <a:xfrm>
            <a:off x="1447800" y="4262812"/>
            <a:ext cx="3888148" cy="770629"/>
          </a:xfrm>
          <a:prstGeom prst="roundRect">
            <a:avLst>
              <a:gd name="adj" fmla="val 22061"/>
            </a:avLst>
          </a:prstGeom>
          <a:solidFill>
            <a:srgbClr val="96BD24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67%Unsure of diagnosis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95AE98-DB25-4E6D-1142-4C7998456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09" t="17911" r="22177" b="62351"/>
          <a:stretch/>
        </p:blipFill>
        <p:spPr>
          <a:xfrm>
            <a:off x="6409204" y="1921694"/>
            <a:ext cx="3671444" cy="13535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93D650-9A1B-128B-D012-D0504E9FB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02" t="20067" r="13612" b="40053"/>
          <a:stretch/>
        </p:blipFill>
        <p:spPr>
          <a:xfrm>
            <a:off x="6172200" y="3429000"/>
            <a:ext cx="4402667" cy="184976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079CF632-9B38-7579-B359-199DEA89C7F0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https://www.flaticon.com/search?wordsdental%20patient</a:t>
            </a:r>
          </a:p>
        </p:txBody>
      </p:sp>
    </p:spTree>
    <p:extLst>
      <p:ext uri="{BB962C8B-B14F-4D97-AF65-F5344CB8AC3E}">
        <p14:creationId xmlns:p14="http://schemas.microsoft.com/office/powerpoint/2010/main" val="380183386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910A2-CAFA-68E1-1FF9-0FC3375F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dose </a:t>
            </a:r>
            <a:r>
              <a:rPr lang="en-US" dirty="0" err="1"/>
              <a:t>individualisation</a:t>
            </a:r>
            <a:r>
              <a:rPr lang="en-US" dirty="0"/>
              <a:t>: where are we in 2023?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245EB-F04A-6DC6-01EC-4947D65D9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B. Koch et al., ECCMID</a:t>
            </a:r>
            <a:r>
              <a:rPr lang="fr-FR" baseline="30000" dirty="0"/>
              <a:t>®</a:t>
            </a:r>
            <a:r>
              <a:rPr lang="fr-FR" dirty="0"/>
              <a:t> 2023, Abs #SY227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35F84E-0B28-0DBD-81D8-856766BC35D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Individualised</a:t>
            </a:r>
            <a:r>
              <a:rPr lang="en-US" dirty="0"/>
              <a:t> antimicrobial therapy: the future is now!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71600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Individualised</a:t>
            </a:r>
            <a:r>
              <a:rPr lang="fr-FR" dirty="0"/>
              <a:t> </a:t>
            </a:r>
            <a:r>
              <a:rPr lang="fr-FR" dirty="0" err="1"/>
              <a:t>antimicrobial</a:t>
            </a:r>
            <a:r>
              <a:rPr lang="fr-FR" dirty="0"/>
              <a:t> dose optimisation: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and </a:t>
            </a:r>
            <a:r>
              <a:rPr lang="fr-FR" dirty="0" err="1"/>
              <a:t>meta-analysis</a:t>
            </a:r>
            <a:r>
              <a:rPr lang="fr-FR" dirty="0"/>
              <a:t> of </a:t>
            </a:r>
            <a:r>
              <a:rPr lang="fr-FR" dirty="0" err="1"/>
              <a:t>randomised</a:t>
            </a:r>
            <a:r>
              <a:rPr lang="fr-FR" dirty="0"/>
              <a:t> </a:t>
            </a:r>
            <a:r>
              <a:rPr lang="fr-FR" dirty="0" err="1"/>
              <a:t>controlled</a:t>
            </a:r>
            <a:r>
              <a:rPr lang="fr-FR" dirty="0"/>
              <a:t> trials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B. Koch et al., </a:t>
            </a:r>
            <a:r>
              <a:rPr lang="da-DK" dirty="0"/>
              <a:t>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A7CDB9-0924-70B4-E479-746A8BDA8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0" t="34959" r="78404" b="49647"/>
          <a:stretch/>
        </p:blipFill>
        <p:spPr>
          <a:xfrm>
            <a:off x="1436061" y="2044985"/>
            <a:ext cx="1753985" cy="1055716"/>
          </a:xfrm>
          <a:prstGeom prst="rect">
            <a:avLst/>
          </a:prstGeom>
        </p:spPr>
      </p:pic>
      <p:sp>
        <p:nvSpPr>
          <p:cNvPr id="15" name="Rectangle à coins arrondis 10">
            <a:extLst>
              <a:ext uri="{FF2B5EF4-FFF2-40B4-BE49-F238E27FC236}">
                <a16:creationId xmlns:a16="http://schemas.microsoft.com/office/drawing/2014/main" id="{197BEBB8-1F26-0EF5-D5DF-33DC84AF7D46}"/>
              </a:ext>
            </a:extLst>
          </p:cNvPr>
          <p:cNvSpPr/>
          <p:nvPr/>
        </p:nvSpPr>
        <p:spPr>
          <a:xfrm>
            <a:off x="985132" y="1718949"/>
            <a:ext cx="2655843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051BF3B-D9F6-D5A0-3C50-12F0B138F5DB}"/>
              </a:ext>
            </a:extLst>
          </p:cNvPr>
          <p:cNvSpPr txBox="1"/>
          <p:nvPr/>
        </p:nvSpPr>
        <p:spPr>
          <a:xfrm>
            <a:off x="1762516" y="1558883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1F30E4D7-C7AB-E835-2C5A-7213D3F914DB}"/>
              </a:ext>
            </a:extLst>
          </p:cNvPr>
          <p:cNvSpPr/>
          <p:nvPr/>
        </p:nvSpPr>
        <p:spPr>
          <a:xfrm>
            <a:off x="3790535" y="1718949"/>
            <a:ext cx="2655843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3EC9373-59B5-13F9-98E5-7DF786D8DB86}"/>
              </a:ext>
            </a:extLst>
          </p:cNvPr>
          <p:cNvSpPr txBox="1"/>
          <p:nvPr/>
        </p:nvSpPr>
        <p:spPr>
          <a:xfrm>
            <a:off x="4493139" y="1558883"/>
            <a:ext cx="12506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</a:p>
        </p:txBody>
      </p:sp>
      <p:sp>
        <p:nvSpPr>
          <p:cNvPr id="19" name="Rectangle à coins arrondis 10">
            <a:extLst>
              <a:ext uri="{FF2B5EF4-FFF2-40B4-BE49-F238E27FC236}">
                <a16:creationId xmlns:a16="http://schemas.microsoft.com/office/drawing/2014/main" id="{815984F2-9A36-ED16-D02C-2061DBFC6196}"/>
              </a:ext>
            </a:extLst>
          </p:cNvPr>
          <p:cNvSpPr/>
          <p:nvPr/>
        </p:nvSpPr>
        <p:spPr>
          <a:xfrm>
            <a:off x="6595938" y="1718949"/>
            <a:ext cx="2655843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7B9B78-B1B9-37C4-97A9-82B76BBBE272}"/>
              </a:ext>
            </a:extLst>
          </p:cNvPr>
          <p:cNvSpPr txBox="1"/>
          <p:nvPr/>
        </p:nvSpPr>
        <p:spPr>
          <a:xfrm>
            <a:off x="7373322" y="1558883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1" name="Rectangle à coins arrondis 10">
            <a:extLst>
              <a:ext uri="{FF2B5EF4-FFF2-40B4-BE49-F238E27FC236}">
                <a16:creationId xmlns:a16="http://schemas.microsoft.com/office/drawing/2014/main" id="{C4025316-192E-4BE1-B945-16F6457C89C4}"/>
              </a:ext>
            </a:extLst>
          </p:cNvPr>
          <p:cNvSpPr/>
          <p:nvPr/>
        </p:nvSpPr>
        <p:spPr>
          <a:xfrm>
            <a:off x="9401342" y="1718949"/>
            <a:ext cx="2655843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32A6F05-9725-B80D-BA9F-DDC2EE42CD36}"/>
              </a:ext>
            </a:extLst>
          </p:cNvPr>
          <p:cNvSpPr txBox="1"/>
          <p:nvPr/>
        </p:nvSpPr>
        <p:spPr>
          <a:xfrm>
            <a:off x="10178726" y="1558883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E5704A-EEF0-C320-A084-631E928B5E75}"/>
              </a:ext>
            </a:extLst>
          </p:cNvPr>
          <p:cNvSpPr txBox="1"/>
          <p:nvPr/>
        </p:nvSpPr>
        <p:spPr>
          <a:xfrm>
            <a:off x="1236555" y="3223067"/>
            <a:ext cx="2152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≥ 18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Suspected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focus of infection</a:t>
            </a:r>
          </a:p>
          <a:p>
            <a:pPr marL="285750" indent="-285750">
              <a:spcBef>
                <a:spcPts val="1200"/>
              </a:spcBef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antifungal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E6931EE-D1D2-FE8C-EB56-31C25CD53944}"/>
              </a:ext>
            </a:extLst>
          </p:cNvPr>
          <p:cNvSpPr txBox="1"/>
          <p:nvPr/>
        </p:nvSpPr>
        <p:spPr>
          <a:xfrm>
            <a:off x="4041958" y="3223067"/>
            <a:ext cx="2152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Individualised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dose optimisation</a:t>
            </a:r>
          </a:p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Antimicrobial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adjustement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on:</a:t>
            </a:r>
          </a:p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Drug Monitoring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(TDM)</a:t>
            </a:r>
          </a:p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Model-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Prescision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Dosing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(MIPD)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2D50EB4-C1BD-F351-D98F-8687C1C80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7" t="34498" r="60880" b="48459"/>
          <a:stretch/>
        </p:blipFill>
        <p:spPr>
          <a:xfrm>
            <a:off x="4172812" y="2027616"/>
            <a:ext cx="1891288" cy="116885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9BA3AC2-0C03-192F-FEDC-2BE4B30ECD46}"/>
              </a:ext>
            </a:extLst>
          </p:cNvPr>
          <p:cNvSpPr txBox="1"/>
          <p:nvPr/>
        </p:nvSpPr>
        <p:spPr>
          <a:xfrm>
            <a:off x="6847361" y="3376955"/>
            <a:ext cx="21529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individualised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dose optimisation</a:t>
            </a:r>
          </a:p>
          <a:p>
            <a:pPr algn="ctr">
              <a:spcBef>
                <a:spcPts val="1200"/>
              </a:spcBef>
              <a:buClr>
                <a:srgbClr val="96BD24"/>
              </a:buClr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antimicrobial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adjustment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TDM or MIPD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CD7C808-0E66-B390-D24F-CE0A122B8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8" t="34498" r="44444" b="48459"/>
          <a:stretch/>
        </p:blipFill>
        <p:spPr>
          <a:xfrm>
            <a:off x="7032159" y="2027616"/>
            <a:ext cx="1783400" cy="1168856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78993160-C2F7-873F-D505-3E4206B23C8B}"/>
              </a:ext>
            </a:extLst>
          </p:cNvPr>
          <p:cNvGrpSpPr/>
          <p:nvPr/>
        </p:nvGrpSpPr>
        <p:grpSpPr>
          <a:xfrm>
            <a:off x="9607889" y="2044985"/>
            <a:ext cx="2242748" cy="2862322"/>
            <a:chOff x="9607889" y="2113963"/>
            <a:chExt cx="2242748" cy="2628445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90B1C36-E3F0-90D4-ECCF-BC8E3123E5DF}"/>
                </a:ext>
              </a:extLst>
            </p:cNvPr>
            <p:cNvSpPr txBox="1"/>
            <p:nvPr/>
          </p:nvSpPr>
          <p:spPr>
            <a:xfrm>
              <a:off x="9607889" y="2113963"/>
              <a:ext cx="2242748" cy="2628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RCTs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Individualised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dosing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leads to:</a:t>
              </a: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b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Target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attainment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failure</a:t>
              </a: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Nephrotoxicity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  <a:buClr>
                  <a:srgbClr val="96BD24"/>
                </a:buClr>
              </a:pP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significant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decrease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on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mortality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lèche vers le haut 35">
              <a:extLst>
                <a:ext uri="{FF2B5EF4-FFF2-40B4-BE49-F238E27FC236}">
                  <a16:creationId xmlns:a16="http://schemas.microsoft.com/office/drawing/2014/main" id="{602677D9-BCEF-4A8A-72DC-0378887E1268}"/>
                </a:ext>
              </a:extLst>
            </p:cNvPr>
            <p:cNvSpPr/>
            <p:nvPr/>
          </p:nvSpPr>
          <p:spPr>
            <a:xfrm>
              <a:off x="9842269" y="2819213"/>
              <a:ext cx="108066" cy="320040"/>
            </a:xfrm>
            <a:prstGeom prst="upArrow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 vers le haut 36">
              <a:extLst>
                <a:ext uri="{FF2B5EF4-FFF2-40B4-BE49-F238E27FC236}">
                  <a16:creationId xmlns:a16="http://schemas.microsoft.com/office/drawing/2014/main" id="{E5FE9D61-CB7C-83B2-B7E9-0404A030D9B2}"/>
                </a:ext>
              </a:extLst>
            </p:cNvPr>
            <p:cNvSpPr/>
            <p:nvPr/>
          </p:nvSpPr>
          <p:spPr>
            <a:xfrm rot="10800000">
              <a:off x="9842269" y="3560655"/>
              <a:ext cx="108066" cy="320040"/>
            </a:xfrm>
            <a:prstGeom prst="upArrow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599934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DOLPHIN </a:t>
            </a:r>
            <a:r>
              <a:rPr lang="fr-FR" dirty="0" err="1"/>
              <a:t>study</a:t>
            </a:r>
            <a:r>
              <a:rPr lang="fr-FR" dirty="0"/>
              <a:t>: MIPD of beta-</a:t>
            </a:r>
            <a:r>
              <a:rPr lang="fr-FR" dirty="0" err="1"/>
              <a:t>lactam</a:t>
            </a:r>
            <a:r>
              <a:rPr lang="fr-FR" dirty="0"/>
              <a:t> </a:t>
            </a:r>
            <a:r>
              <a:rPr lang="fr-FR" dirty="0" err="1"/>
              <a:t>antibiotics</a:t>
            </a:r>
            <a:r>
              <a:rPr lang="fr-FR" dirty="0"/>
              <a:t> and </a:t>
            </a:r>
            <a:r>
              <a:rPr lang="fr-FR" dirty="0" err="1"/>
              <a:t>ciprofloxacin</a:t>
            </a:r>
            <a:r>
              <a:rPr lang="fr-FR" dirty="0"/>
              <a:t> in </a:t>
            </a:r>
            <a:r>
              <a:rPr lang="fr-FR" dirty="0" err="1"/>
              <a:t>critically</a:t>
            </a:r>
            <a:r>
              <a:rPr lang="fr-FR" dirty="0"/>
              <a:t> all patients: a </a:t>
            </a:r>
            <a:r>
              <a:rPr lang="fr-FR" dirty="0" err="1"/>
              <a:t>multicenter</a:t>
            </a:r>
            <a:r>
              <a:rPr lang="fr-FR" dirty="0"/>
              <a:t> RCT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B. Koch et al., </a:t>
            </a:r>
            <a:r>
              <a:rPr lang="da-DK" dirty="0"/>
              <a:t>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Dose </a:t>
            </a:r>
            <a:r>
              <a:rPr lang="fr-FR" dirty="0" err="1"/>
              <a:t>individualization</a:t>
            </a:r>
            <a:r>
              <a:rPr lang="fr-FR" dirty="0"/>
              <a:t> of </a:t>
            </a:r>
            <a:r>
              <a:rPr lang="fr-FR" dirty="0" err="1"/>
              <a:t>antibiotics</a:t>
            </a:r>
            <a:r>
              <a:rPr lang="fr-FR" dirty="0"/>
              <a:t> in ICU patients:</a:t>
            </a:r>
          </a:p>
          <a:p>
            <a:pPr marL="266700" indent="-266700">
              <a:buNone/>
            </a:pPr>
            <a:r>
              <a:rPr lang="fr-FR" dirty="0"/>
              <a:t>	to TDM or  not to TDM and the </a:t>
            </a:r>
            <a:r>
              <a:rPr lang="fr-FR" dirty="0" err="1"/>
              <a:t>effects</a:t>
            </a:r>
            <a:r>
              <a:rPr lang="fr-FR" dirty="0"/>
              <a:t> on </a:t>
            </a:r>
            <a:r>
              <a:rPr lang="fr-FR" dirty="0" err="1"/>
              <a:t>outcome</a:t>
            </a:r>
            <a:endParaRPr lang="fr-FR" dirty="0"/>
          </a:p>
          <a:p>
            <a:pPr marL="266700" indent="-266700">
              <a:buNone/>
            </a:pPr>
            <a:endParaRPr lang="fr-FR" dirty="0"/>
          </a:p>
          <a:p>
            <a:r>
              <a:rPr lang="fr-FR" dirty="0" err="1"/>
              <a:t>Study</a:t>
            </a:r>
            <a:r>
              <a:rPr lang="fr-FR" dirty="0"/>
              <a:t> design</a:t>
            </a:r>
          </a:p>
          <a:p>
            <a:pPr lvl="1"/>
            <a:r>
              <a:rPr lang="fr-FR" dirty="0" err="1"/>
              <a:t>Multicenter</a:t>
            </a:r>
            <a:r>
              <a:rPr lang="fr-FR" dirty="0"/>
              <a:t>, prospective </a:t>
            </a:r>
            <a:r>
              <a:rPr lang="fr-FR" dirty="0" err="1"/>
              <a:t>randomized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active TDM vs no-TDM</a:t>
            </a:r>
          </a:p>
          <a:p>
            <a:pPr lvl="1"/>
            <a:endParaRPr lang="fr-FR" dirty="0"/>
          </a:p>
          <a:p>
            <a:r>
              <a:rPr lang="fr-FR" dirty="0" err="1"/>
              <a:t>Study</a:t>
            </a:r>
            <a:r>
              <a:rPr lang="fr-FR" dirty="0"/>
              <a:t> population</a:t>
            </a:r>
          </a:p>
          <a:p>
            <a:pPr lvl="1"/>
            <a:r>
              <a:rPr lang="fr-FR" dirty="0" err="1"/>
              <a:t>Adult</a:t>
            </a:r>
            <a:r>
              <a:rPr lang="fr-FR" dirty="0"/>
              <a:t> ICU patients, </a:t>
            </a:r>
            <a:r>
              <a:rPr lang="fr-FR" dirty="0" err="1"/>
              <a:t>strated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antibiotics</a:t>
            </a:r>
            <a:r>
              <a:rPr lang="fr-FR" dirty="0"/>
              <a:t> (beta-</a:t>
            </a:r>
            <a:r>
              <a:rPr lang="fr-FR" dirty="0" err="1"/>
              <a:t>lactams</a:t>
            </a:r>
            <a:r>
              <a:rPr lang="fr-FR" dirty="0"/>
              <a:t> or </a:t>
            </a:r>
            <a:r>
              <a:rPr lang="fr-FR" dirty="0" err="1"/>
              <a:t>ciprofloxacin</a:t>
            </a:r>
            <a:r>
              <a:rPr lang="fr-FR" dirty="0"/>
              <a:t>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/>
              <a:t>450 malades inclus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AE0E242-683F-6959-0556-D4FD7DBE6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Ewoldt</a:t>
            </a:r>
            <a:r>
              <a:rPr lang="fr-FR" dirty="0"/>
              <a:t> et al, ICM 2022</a:t>
            </a:r>
          </a:p>
        </p:txBody>
      </p:sp>
    </p:spTree>
    <p:extLst>
      <p:ext uri="{BB962C8B-B14F-4D97-AF65-F5344CB8AC3E}">
        <p14:creationId xmlns:p14="http://schemas.microsoft.com/office/powerpoint/2010/main" val="15102202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39F6B7-29CA-B227-0BA7-25452508D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colorTemperature colorTemp="7749"/>
                    </a14:imgEffect>
                    <a14:imgEffect>
                      <a14:saturation sat="72000"/>
                    </a14:imgEffect>
                    <a14:imgEffect>
                      <a14:brightnessContrast bright="12000" contrast="19000"/>
                    </a14:imgEffect>
                  </a14:imgLayer>
                </a14:imgProps>
              </a:ext>
            </a:extLst>
          </a:blip>
          <a:srcRect l="32664" t="35013" r="19978" b="47117"/>
          <a:stretch/>
        </p:blipFill>
        <p:spPr>
          <a:xfrm>
            <a:off x="3157664" y="1662351"/>
            <a:ext cx="6697535" cy="1421607"/>
          </a:xfrm>
          <a:prstGeom prst="rect">
            <a:avLst/>
          </a:prstGeom>
        </p:spPr>
      </p:pic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53ED7B6-2E84-AD9E-F02A-350625869DA2}"/>
              </a:ext>
            </a:extLst>
          </p:cNvPr>
          <p:cNvCxnSpPr>
            <a:cxnSpLocks/>
          </p:cNvCxnSpPr>
          <p:nvPr/>
        </p:nvCxnSpPr>
        <p:spPr>
          <a:xfrm>
            <a:off x="6381737" y="2743454"/>
            <a:ext cx="720993" cy="868576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 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B. Koch et al., </a:t>
            </a:r>
            <a:r>
              <a:rPr lang="da-DK" dirty="0"/>
              <a:t>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/>
              <a:t>No differences in primary and secondary outcomes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DE3287-9DB3-9454-205C-2D1715F52218}"/>
              </a:ext>
            </a:extLst>
          </p:cNvPr>
          <p:cNvSpPr txBox="1"/>
          <p:nvPr/>
        </p:nvSpPr>
        <p:spPr>
          <a:xfrm>
            <a:off x="3811307" y="1729155"/>
            <a:ext cx="991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C8A8BB-49D1-164B-7F3E-F622FE4E19F1}"/>
              </a:ext>
            </a:extLst>
          </p:cNvPr>
          <p:cNvSpPr txBox="1"/>
          <p:nvPr/>
        </p:nvSpPr>
        <p:spPr>
          <a:xfrm>
            <a:off x="5514338" y="1729155"/>
            <a:ext cx="991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MIPD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322301-E58F-03BA-2B9F-FE200E4F2941}"/>
              </a:ext>
            </a:extLst>
          </p:cNvPr>
          <p:cNvSpPr txBox="1"/>
          <p:nvPr/>
        </p:nvSpPr>
        <p:spPr>
          <a:xfrm>
            <a:off x="7093554" y="1681314"/>
            <a:ext cx="991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7465DD-0008-FB9F-7B19-DD1778C29AFD}"/>
              </a:ext>
            </a:extLst>
          </p:cNvPr>
          <p:cNvSpPr txBox="1"/>
          <p:nvPr/>
        </p:nvSpPr>
        <p:spPr>
          <a:xfrm>
            <a:off x="8738418" y="1681314"/>
            <a:ext cx="991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9FB195F-EA3E-CF3D-A28A-77D057743A44}"/>
              </a:ext>
            </a:extLst>
          </p:cNvPr>
          <p:cNvSpPr/>
          <p:nvPr/>
        </p:nvSpPr>
        <p:spPr>
          <a:xfrm>
            <a:off x="3778196" y="2006898"/>
            <a:ext cx="262699" cy="262699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26702E-A424-F64C-E1F6-1B2D0CC2B9C3}"/>
              </a:ext>
            </a:extLst>
          </p:cNvPr>
          <p:cNvSpPr/>
          <p:nvPr/>
        </p:nvSpPr>
        <p:spPr>
          <a:xfrm>
            <a:off x="5399300" y="2006898"/>
            <a:ext cx="262699" cy="244651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6BD0E5-6D8B-218C-ADA3-B6E574C27940}"/>
              </a:ext>
            </a:extLst>
          </p:cNvPr>
          <p:cNvSpPr/>
          <p:nvPr/>
        </p:nvSpPr>
        <p:spPr>
          <a:xfrm>
            <a:off x="7047581" y="2006898"/>
            <a:ext cx="262699" cy="262699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496EC3-5191-D138-4283-15C70A3D56C3}"/>
              </a:ext>
            </a:extLst>
          </p:cNvPr>
          <p:cNvSpPr/>
          <p:nvPr/>
        </p:nvSpPr>
        <p:spPr>
          <a:xfrm>
            <a:off x="8672770" y="2006898"/>
            <a:ext cx="262699" cy="262699"/>
          </a:xfrm>
          <a:prstGeom prst="ellips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C9E2539-2B1E-C4FA-89B2-1591E581A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36" t="53494" r="37377" b="10858"/>
          <a:stretch/>
        </p:blipFill>
        <p:spPr>
          <a:xfrm>
            <a:off x="4724970" y="3308824"/>
            <a:ext cx="2461260" cy="2444811"/>
          </a:xfrm>
          <a:prstGeom prst="ellipse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8AE7051-870F-46C4-B9F1-FB0D4E0396FD}"/>
              </a:ext>
            </a:extLst>
          </p:cNvPr>
          <p:cNvCxnSpPr>
            <a:cxnSpLocks/>
          </p:cNvCxnSpPr>
          <p:nvPr/>
        </p:nvCxnSpPr>
        <p:spPr>
          <a:xfrm flipH="1">
            <a:off x="4306917" y="3855333"/>
            <a:ext cx="899289" cy="0"/>
          </a:xfrm>
          <a:prstGeom prst="line">
            <a:avLst/>
          </a:prstGeom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54BFA47-4127-A1F5-6744-24D8CDCC0E57}"/>
              </a:ext>
            </a:extLst>
          </p:cNvPr>
          <p:cNvCxnSpPr>
            <a:cxnSpLocks/>
          </p:cNvCxnSpPr>
          <p:nvPr/>
        </p:nvCxnSpPr>
        <p:spPr>
          <a:xfrm flipH="1">
            <a:off x="4306917" y="4169658"/>
            <a:ext cx="1063808" cy="0"/>
          </a:xfrm>
          <a:prstGeom prst="line">
            <a:avLst/>
          </a:prstGeom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C70CC3C-129A-E1A1-F852-7C899B415867}"/>
              </a:ext>
            </a:extLst>
          </p:cNvPr>
          <p:cNvCxnSpPr>
            <a:cxnSpLocks/>
          </p:cNvCxnSpPr>
          <p:nvPr/>
        </p:nvCxnSpPr>
        <p:spPr>
          <a:xfrm flipH="1">
            <a:off x="4306917" y="4494890"/>
            <a:ext cx="1273939" cy="0"/>
          </a:xfrm>
          <a:prstGeom prst="line">
            <a:avLst/>
          </a:prstGeom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E166D38-E5A1-9ECB-BBAB-9D2270F88009}"/>
              </a:ext>
            </a:extLst>
          </p:cNvPr>
          <p:cNvSpPr/>
          <p:nvPr/>
        </p:nvSpPr>
        <p:spPr>
          <a:xfrm>
            <a:off x="3849717" y="3725086"/>
            <a:ext cx="457200" cy="263595"/>
          </a:xfrm>
          <a:prstGeom prst="roundRect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7A5CF87-2F67-0687-D5D4-A955EE11117B}"/>
              </a:ext>
            </a:extLst>
          </p:cNvPr>
          <p:cNvSpPr/>
          <p:nvPr/>
        </p:nvSpPr>
        <p:spPr>
          <a:xfrm>
            <a:off x="3849717" y="4036655"/>
            <a:ext cx="457200" cy="263595"/>
          </a:xfrm>
          <a:prstGeom prst="roundRect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3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2D07D84-0BC4-DB92-93D9-53D5A7674F62}"/>
              </a:ext>
            </a:extLst>
          </p:cNvPr>
          <p:cNvSpPr/>
          <p:nvPr/>
        </p:nvSpPr>
        <p:spPr>
          <a:xfrm>
            <a:off x="3849717" y="4354376"/>
            <a:ext cx="457200" cy="263595"/>
          </a:xfrm>
          <a:prstGeom prst="roundRect">
            <a:avLst/>
          </a:prstGeom>
          <a:solidFill>
            <a:srgbClr val="96BD24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D5B14-2778-C16E-840C-69480CF14331}"/>
              </a:ext>
            </a:extLst>
          </p:cNvPr>
          <p:cNvSpPr/>
          <p:nvPr/>
        </p:nvSpPr>
        <p:spPr>
          <a:xfrm>
            <a:off x="7487048" y="3725087"/>
            <a:ext cx="200853" cy="206604"/>
          </a:xfrm>
          <a:prstGeom prst="rect">
            <a:avLst/>
          </a:prstGeom>
          <a:solidFill>
            <a:srgbClr val="1E5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9DAE4E-25AB-BF8C-9109-7712EB40EDA7}"/>
              </a:ext>
            </a:extLst>
          </p:cNvPr>
          <p:cNvSpPr/>
          <p:nvPr/>
        </p:nvSpPr>
        <p:spPr>
          <a:xfrm>
            <a:off x="7487048" y="4025672"/>
            <a:ext cx="200853" cy="206604"/>
          </a:xfrm>
          <a:prstGeom prst="rect">
            <a:avLst/>
          </a:prstGeom>
          <a:solidFill>
            <a:srgbClr val="36B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159084-D9F6-2EFC-F67B-102879E6BF13}"/>
              </a:ext>
            </a:extLst>
          </p:cNvPr>
          <p:cNvSpPr/>
          <p:nvPr/>
        </p:nvSpPr>
        <p:spPr>
          <a:xfrm>
            <a:off x="7487048" y="4316861"/>
            <a:ext cx="200853" cy="206604"/>
          </a:xfrm>
          <a:prstGeom prst="rect">
            <a:avLst/>
          </a:prstGeom>
          <a:solidFill>
            <a:srgbClr val="F97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D16FE8-76CD-FB02-9493-DF9DDB13484B}"/>
              </a:ext>
            </a:extLst>
          </p:cNvPr>
          <p:cNvSpPr txBox="1"/>
          <p:nvPr/>
        </p:nvSpPr>
        <p:spPr>
          <a:xfrm>
            <a:off x="7702103" y="3695589"/>
            <a:ext cx="18703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EQUAL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974A3F5-0C6C-DED3-8A0C-5883A5872F3D}"/>
              </a:ext>
            </a:extLst>
          </p:cNvPr>
          <p:cNvSpPr txBox="1"/>
          <p:nvPr/>
        </p:nvSpPr>
        <p:spPr>
          <a:xfrm>
            <a:off x="7702103" y="3966676"/>
            <a:ext cx="18703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85B8E44-3729-6CE6-7CEA-82C513F38E44}"/>
              </a:ext>
            </a:extLst>
          </p:cNvPr>
          <p:cNvSpPr txBox="1"/>
          <p:nvPr/>
        </p:nvSpPr>
        <p:spPr>
          <a:xfrm>
            <a:off x="7702103" y="4277409"/>
            <a:ext cx="18703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275336-6092-2E26-FD3E-64D137584283}"/>
              </a:ext>
            </a:extLst>
          </p:cNvPr>
          <p:cNvSpPr/>
          <p:nvPr/>
        </p:nvSpPr>
        <p:spPr>
          <a:xfrm>
            <a:off x="5206205" y="3464341"/>
            <a:ext cx="434515" cy="267079"/>
          </a:xfrm>
          <a:custGeom>
            <a:avLst/>
            <a:gdLst>
              <a:gd name="connsiteX0" fmla="*/ 0 w 434515"/>
              <a:gd name="connsiteY0" fmla="*/ 0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0 w 434515"/>
              <a:gd name="connsiteY4" fmla="*/ 0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391653 w 434515"/>
              <a:gd name="connsiteY2" fmla="*/ 193260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515" h="267079">
                <a:moveTo>
                  <a:pt x="45244" y="73819"/>
                </a:moveTo>
                <a:lnTo>
                  <a:pt x="434515" y="0"/>
                </a:lnTo>
                <a:lnTo>
                  <a:pt x="391653" y="193260"/>
                </a:lnTo>
                <a:lnTo>
                  <a:pt x="0" y="267079"/>
                </a:lnTo>
                <a:lnTo>
                  <a:pt x="45244" y="73819"/>
                </a:lnTo>
                <a:close/>
              </a:path>
            </a:pathLst>
          </a:custGeom>
          <a:solidFill>
            <a:srgbClr val="1E5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A1E67A6-2634-0B99-705B-963B9826C289}"/>
              </a:ext>
            </a:extLst>
          </p:cNvPr>
          <p:cNvSpPr/>
          <p:nvPr/>
        </p:nvSpPr>
        <p:spPr>
          <a:xfrm>
            <a:off x="6890764" y="4416121"/>
            <a:ext cx="289159" cy="250409"/>
          </a:xfrm>
          <a:custGeom>
            <a:avLst/>
            <a:gdLst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0 w 496326"/>
              <a:gd name="connsiteY3" fmla="*/ 267079 h 267079"/>
              <a:gd name="connsiteX4" fmla="*/ 0 w 496326"/>
              <a:gd name="connsiteY4" fmla="*/ 0 h 267079"/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66675 w 496326"/>
              <a:gd name="connsiteY3" fmla="*/ 262316 h 267079"/>
              <a:gd name="connsiteX4" fmla="*/ 0 w 496326"/>
              <a:gd name="connsiteY4" fmla="*/ 0 h 267079"/>
              <a:gd name="connsiteX0" fmla="*/ 23813 w 429651"/>
              <a:gd name="connsiteY0" fmla="*/ 14288 h 267079"/>
              <a:gd name="connsiteX1" fmla="*/ 429651 w 429651"/>
              <a:gd name="connsiteY1" fmla="*/ 0 h 267079"/>
              <a:gd name="connsiteX2" fmla="*/ 429651 w 429651"/>
              <a:gd name="connsiteY2" fmla="*/ 267079 h 267079"/>
              <a:gd name="connsiteX3" fmla="*/ 0 w 429651"/>
              <a:gd name="connsiteY3" fmla="*/ 262316 h 267079"/>
              <a:gd name="connsiteX4" fmla="*/ 23813 w 429651"/>
              <a:gd name="connsiteY4" fmla="*/ 14288 h 267079"/>
              <a:gd name="connsiteX0" fmla="*/ 23813 w 429651"/>
              <a:gd name="connsiteY0" fmla="*/ 14288 h 262316"/>
              <a:gd name="connsiteX1" fmla="*/ 429651 w 429651"/>
              <a:gd name="connsiteY1" fmla="*/ 0 h 262316"/>
              <a:gd name="connsiteX2" fmla="*/ 286776 w 429651"/>
              <a:gd name="connsiteY2" fmla="*/ 257554 h 262316"/>
              <a:gd name="connsiteX3" fmla="*/ 0 w 429651"/>
              <a:gd name="connsiteY3" fmla="*/ 262316 h 262316"/>
              <a:gd name="connsiteX4" fmla="*/ 23813 w 429651"/>
              <a:gd name="connsiteY4" fmla="*/ 14288 h 262316"/>
              <a:gd name="connsiteX0" fmla="*/ 23813 w 401076"/>
              <a:gd name="connsiteY0" fmla="*/ 0 h 248028"/>
              <a:gd name="connsiteX1" fmla="*/ 401076 w 401076"/>
              <a:gd name="connsiteY1" fmla="*/ 28575 h 248028"/>
              <a:gd name="connsiteX2" fmla="*/ 286776 w 401076"/>
              <a:gd name="connsiteY2" fmla="*/ 243266 h 248028"/>
              <a:gd name="connsiteX3" fmla="*/ 0 w 401076"/>
              <a:gd name="connsiteY3" fmla="*/ 248028 h 248028"/>
              <a:gd name="connsiteX4" fmla="*/ 23813 w 401076"/>
              <a:gd name="connsiteY4" fmla="*/ 0 h 248028"/>
              <a:gd name="connsiteX0" fmla="*/ 0 w 377263"/>
              <a:gd name="connsiteY0" fmla="*/ 0 h 243266"/>
              <a:gd name="connsiteX1" fmla="*/ 377263 w 377263"/>
              <a:gd name="connsiteY1" fmla="*/ 28575 h 243266"/>
              <a:gd name="connsiteX2" fmla="*/ 262963 w 377263"/>
              <a:gd name="connsiteY2" fmla="*/ 243266 h 243266"/>
              <a:gd name="connsiteX3" fmla="*/ 42862 w 377263"/>
              <a:gd name="connsiteY3" fmla="*/ 243266 h 243266"/>
              <a:gd name="connsiteX4" fmla="*/ 0 w 377263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248675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348688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448701"/>
              <a:gd name="connsiteY0" fmla="*/ 0 h 248028"/>
              <a:gd name="connsiteX1" fmla="*/ 362975 w 448701"/>
              <a:gd name="connsiteY1" fmla="*/ 28575 h 248028"/>
              <a:gd name="connsiteX2" fmla="*/ 448701 w 448701"/>
              <a:gd name="connsiteY2" fmla="*/ 248028 h 248028"/>
              <a:gd name="connsiteX3" fmla="*/ 28574 w 448701"/>
              <a:gd name="connsiteY3" fmla="*/ 243266 h 248028"/>
              <a:gd name="connsiteX4" fmla="*/ 0 w 448701"/>
              <a:gd name="connsiteY4" fmla="*/ 0 h 248028"/>
              <a:gd name="connsiteX0" fmla="*/ 0 w 362975"/>
              <a:gd name="connsiteY0" fmla="*/ 0 h 252791"/>
              <a:gd name="connsiteX1" fmla="*/ 362975 w 362975"/>
              <a:gd name="connsiteY1" fmla="*/ 28575 h 252791"/>
              <a:gd name="connsiteX2" fmla="*/ 329639 w 362975"/>
              <a:gd name="connsiteY2" fmla="*/ 252791 h 252791"/>
              <a:gd name="connsiteX3" fmla="*/ 28574 w 362975"/>
              <a:gd name="connsiteY3" fmla="*/ 243266 h 252791"/>
              <a:gd name="connsiteX4" fmla="*/ 0 w 362975"/>
              <a:gd name="connsiteY4" fmla="*/ 0 h 252791"/>
              <a:gd name="connsiteX0" fmla="*/ 59532 w 334401"/>
              <a:gd name="connsiteY0" fmla="*/ 2381 h 224216"/>
              <a:gd name="connsiteX1" fmla="*/ 334401 w 334401"/>
              <a:gd name="connsiteY1" fmla="*/ 0 h 224216"/>
              <a:gd name="connsiteX2" fmla="*/ 301065 w 334401"/>
              <a:gd name="connsiteY2" fmla="*/ 224216 h 224216"/>
              <a:gd name="connsiteX3" fmla="*/ 0 w 334401"/>
              <a:gd name="connsiteY3" fmla="*/ 214691 h 224216"/>
              <a:gd name="connsiteX4" fmla="*/ 59532 w 334401"/>
              <a:gd name="connsiteY4" fmla="*/ 2381 h 224216"/>
              <a:gd name="connsiteX0" fmla="*/ 11907 w 286776"/>
              <a:gd name="connsiteY0" fmla="*/ 2381 h 226598"/>
              <a:gd name="connsiteX1" fmla="*/ 286776 w 286776"/>
              <a:gd name="connsiteY1" fmla="*/ 0 h 226598"/>
              <a:gd name="connsiteX2" fmla="*/ 253440 w 286776"/>
              <a:gd name="connsiteY2" fmla="*/ 224216 h 226598"/>
              <a:gd name="connsiteX3" fmla="*/ 0 w 286776"/>
              <a:gd name="connsiteY3" fmla="*/ 226598 h 226598"/>
              <a:gd name="connsiteX4" fmla="*/ 11907 w 286776"/>
              <a:gd name="connsiteY4" fmla="*/ 2381 h 226598"/>
              <a:gd name="connsiteX0" fmla="*/ 28576 w 303445"/>
              <a:gd name="connsiteY0" fmla="*/ 2381 h 224216"/>
              <a:gd name="connsiteX1" fmla="*/ 303445 w 303445"/>
              <a:gd name="connsiteY1" fmla="*/ 0 h 224216"/>
              <a:gd name="connsiteX2" fmla="*/ 270109 w 303445"/>
              <a:gd name="connsiteY2" fmla="*/ 224216 h 224216"/>
              <a:gd name="connsiteX3" fmla="*/ 0 w 303445"/>
              <a:gd name="connsiteY3" fmla="*/ 214691 h 224216"/>
              <a:gd name="connsiteX4" fmla="*/ 28576 w 303445"/>
              <a:gd name="connsiteY4" fmla="*/ 2381 h 224216"/>
              <a:gd name="connsiteX0" fmla="*/ 1 w 303445"/>
              <a:gd name="connsiteY0" fmla="*/ 0 h 236122"/>
              <a:gd name="connsiteX1" fmla="*/ 303445 w 303445"/>
              <a:gd name="connsiteY1" fmla="*/ 11906 h 236122"/>
              <a:gd name="connsiteX2" fmla="*/ 270109 w 303445"/>
              <a:gd name="connsiteY2" fmla="*/ 236122 h 236122"/>
              <a:gd name="connsiteX3" fmla="*/ 0 w 303445"/>
              <a:gd name="connsiteY3" fmla="*/ 226597 h 236122"/>
              <a:gd name="connsiteX4" fmla="*/ 1 w 303445"/>
              <a:gd name="connsiteY4" fmla="*/ 0 h 236122"/>
              <a:gd name="connsiteX0" fmla="*/ 1 w 303445"/>
              <a:gd name="connsiteY0" fmla="*/ 0 h 250409"/>
              <a:gd name="connsiteX1" fmla="*/ 303445 w 303445"/>
              <a:gd name="connsiteY1" fmla="*/ 11906 h 250409"/>
              <a:gd name="connsiteX2" fmla="*/ 289159 w 303445"/>
              <a:gd name="connsiteY2" fmla="*/ 250409 h 250409"/>
              <a:gd name="connsiteX3" fmla="*/ 0 w 303445"/>
              <a:gd name="connsiteY3" fmla="*/ 226597 h 250409"/>
              <a:gd name="connsiteX4" fmla="*/ 1 w 303445"/>
              <a:gd name="connsiteY4" fmla="*/ 0 h 250409"/>
              <a:gd name="connsiteX0" fmla="*/ 1 w 289159"/>
              <a:gd name="connsiteY0" fmla="*/ 0 h 250409"/>
              <a:gd name="connsiteX1" fmla="*/ 289158 w 289159"/>
              <a:gd name="connsiteY1" fmla="*/ 11906 h 250409"/>
              <a:gd name="connsiteX2" fmla="*/ 289159 w 289159"/>
              <a:gd name="connsiteY2" fmla="*/ 250409 h 250409"/>
              <a:gd name="connsiteX3" fmla="*/ 0 w 289159"/>
              <a:gd name="connsiteY3" fmla="*/ 226597 h 250409"/>
              <a:gd name="connsiteX4" fmla="*/ 1 w 289159"/>
              <a:gd name="connsiteY4" fmla="*/ 0 h 25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59" h="250409">
                <a:moveTo>
                  <a:pt x="1" y="0"/>
                </a:moveTo>
                <a:lnTo>
                  <a:pt x="289158" y="11906"/>
                </a:lnTo>
                <a:cubicBezTo>
                  <a:pt x="289158" y="91407"/>
                  <a:pt x="289159" y="170908"/>
                  <a:pt x="289159" y="250409"/>
                </a:cubicBezTo>
                <a:lnTo>
                  <a:pt x="0" y="226597"/>
                </a:lnTo>
                <a:cubicBezTo>
                  <a:pt x="0" y="151065"/>
                  <a:pt x="1" y="75532"/>
                  <a:pt x="1" y="0"/>
                </a:cubicBezTo>
                <a:close/>
              </a:path>
            </a:pathLst>
          </a:custGeom>
          <a:solidFill>
            <a:srgbClr val="37B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17BE3F-1FD3-D0F3-2320-8E7FFB8E9658}"/>
              </a:ext>
            </a:extLst>
          </p:cNvPr>
          <p:cNvSpPr/>
          <p:nvPr/>
        </p:nvSpPr>
        <p:spPr>
          <a:xfrm>
            <a:off x="6022423" y="5126675"/>
            <a:ext cx="332479" cy="178911"/>
          </a:xfrm>
          <a:prstGeom prst="rect">
            <a:avLst/>
          </a:prstGeom>
          <a:solidFill>
            <a:srgbClr val="FF7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C89DB43-F23D-2B20-F214-11E15F4FE27B}"/>
              </a:ext>
            </a:extLst>
          </p:cNvPr>
          <p:cNvSpPr/>
          <p:nvPr/>
        </p:nvSpPr>
        <p:spPr>
          <a:xfrm>
            <a:off x="6061784" y="5461946"/>
            <a:ext cx="332479" cy="178911"/>
          </a:xfrm>
          <a:prstGeom prst="rect">
            <a:avLst/>
          </a:prstGeom>
          <a:solidFill>
            <a:srgbClr val="FF7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52" name="Rectangle 42">
            <a:extLst>
              <a:ext uri="{FF2B5EF4-FFF2-40B4-BE49-F238E27FC236}">
                <a16:creationId xmlns:a16="http://schemas.microsoft.com/office/drawing/2014/main" id="{34F6D3F0-9B4D-E5A2-C3A7-6D631DBDAC0E}"/>
              </a:ext>
            </a:extLst>
          </p:cNvPr>
          <p:cNvSpPr/>
          <p:nvPr/>
        </p:nvSpPr>
        <p:spPr>
          <a:xfrm>
            <a:off x="5371062" y="3783568"/>
            <a:ext cx="434515" cy="267079"/>
          </a:xfrm>
          <a:custGeom>
            <a:avLst/>
            <a:gdLst>
              <a:gd name="connsiteX0" fmla="*/ 0 w 434515"/>
              <a:gd name="connsiteY0" fmla="*/ 0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0 w 434515"/>
              <a:gd name="connsiteY4" fmla="*/ 0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391653 w 434515"/>
              <a:gd name="connsiteY2" fmla="*/ 193260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515" h="267079">
                <a:moveTo>
                  <a:pt x="45244" y="73819"/>
                </a:moveTo>
                <a:lnTo>
                  <a:pt x="434515" y="0"/>
                </a:lnTo>
                <a:lnTo>
                  <a:pt x="391653" y="193260"/>
                </a:lnTo>
                <a:lnTo>
                  <a:pt x="0" y="267079"/>
                </a:lnTo>
                <a:lnTo>
                  <a:pt x="45244" y="73819"/>
                </a:lnTo>
                <a:close/>
              </a:path>
            </a:pathLst>
          </a:custGeom>
          <a:solidFill>
            <a:srgbClr val="1E5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479F7A3C-1D88-5E6E-2AA6-5533255BD71C}"/>
              </a:ext>
            </a:extLst>
          </p:cNvPr>
          <p:cNvSpPr/>
          <p:nvPr/>
        </p:nvSpPr>
        <p:spPr>
          <a:xfrm>
            <a:off x="5592377" y="4094273"/>
            <a:ext cx="434515" cy="267079"/>
          </a:xfrm>
          <a:custGeom>
            <a:avLst/>
            <a:gdLst>
              <a:gd name="connsiteX0" fmla="*/ 0 w 434515"/>
              <a:gd name="connsiteY0" fmla="*/ 0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0 w 434515"/>
              <a:gd name="connsiteY4" fmla="*/ 0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434515 w 434515"/>
              <a:gd name="connsiteY2" fmla="*/ 267079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  <a:gd name="connsiteX0" fmla="*/ 45244 w 434515"/>
              <a:gd name="connsiteY0" fmla="*/ 73819 h 267079"/>
              <a:gd name="connsiteX1" fmla="*/ 434515 w 434515"/>
              <a:gd name="connsiteY1" fmla="*/ 0 h 267079"/>
              <a:gd name="connsiteX2" fmla="*/ 391653 w 434515"/>
              <a:gd name="connsiteY2" fmla="*/ 193260 h 267079"/>
              <a:gd name="connsiteX3" fmla="*/ 0 w 434515"/>
              <a:gd name="connsiteY3" fmla="*/ 267079 h 267079"/>
              <a:gd name="connsiteX4" fmla="*/ 45244 w 434515"/>
              <a:gd name="connsiteY4" fmla="*/ 73819 h 26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515" h="267079">
                <a:moveTo>
                  <a:pt x="45244" y="73819"/>
                </a:moveTo>
                <a:lnTo>
                  <a:pt x="434515" y="0"/>
                </a:lnTo>
                <a:lnTo>
                  <a:pt x="391653" y="193260"/>
                </a:lnTo>
                <a:lnTo>
                  <a:pt x="0" y="267079"/>
                </a:lnTo>
                <a:lnTo>
                  <a:pt x="45244" y="73819"/>
                </a:lnTo>
                <a:close/>
              </a:path>
            </a:pathLst>
          </a:custGeom>
          <a:solidFill>
            <a:srgbClr val="1E5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85%</a:t>
            </a:r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B91FD168-B6C2-49EA-3EDD-951CA48D0B1A}"/>
              </a:ext>
            </a:extLst>
          </p:cNvPr>
          <p:cNvSpPr/>
          <p:nvPr/>
        </p:nvSpPr>
        <p:spPr>
          <a:xfrm>
            <a:off x="6526696" y="4727895"/>
            <a:ext cx="289158" cy="226597"/>
          </a:xfrm>
          <a:custGeom>
            <a:avLst/>
            <a:gdLst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0 w 496326"/>
              <a:gd name="connsiteY3" fmla="*/ 267079 h 267079"/>
              <a:gd name="connsiteX4" fmla="*/ 0 w 496326"/>
              <a:gd name="connsiteY4" fmla="*/ 0 h 267079"/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66675 w 496326"/>
              <a:gd name="connsiteY3" fmla="*/ 262316 h 267079"/>
              <a:gd name="connsiteX4" fmla="*/ 0 w 496326"/>
              <a:gd name="connsiteY4" fmla="*/ 0 h 267079"/>
              <a:gd name="connsiteX0" fmla="*/ 23813 w 429651"/>
              <a:gd name="connsiteY0" fmla="*/ 14288 h 267079"/>
              <a:gd name="connsiteX1" fmla="*/ 429651 w 429651"/>
              <a:gd name="connsiteY1" fmla="*/ 0 h 267079"/>
              <a:gd name="connsiteX2" fmla="*/ 429651 w 429651"/>
              <a:gd name="connsiteY2" fmla="*/ 267079 h 267079"/>
              <a:gd name="connsiteX3" fmla="*/ 0 w 429651"/>
              <a:gd name="connsiteY3" fmla="*/ 262316 h 267079"/>
              <a:gd name="connsiteX4" fmla="*/ 23813 w 429651"/>
              <a:gd name="connsiteY4" fmla="*/ 14288 h 267079"/>
              <a:gd name="connsiteX0" fmla="*/ 23813 w 429651"/>
              <a:gd name="connsiteY0" fmla="*/ 14288 h 262316"/>
              <a:gd name="connsiteX1" fmla="*/ 429651 w 429651"/>
              <a:gd name="connsiteY1" fmla="*/ 0 h 262316"/>
              <a:gd name="connsiteX2" fmla="*/ 286776 w 429651"/>
              <a:gd name="connsiteY2" fmla="*/ 257554 h 262316"/>
              <a:gd name="connsiteX3" fmla="*/ 0 w 429651"/>
              <a:gd name="connsiteY3" fmla="*/ 262316 h 262316"/>
              <a:gd name="connsiteX4" fmla="*/ 23813 w 429651"/>
              <a:gd name="connsiteY4" fmla="*/ 14288 h 262316"/>
              <a:gd name="connsiteX0" fmla="*/ 23813 w 401076"/>
              <a:gd name="connsiteY0" fmla="*/ 0 h 248028"/>
              <a:gd name="connsiteX1" fmla="*/ 401076 w 401076"/>
              <a:gd name="connsiteY1" fmla="*/ 28575 h 248028"/>
              <a:gd name="connsiteX2" fmla="*/ 286776 w 401076"/>
              <a:gd name="connsiteY2" fmla="*/ 243266 h 248028"/>
              <a:gd name="connsiteX3" fmla="*/ 0 w 401076"/>
              <a:gd name="connsiteY3" fmla="*/ 248028 h 248028"/>
              <a:gd name="connsiteX4" fmla="*/ 23813 w 401076"/>
              <a:gd name="connsiteY4" fmla="*/ 0 h 248028"/>
              <a:gd name="connsiteX0" fmla="*/ 0 w 377263"/>
              <a:gd name="connsiteY0" fmla="*/ 0 h 243266"/>
              <a:gd name="connsiteX1" fmla="*/ 377263 w 377263"/>
              <a:gd name="connsiteY1" fmla="*/ 28575 h 243266"/>
              <a:gd name="connsiteX2" fmla="*/ 262963 w 377263"/>
              <a:gd name="connsiteY2" fmla="*/ 243266 h 243266"/>
              <a:gd name="connsiteX3" fmla="*/ 42862 w 377263"/>
              <a:gd name="connsiteY3" fmla="*/ 243266 h 243266"/>
              <a:gd name="connsiteX4" fmla="*/ 0 w 377263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248675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348688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448701"/>
              <a:gd name="connsiteY0" fmla="*/ 0 h 248028"/>
              <a:gd name="connsiteX1" fmla="*/ 362975 w 448701"/>
              <a:gd name="connsiteY1" fmla="*/ 28575 h 248028"/>
              <a:gd name="connsiteX2" fmla="*/ 448701 w 448701"/>
              <a:gd name="connsiteY2" fmla="*/ 248028 h 248028"/>
              <a:gd name="connsiteX3" fmla="*/ 28574 w 448701"/>
              <a:gd name="connsiteY3" fmla="*/ 243266 h 248028"/>
              <a:gd name="connsiteX4" fmla="*/ 0 w 448701"/>
              <a:gd name="connsiteY4" fmla="*/ 0 h 248028"/>
              <a:gd name="connsiteX0" fmla="*/ 0 w 362975"/>
              <a:gd name="connsiteY0" fmla="*/ 0 h 252791"/>
              <a:gd name="connsiteX1" fmla="*/ 362975 w 362975"/>
              <a:gd name="connsiteY1" fmla="*/ 28575 h 252791"/>
              <a:gd name="connsiteX2" fmla="*/ 329639 w 362975"/>
              <a:gd name="connsiteY2" fmla="*/ 252791 h 252791"/>
              <a:gd name="connsiteX3" fmla="*/ 28574 w 362975"/>
              <a:gd name="connsiteY3" fmla="*/ 243266 h 252791"/>
              <a:gd name="connsiteX4" fmla="*/ 0 w 362975"/>
              <a:gd name="connsiteY4" fmla="*/ 0 h 252791"/>
              <a:gd name="connsiteX0" fmla="*/ 59532 w 334401"/>
              <a:gd name="connsiteY0" fmla="*/ 2381 h 224216"/>
              <a:gd name="connsiteX1" fmla="*/ 334401 w 334401"/>
              <a:gd name="connsiteY1" fmla="*/ 0 h 224216"/>
              <a:gd name="connsiteX2" fmla="*/ 301065 w 334401"/>
              <a:gd name="connsiteY2" fmla="*/ 224216 h 224216"/>
              <a:gd name="connsiteX3" fmla="*/ 0 w 334401"/>
              <a:gd name="connsiteY3" fmla="*/ 214691 h 224216"/>
              <a:gd name="connsiteX4" fmla="*/ 59532 w 334401"/>
              <a:gd name="connsiteY4" fmla="*/ 2381 h 224216"/>
              <a:gd name="connsiteX0" fmla="*/ 11907 w 286776"/>
              <a:gd name="connsiteY0" fmla="*/ 2381 h 226598"/>
              <a:gd name="connsiteX1" fmla="*/ 286776 w 286776"/>
              <a:gd name="connsiteY1" fmla="*/ 0 h 226598"/>
              <a:gd name="connsiteX2" fmla="*/ 253440 w 286776"/>
              <a:gd name="connsiteY2" fmla="*/ 224216 h 226598"/>
              <a:gd name="connsiteX3" fmla="*/ 0 w 286776"/>
              <a:gd name="connsiteY3" fmla="*/ 226598 h 226598"/>
              <a:gd name="connsiteX4" fmla="*/ 11907 w 286776"/>
              <a:gd name="connsiteY4" fmla="*/ 2381 h 226598"/>
              <a:gd name="connsiteX0" fmla="*/ 28576 w 303445"/>
              <a:gd name="connsiteY0" fmla="*/ 2381 h 224216"/>
              <a:gd name="connsiteX1" fmla="*/ 303445 w 303445"/>
              <a:gd name="connsiteY1" fmla="*/ 0 h 224216"/>
              <a:gd name="connsiteX2" fmla="*/ 270109 w 303445"/>
              <a:gd name="connsiteY2" fmla="*/ 224216 h 224216"/>
              <a:gd name="connsiteX3" fmla="*/ 0 w 303445"/>
              <a:gd name="connsiteY3" fmla="*/ 214691 h 224216"/>
              <a:gd name="connsiteX4" fmla="*/ 28576 w 303445"/>
              <a:gd name="connsiteY4" fmla="*/ 2381 h 224216"/>
              <a:gd name="connsiteX0" fmla="*/ 1 w 303445"/>
              <a:gd name="connsiteY0" fmla="*/ 0 h 236122"/>
              <a:gd name="connsiteX1" fmla="*/ 303445 w 303445"/>
              <a:gd name="connsiteY1" fmla="*/ 11906 h 236122"/>
              <a:gd name="connsiteX2" fmla="*/ 270109 w 303445"/>
              <a:gd name="connsiteY2" fmla="*/ 236122 h 236122"/>
              <a:gd name="connsiteX3" fmla="*/ 0 w 303445"/>
              <a:gd name="connsiteY3" fmla="*/ 226597 h 236122"/>
              <a:gd name="connsiteX4" fmla="*/ 1 w 303445"/>
              <a:gd name="connsiteY4" fmla="*/ 0 h 236122"/>
              <a:gd name="connsiteX0" fmla="*/ 1 w 303445"/>
              <a:gd name="connsiteY0" fmla="*/ 0 h 250409"/>
              <a:gd name="connsiteX1" fmla="*/ 303445 w 303445"/>
              <a:gd name="connsiteY1" fmla="*/ 11906 h 250409"/>
              <a:gd name="connsiteX2" fmla="*/ 289159 w 303445"/>
              <a:gd name="connsiteY2" fmla="*/ 250409 h 250409"/>
              <a:gd name="connsiteX3" fmla="*/ 0 w 303445"/>
              <a:gd name="connsiteY3" fmla="*/ 226597 h 250409"/>
              <a:gd name="connsiteX4" fmla="*/ 1 w 303445"/>
              <a:gd name="connsiteY4" fmla="*/ 0 h 250409"/>
              <a:gd name="connsiteX0" fmla="*/ 1 w 289159"/>
              <a:gd name="connsiteY0" fmla="*/ 0 h 250409"/>
              <a:gd name="connsiteX1" fmla="*/ 289158 w 289159"/>
              <a:gd name="connsiteY1" fmla="*/ 11906 h 250409"/>
              <a:gd name="connsiteX2" fmla="*/ 289159 w 289159"/>
              <a:gd name="connsiteY2" fmla="*/ 250409 h 250409"/>
              <a:gd name="connsiteX3" fmla="*/ 0 w 289159"/>
              <a:gd name="connsiteY3" fmla="*/ 226597 h 250409"/>
              <a:gd name="connsiteX4" fmla="*/ 1 w 289159"/>
              <a:gd name="connsiteY4" fmla="*/ 0 h 250409"/>
              <a:gd name="connsiteX0" fmla="*/ 1 w 289158"/>
              <a:gd name="connsiteY0" fmla="*/ 0 h 226597"/>
              <a:gd name="connsiteX1" fmla="*/ 289158 w 289158"/>
              <a:gd name="connsiteY1" fmla="*/ 11906 h 226597"/>
              <a:gd name="connsiteX2" fmla="*/ 217721 w 289158"/>
              <a:gd name="connsiteY2" fmla="*/ 221834 h 226597"/>
              <a:gd name="connsiteX3" fmla="*/ 0 w 289158"/>
              <a:gd name="connsiteY3" fmla="*/ 226597 h 226597"/>
              <a:gd name="connsiteX4" fmla="*/ 1 w 289158"/>
              <a:gd name="connsiteY4" fmla="*/ 0 h 22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58" h="226597">
                <a:moveTo>
                  <a:pt x="1" y="0"/>
                </a:moveTo>
                <a:lnTo>
                  <a:pt x="289158" y="11906"/>
                </a:lnTo>
                <a:cubicBezTo>
                  <a:pt x="289158" y="91407"/>
                  <a:pt x="217721" y="142333"/>
                  <a:pt x="217721" y="221834"/>
                </a:cubicBezTo>
                <a:lnTo>
                  <a:pt x="0" y="226597"/>
                </a:lnTo>
                <a:cubicBezTo>
                  <a:pt x="0" y="151065"/>
                  <a:pt x="1" y="75532"/>
                  <a:pt x="1" y="0"/>
                </a:cubicBezTo>
                <a:close/>
              </a:path>
            </a:pathLst>
          </a:custGeom>
          <a:solidFill>
            <a:srgbClr val="37B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14%</a:t>
            </a: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F75B2B09-F23A-1186-4FE7-13E5263F98BE}"/>
              </a:ext>
            </a:extLst>
          </p:cNvPr>
          <p:cNvSpPr/>
          <p:nvPr/>
        </p:nvSpPr>
        <p:spPr>
          <a:xfrm>
            <a:off x="6143432" y="4798308"/>
            <a:ext cx="148624" cy="118526"/>
          </a:xfrm>
          <a:custGeom>
            <a:avLst/>
            <a:gdLst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0 w 496326"/>
              <a:gd name="connsiteY3" fmla="*/ 267079 h 267079"/>
              <a:gd name="connsiteX4" fmla="*/ 0 w 496326"/>
              <a:gd name="connsiteY4" fmla="*/ 0 h 267079"/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66675 w 496326"/>
              <a:gd name="connsiteY3" fmla="*/ 262316 h 267079"/>
              <a:gd name="connsiteX4" fmla="*/ 0 w 496326"/>
              <a:gd name="connsiteY4" fmla="*/ 0 h 267079"/>
              <a:gd name="connsiteX0" fmla="*/ 23813 w 429651"/>
              <a:gd name="connsiteY0" fmla="*/ 14288 h 267079"/>
              <a:gd name="connsiteX1" fmla="*/ 429651 w 429651"/>
              <a:gd name="connsiteY1" fmla="*/ 0 h 267079"/>
              <a:gd name="connsiteX2" fmla="*/ 429651 w 429651"/>
              <a:gd name="connsiteY2" fmla="*/ 267079 h 267079"/>
              <a:gd name="connsiteX3" fmla="*/ 0 w 429651"/>
              <a:gd name="connsiteY3" fmla="*/ 262316 h 267079"/>
              <a:gd name="connsiteX4" fmla="*/ 23813 w 429651"/>
              <a:gd name="connsiteY4" fmla="*/ 14288 h 267079"/>
              <a:gd name="connsiteX0" fmla="*/ 23813 w 429651"/>
              <a:gd name="connsiteY0" fmla="*/ 14288 h 262316"/>
              <a:gd name="connsiteX1" fmla="*/ 429651 w 429651"/>
              <a:gd name="connsiteY1" fmla="*/ 0 h 262316"/>
              <a:gd name="connsiteX2" fmla="*/ 286776 w 429651"/>
              <a:gd name="connsiteY2" fmla="*/ 257554 h 262316"/>
              <a:gd name="connsiteX3" fmla="*/ 0 w 429651"/>
              <a:gd name="connsiteY3" fmla="*/ 262316 h 262316"/>
              <a:gd name="connsiteX4" fmla="*/ 23813 w 429651"/>
              <a:gd name="connsiteY4" fmla="*/ 14288 h 262316"/>
              <a:gd name="connsiteX0" fmla="*/ 23813 w 401076"/>
              <a:gd name="connsiteY0" fmla="*/ 0 h 248028"/>
              <a:gd name="connsiteX1" fmla="*/ 401076 w 401076"/>
              <a:gd name="connsiteY1" fmla="*/ 28575 h 248028"/>
              <a:gd name="connsiteX2" fmla="*/ 286776 w 401076"/>
              <a:gd name="connsiteY2" fmla="*/ 243266 h 248028"/>
              <a:gd name="connsiteX3" fmla="*/ 0 w 401076"/>
              <a:gd name="connsiteY3" fmla="*/ 248028 h 248028"/>
              <a:gd name="connsiteX4" fmla="*/ 23813 w 401076"/>
              <a:gd name="connsiteY4" fmla="*/ 0 h 248028"/>
              <a:gd name="connsiteX0" fmla="*/ 0 w 377263"/>
              <a:gd name="connsiteY0" fmla="*/ 0 h 243266"/>
              <a:gd name="connsiteX1" fmla="*/ 377263 w 377263"/>
              <a:gd name="connsiteY1" fmla="*/ 28575 h 243266"/>
              <a:gd name="connsiteX2" fmla="*/ 262963 w 377263"/>
              <a:gd name="connsiteY2" fmla="*/ 243266 h 243266"/>
              <a:gd name="connsiteX3" fmla="*/ 42862 w 377263"/>
              <a:gd name="connsiteY3" fmla="*/ 243266 h 243266"/>
              <a:gd name="connsiteX4" fmla="*/ 0 w 377263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248675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348688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448701"/>
              <a:gd name="connsiteY0" fmla="*/ 0 h 248028"/>
              <a:gd name="connsiteX1" fmla="*/ 362975 w 448701"/>
              <a:gd name="connsiteY1" fmla="*/ 28575 h 248028"/>
              <a:gd name="connsiteX2" fmla="*/ 448701 w 448701"/>
              <a:gd name="connsiteY2" fmla="*/ 248028 h 248028"/>
              <a:gd name="connsiteX3" fmla="*/ 28574 w 448701"/>
              <a:gd name="connsiteY3" fmla="*/ 243266 h 248028"/>
              <a:gd name="connsiteX4" fmla="*/ 0 w 448701"/>
              <a:gd name="connsiteY4" fmla="*/ 0 h 248028"/>
              <a:gd name="connsiteX0" fmla="*/ 0 w 362975"/>
              <a:gd name="connsiteY0" fmla="*/ 0 h 252791"/>
              <a:gd name="connsiteX1" fmla="*/ 362975 w 362975"/>
              <a:gd name="connsiteY1" fmla="*/ 28575 h 252791"/>
              <a:gd name="connsiteX2" fmla="*/ 329639 w 362975"/>
              <a:gd name="connsiteY2" fmla="*/ 252791 h 252791"/>
              <a:gd name="connsiteX3" fmla="*/ 28574 w 362975"/>
              <a:gd name="connsiteY3" fmla="*/ 243266 h 252791"/>
              <a:gd name="connsiteX4" fmla="*/ 0 w 362975"/>
              <a:gd name="connsiteY4" fmla="*/ 0 h 252791"/>
              <a:gd name="connsiteX0" fmla="*/ 59532 w 334401"/>
              <a:gd name="connsiteY0" fmla="*/ 2381 h 224216"/>
              <a:gd name="connsiteX1" fmla="*/ 334401 w 334401"/>
              <a:gd name="connsiteY1" fmla="*/ 0 h 224216"/>
              <a:gd name="connsiteX2" fmla="*/ 301065 w 334401"/>
              <a:gd name="connsiteY2" fmla="*/ 224216 h 224216"/>
              <a:gd name="connsiteX3" fmla="*/ 0 w 334401"/>
              <a:gd name="connsiteY3" fmla="*/ 214691 h 224216"/>
              <a:gd name="connsiteX4" fmla="*/ 59532 w 334401"/>
              <a:gd name="connsiteY4" fmla="*/ 2381 h 224216"/>
              <a:gd name="connsiteX0" fmla="*/ 11907 w 286776"/>
              <a:gd name="connsiteY0" fmla="*/ 2381 h 226598"/>
              <a:gd name="connsiteX1" fmla="*/ 286776 w 286776"/>
              <a:gd name="connsiteY1" fmla="*/ 0 h 226598"/>
              <a:gd name="connsiteX2" fmla="*/ 253440 w 286776"/>
              <a:gd name="connsiteY2" fmla="*/ 224216 h 226598"/>
              <a:gd name="connsiteX3" fmla="*/ 0 w 286776"/>
              <a:gd name="connsiteY3" fmla="*/ 226598 h 226598"/>
              <a:gd name="connsiteX4" fmla="*/ 11907 w 286776"/>
              <a:gd name="connsiteY4" fmla="*/ 2381 h 226598"/>
              <a:gd name="connsiteX0" fmla="*/ 28576 w 303445"/>
              <a:gd name="connsiteY0" fmla="*/ 2381 h 224216"/>
              <a:gd name="connsiteX1" fmla="*/ 303445 w 303445"/>
              <a:gd name="connsiteY1" fmla="*/ 0 h 224216"/>
              <a:gd name="connsiteX2" fmla="*/ 270109 w 303445"/>
              <a:gd name="connsiteY2" fmla="*/ 224216 h 224216"/>
              <a:gd name="connsiteX3" fmla="*/ 0 w 303445"/>
              <a:gd name="connsiteY3" fmla="*/ 214691 h 224216"/>
              <a:gd name="connsiteX4" fmla="*/ 28576 w 303445"/>
              <a:gd name="connsiteY4" fmla="*/ 2381 h 224216"/>
              <a:gd name="connsiteX0" fmla="*/ 1 w 303445"/>
              <a:gd name="connsiteY0" fmla="*/ 0 h 236122"/>
              <a:gd name="connsiteX1" fmla="*/ 303445 w 303445"/>
              <a:gd name="connsiteY1" fmla="*/ 11906 h 236122"/>
              <a:gd name="connsiteX2" fmla="*/ 270109 w 303445"/>
              <a:gd name="connsiteY2" fmla="*/ 236122 h 236122"/>
              <a:gd name="connsiteX3" fmla="*/ 0 w 303445"/>
              <a:gd name="connsiteY3" fmla="*/ 226597 h 236122"/>
              <a:gd name="connsiteX4" fmla="*/ 1 w 303445"/>
              <a:gd name="connsiteY4" fmla="*/ 0 h 236122"/>
              <a:gd name="connsiteX0" fmla="*/ 1 w 303445"/>
              <a:gd name="connsiteY0" fmla="*/ 0 h 250409"/>
              <a:gd name="connsiteX1" fmla="*/ 303445 w 303445"/>
              <a:gd name="connsiteY1" fmla="*/ 11906 h 250409"/>
              <a:gd name="connsiteX2" fmla="*/ 289159 w 303445"/>
              <a:gd name="connsiteY2" fmla="*/ 250409 h 250409"/>
              <a:gd name="connsiteX3" fmla="*/ 0 w 303445"/>
              <a:gd name="connsiteY3" fmla="*/ 226597 h 250409"/>
              <a:gd name="connsiteX4" fmla="*/ 1 w 303445"/>
              <a:gd name="connsiteY4" fmla="*/ 0 h 250409"/>
              <a:gd name="connsiteX0" fmla="*/ 1 w 289159"/>
              <a:gd name="connsiteY0" fmla="*/ 0 h 250409"/>
              <a:gd name="connsiteX1" fmla="*/ 289158 w 289159"/>
              <a:gd name="connsiteY1" fmla="*/ 11906 h 250409"/>
              <a:gd name="connsiteX2" fmla="*/ 289159 w 289159"/>
              <a:gd name="connsiteY2" fmla="*/ 250409 h 250409"/>
              <a:gd name="connsiteX3" fmla="*/ 0 w 289159"/>
              <a:gd name="connsiteY3" fmla="*/ 226597 h 250409"/>
              <a:gd name="connsiteX4" fmla="*/ 1 w 289159"/>
              <a:gd name="connsiteY4" fmla="*/ 0 h 250409"/>
              <a:gd name="connsiteX0" fmla="*/ 1 w 289158"/>
              <a:gd name="connsiteY0" fmla="*/ 0 h 226597"/>
              <a:gd name="connsiteX1" fmla="*/ 289158 w 289158"/>
              <a:gd name="connsiteY1" fmla="*/ 11906 h 226597"/>
              <a:gd name="connsiteX2" fmla="*/ 217721 w 289158"/>
              <a:gd name="connsiteY2" fmla="*/ 221834 h 226597"/>
              <a:gd name="connsiteX3" fmla="*/ 0 w 289158"/>
              <a:gd name="connsiteY3" fmla="*/ 226597 h 226597"/>
              <a:gd name="connsiteX4" fmla="*/ 1 w 289158"/>
              <a:gd name="connsiteY4" fmla="*/ 0 h 22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58" h="226597">
                <a:moveTo>
                  <a:pt x="1" y="0"/>
                </a:moveTo>
                <a:lnTo>
                  <a:pt x="289158" y="11906"/>
                </a:lnTo>
                <a:cubicBezTo>
                  <a:pt x="289158" y="91407"/>
                  <a:pt x="217721" y="142333"/>
                  <a:pt x="217721" y="221834"/>
                </a:cubicBezTo>
                <a:lnTo>
                  <a:pt x="0" y="226597"/>
                </a:lnTo>
                <a:cubicBezTo>
                  <a:pt x="0" y="151065"/>
                  <a:pt x="1" y="75532"/>
                  <a:pt x="1" y="0"/>
                </a:cubicBezTo>
                <a:close/>
              </a:path>
            </a:pathLst>
          </a:custGeom>
          <a:solidFill>
            <a:srgbClr val="37B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593D87C4-B04F-F222-0713-E0CF98B01867}"/>
              </a:ext>
            </a:extLst>
          </p:cNvPr>
          <p:cNvSpPr/>
          <p:nvPr/>
        </p:nvSpPr>
        <p:spPr>
          <a:xfrm>
            <a:off x="5998611" y="4919160"/>
            <a:ext cx="135719" cy="124205"/>
          </a:xfrm>
          <a:custGeom>
            <a:avLst/>
            <a:gdLst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0 w 496326"/>
              <a:gd name="connsiteY3" fmla="*/ 267079 h 267079"/>
              <a:gd name="connsiteX4" fmla="*/ 0 w 496326"/>
              <a:gd name="connsiteY4" fmla="*/ 0 h 267079"/>
              <a:gd name="connsiteX0" fmla="*/ 0 w 496326"/>
              <a:gd name="connsiteY0" fmla="*/ 0 h 267079"/>
              <a:gd name="connsiteX1" fmla="*/ 496326 w 496326"/>
              <a:gd name="connsiteY1" fmla="*/ 0 h 267079"/>
              <a:gd name="connsiteX2" fmla="*/ 496326 w 496326"/>
              <a:gd name="connsiteY2" fmla="*/ 267079 h 267079"/>
              <a:gd name="connsiteX3" fmla="*/ 66675 w 496326"/>
              <a:gd name="connsiteY3" fmla="*/ 262316 h 267079"/>
              <a:gd name="connsiteX4" fmla="*/ 0 w 496326"/>
              <a:gd name="connsiteY4" fmla="*/ 0 h 267079"/>
              <a:gd name="connsiteX0" fmla="*/ 23813 w 429651"/>
              <a:gd name="connsiteY0" fmla="*/ 14288 h 267079"/>
              <a:gd name="connsiteX1" fmla="*/ 429651 w 429651"/>
              <a:gd name="connsiteY1" fmla="*/ 0 h 267079"/>
              <a:gd name="connsiteX2" fmla="*/ 429651 w 429651"/>
              <a:gd name="connsiteY2" fmla="*/ 267079 h 267079"/>
              <a:gd name="connsiteX3" fmla="*/ 0 w 429651"/>
              <a:gd name="connsiteY3" fmla="*/ 262316 h 267079"/>
              <a:gd name="connsiteX4" fmla="*/ 23813 w 429651"/>
              <a:gd name="connsiteY4" fmla="*/ 14288 h 267079"/>
              <a:gd name="connsiteX0" fmla="*/ 23813 w 429651"/>
              <a:gd name="connsiteY0" fmla="*/ 14288 h 262316"/>
              <a:gd name="connsiteX1" fmla="*/ 429651 w 429651"/>
              <a:gd name="connsiteY1" fmla="*/ 0 h 262316"/>
              <a:gd name="connsiteX2" fmla="*/ 286776 w 429651"/>
              <a:gd name="connsiteY2" fmla="*/ 257554 h 262316"/>
              <a:gd name="connsiteX3" fmla="*/ 0 w 429651"/>
              <a:gd name="connsiteY3" fmla="*/ 262316 h 262316"/>
              <a:gd name="connsiteX4" fmla="*/ 23813 w 429651"/>
              <a:gd name="connsiteY4" fmla="*/ 14288 h 262316"/>
              <a:gd name="connsiteX0" fmla="*/ 23813 w 401076"/>
              <a:gd name="connsiteY0" fmla="*/ 0 h 248028"/>
              <a:gd name="connsiteX1" fmla="*/ 401076 w 401076"/>
              <a:gd name="connsiteY1" fmla="*/ 28575 h 248028"/>
              <a:gd name="connsiteX2" fmla="*/ 286776 w 401076"/>
              <a:gd name="connsiteY2" fmla="*/ 243266 h 248028"/>
              <a:gd name="connsiteX3" fmla="*/ 0 w 401076"/>
              <a:gd name="connsiteY3" fmla="*/ 248028 h 248028"/>
              <a:gd name="connsiteX4" fmla="*/ 23813 w 401076"/>
              <a:gd name="connsiteY4" fmla="*/ 0 h 248028"/>
              <a:gd name="connsiteX0" fmla="*/ 0 w 377263"/>
              <a:gd name="connsiteY0" fmla="*/ 0 h 243266"/>
              <a:gd name="connsiteX1" fmla="*/ 377263 w 377263"/>
              <a:gd name="connsiteY1" fmla="*/ 28575 h 243266"/>
              <a:gd name="connsiteX2" fmla="*/ 262963 w 377263"/>
              <a:gd name="connsiteY2" fmla="*/ 243266 h 243266"/>
              <a:gd name="connsiteX3" fmla="*/ 42862 w 377263"/>
              <a:gd name="connsiteY3" fmla="*/ 243266 h 243266"/>
              <a:gd name="connsiteX4" fmla="*/ 0 w 377263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248675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362975"/>
              <a:gd name="connsiteY0" fmla="*/ 0 h 243266"/>
              <a:gd name="connsiteX1" fmla="*/ 362975 w 362975"/>
              <a:gd name="connsiteY1" fmla="*/ 28575 h 243266"/>
              <a:gd name="connsiteX2" fmla="*/ 348688 w 362975"/>
              <a:gd name="connsiteY2" fmla="*/ 243266 h 243266"/>
              <a:gd name="connsiteX3" fmla="*/ 28574 w 362975"/>
              <a:gd name="connsiteY3" fmla="*/ 243266 h 243266"/>
              <a:gd name="connsiteX4" fmla="*/ 0 w 362975"/>
              <a:gd name="connsiteY4" fmla="*/ 0 h 243266"/>
              <a:gd name="connsiteX0" fmla="*/ 0 w 448701"/>
              <a:gd name="connsiteY0" fmla="*/ 0 h 248028"/>
              <a:gd name="connsiteX1" fmla="*/ 362975 w 448701"/>
              <a:gd name="connsiteY1" fmla="*/ 28575 h 248028"/>
              <a:gd name="connsiteX2" fmla="*/ 448701 w 448701"/>
              <a:gd name="connsiteY2" fmla="*/ 248028 h 248028"/>
              <a:gd name="connsiteX3" fmla="*/ 28574 w 448701"/>
              <a:gd name="connsiteY3" fmla="*/ 243266 h 248028"/>
              <a:gd name="connsiteX4" fmla="*/ 0 w 448701"/>
              <a:gd name="connsiteY4" fmla="*/ 0 h 248028"/>
              <a:gd name="connsiteX0" fmla="*/ 0 w 362975"/>
              <a:gd name="connsiteY0" fmla="*/ 0 h 252791"/>
              <a:gd name="connsiteX1" fmla="*/ 362975 w 362975"/>
              <a:gd name="connsiteY1" fmla="*/ 28575 h 252791"/>
              <a:gd name="connsiteX2" fmla="*/ 329639 w 362975"/>
              <a:gd name="connsiteY2" fmla="*/ 252791 h 252791"/>
              <a:gd name="connsiteX3" fmla="*/ 28574 w 362975"/>
              <a:gd name="connsiteY3" fmla="*/ 243266 h 252791"/>
              <a:gd name="connsiteX4" fmla="*/ 0 w 362975"/>
              <a:gd name="connsiteY4" fmla="*/ 0 h 252791"/>
              <a:gd name="connsiteX0" fmla="*/ 59532 w 334401"/>
              <a:gd name="connsiteY0" fmla="*/ 2381 h 224216"/>
              <a:gd name="connsiteX1" fmla="*/ 334401 w 334401"/>
              <a:gd name="connsiteY1" fmla="*/ 0 h 224216"/>
              <a:gd name="connsiteX2" fmla="*/ 301065 w 334401"/>
              <a:gd name="connsiteY2" fmla="*/ 224216 h 224216"/>
              <a:gd name="connsiteX3" fmla="*/ 0 w 334401"/>
              <a:gd name="connsiteY3" fmla="*/ 214691 h 224216"/>
              <a:gd name="connsiteX4" fmla="*/ 59532 w 334401"/>
              <a:gd name="connsiteY4" fmla="*/ 2381 h 224216"/>
              <a:gd name="connsiteX0" fmla="*/ 11907 w 286776"/>
              <a:gd name="connsiteY0" fmla="*/ 2381 h 226598"/>
              <a:gd name="connsiteX1" fmla="*/ 286776 w 286776"/>
              <a:gd name="connsiteY1" fmla="*/ 0 h 226598"/>
              <a:gd name="connsiteX2" fmla="*/ 253440 w 286776"/>
              <a:gd name="connsiteY2" fmla="*/ 224216 h 226598"/>
              <a:gd name="connsiteX3" fmla="*/ 0 w 286776"/>
              <a:gd name="connsiteY3" fmla="*/ 226598 h 226598"/>
              <a:gd name="connsiteX4" fmla="*/ 11907 w 286776"/>
              <a:gd name="connsiteY4" fmla="*/ 2381 h 226598"/>
              <a:gd name="connsiteX0" fmla="*/ 28576 w 303445"/>
              <a:gd name="connsiteY0" fmla="*/ 2381 h 224216"/>
              <a:gd name="connsiteX1" fmla="*/ 303445 w 303445"/>
              <a:gd name="connsiteY1" fmla="*/ 0 h 224216"/>
              <a:gd name="connsiteX2" fmla="*/ 270109 w 303445"/>
              <a:gd name="connsiteY2" fmla="*/ 224216 h 224216"/>
              <a:gd name="connsiteX3" fmla="*/ 0 w 303445"/>
              <a:gd name="connsiteY3" fmla="*/ 214691 h 224216"/>
              <a:gd name="connsiteX4" fmla="*/ 28576 w 303445"/>
              <a:gd name="connsiteY4" fmla="*/ 2381 h 224216"/>
              <a:gd name="connsiteX0" fmla="*/ 1 w 303445"/>
              <a:gd name="connsiteY0" fmla="*/ 0 h 236122"/>
              <a:gd name="connsiteX1" fmla="*/ 303445 w 303445"/>
              <a:gd name="connsiteY1" fmla="*/ 11906 h 236122"/>
              <a:gd name="connsiteX2" fmla="*/ 270109 w 303445"/>
              <a:gd name="connsiteY2" fmla="*/ 236122 h 236122"/>
              <a:gd name="connsiteX3" fmla="*/ 0 w 303445"/>
              <a:gd name="connsiteY3" fmla="*/ 226597 h 236122"/>
              <a:gd name="connsiteX4" fmla="*/ 1 w 303445"/>
              <a:gd name="connsiteY4" fmla="*/ 0 h 236122"/>
              <a:gd name="connsiteX0" fmla="*/ 1 w 303445"/>
              <a:gd name="connsiteY0" fmla="*/ 0 h 250409"/>
              <a:gd name="connsiteX1" fmla="*/ 303445 w 303445"/>
              <a:gd name="connsiteY1" fmla="*/ 11906 h 250409"/>
              <a:gd name="connsiteX2" fmla="*/ 289159 w 303445"/>
              <a:gd name="connsiteY2" fmla="*/ 250409 h 250409"/>
              <a:gd name="connsiteX3" fmla="*/ 0 w 303445"/>
              <a:gd name="connsiteY3" fmla="*/ 226597 h 250409"/>
              <a:gd name="connsiteX4" fmla="*/ 1 w 303445"/>
              <a:gd name="connsiteY4" fmla="*/ 0 h 250409"/>
              <a:gd name="connsiteX0" fmla="*/ 1 w 289159"/>
              <a:gd name="connsiteY0" fmla="*/ 0 h 250409"/>
              <a:gd name="connsiteX1" fmla="*/ 289158 w 289159"/>
              <a:gd name="connsiteY1" fmla="*/ 11906 h 250409"/>
              <a:gd name="connsiteX2" fmla="*/ 289159 w 289159"/>
              <a:gd name="connsiteY2" fmla="*/ 250409 h 250409"/>
              <a:gd name="connsiteX3" fmla="*/ 0 w 289159"/>
              <a:gd name="connsiteY3" fmla="*/ 226597 h 250409"/>
              <a:gd name="connsiteX4" fmla="*/ 1 w 289159"/>
              <a:gd name="connsiteY4" fmla="*/ 0 h 250409"/>
              <a:gd name="connsiteX0" fmla="*/ 1 w 289158"/>
              <a:gd name="connsiteY0" fmla="*/ 0 h 226597"/>
              <a:gd name="connsiteX1" fmla="*/ 289158 w 289158"/>
              <a:gd name="connsiteY1" fmla="*/ 11906 h 226597"/>
              <a:gd name="connsiteX2" fmla="*/ 217721 w 289158"/>
              <a:gd name="connsiteY2" fmla="*/ 221834 h 226597"/>
              <a:gd name="connsiteX3" fmla="*/ 0 w 289158"/>
              <a:gd name="connsiteY3" fmla="*/ 226597 h 226597"/>
              <a:gd name="connsiteX4" fmla="*/ 1 w 289158"/>
              <a:gd name="connsiteY4" fmla="*/ 0 h 226597"/>
              <a:gd name="connsiteX0" fmla="*/ 1 w 217721"/>
              <a:gd name="connsiteY0" fmla="*/ 10857 h 237454"/>
              <a:gd name="connsiteX1" fmla="*/ 168702 w 217721"/>
              <a:gd name="connsiteY1" fmla="*/ 0 h 237454"/>
              <a:gd name="connsiteX2" fmla="*/ 217721 w 217721"/>
              <a:gd name="connsiteY2" fmla="*/ 232691 h 237454"/>
              <a:gd name="connsiteX3" fmla="*/ 0 w 217721"/>
              <a:gd name="connsiteY3" fmla="*/ 237454 h 237454"/>
              <a:gd name="connsiteX4" fmla="*/ 1 w 217721"/>
              <a:gd name="connsiteY4" fmla="*/ 10857 h 237454"/>
              <a:gd name="connsiteX0" fmla="*/ 1 w 264051"/>
              <a:gd name="connsiteY0" fmla="*/ 10857 h 237454"/>
              <a:gd name="connsiteX1" fmla="*/ 168702 w 264051"/>
              <a:gd name="connsiteY1" fmla="*/ 0 h 237454"/>
              <a:gd name="connsiteX2" fmla="*/ 264051 w 264051"/>
              <a:gd name="connsiteY2" fmla="*/ 223588 h 237454"/>
              <a:gd name="connsiteX3" fmla="*/ 0 w 264051"/>
              <a:gd name="connsiteY3" fmla="*/ 237454 h 237454"/>
              <a:gd name="connsiteX4" fmla="*/ 1 w 264051"/>
              <a:gd name="connsiteY4" fmla="*/ 10857 h 2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51" h="237454">
                <a:moveTo>
                  <a:pt x="1" y="10857"/>
                </a:moveTo>
                <a:lnTo>
                  <a:pt x="168702" y="0"/>
                </a:lnTo>
                <a:cubicBezTo>
                  <a:pt x="168702" y="79501"/>
                  <a:pt x="264051" y="144087"/>
                  <a:pt x="264051" y="223588"/>
                </a:cubicBezTo>
                <a:lnTo>
                  <a:pt x="0" y="237454"/>
                </a:lnTo>
                <a:cubicBezTo>
                  <a:pt x="0" y="161922"/>
                  <a:pt x="1" y="86389"/>
                  <a:pt x="1" y="10857"/>
                </a:cubicBezTo>
                <a:close/>
              </a:path>
            </a:pathLst>
          </a:custGeom>
          <a:solidFill>
            <a:srgbClr val="FF7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B35FDCC3-A3C7-D5E1-F89C-1D7E1EDFCCE6}"/>
              </a:ext>
            </a:extLst>
          </p:cNvPr>
          <p:cNvCxnSpPr>
            <a:cxnSpLocks/>
          </p:cNvCxnSpPr>
          <p:nvPr/>
        </p:nvCxnSpPr>
        <p:spPr>
          <a:xfrm>
            <a:off x="6375019" y="2731721"/>
            <a:ext cx="641080" cy="875136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5ABCAAEC-FE2D-8D6B-1EF0-19CD4BD74F16}"/>
              </a:ext>
            </a:extLst>
          </p:cNvPr>
          <p:cNvCxnSpPr>
            <a:cxnSpLocks/>
          </p:cNvCxnSpPr>
          <p:nvPr/>
        </p:nvCxnSpPr>
        <p:spPr>
          <a:xfrm flipH="1">
            <a:off x="4905387" y="2739544"/>
            <a:ext cx="632425" cy="888066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7ED27E05-B9E6-0542-D700-87BF4D65A273}"/>
              </a:ext>
            </a:extLst>
          </p:cNvPr>
          <p:cNvCxnSpPr>
            <a:cxnSpLocks/>
          </p:cNvCxnSpPr>
          <p:nvPr/>
        </p:nvCxnSpPr>
        <p:spPr>
          <a:xfrm flipH="1">
            <a:off x="4966295" y="2738929"/>
            <a:ext cx="571517" cy="937883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0034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910A2-CAFA-68E1-1FF9-0FC3375F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technologies for dose </a:t>
            </a:r>
            <a:r>
              <a:rPr lang="en-US" dirty="0" err="1"/>
              <a:t>optimisation</a:t>
            </a:r>
            <a:r>
              <a:rPr lang="en-US" dirty="0"/>
              <a:t>: a five-year outlook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245EB-F04A-6DC6-01EC-4947D65D9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S. Stocker et al., ECCMID</a:t>
            </a:r>
            <a:r>
              <a:rPr lang="fr-FR" baseline="30000" dirty="0"/>
              <a:t>®</a:t>
            </a:r>
            <a:r>
              <a:rPr lang="fr-FR" dirty="0"/>
              <a:t> 2023, Abs #SY227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35F84E-0B28-0DBD-81D8-856766BC35D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Individualised</a:t>
            </a:r>
            <a:r>
              <a:rPr lang="en-US" dirty="0"/>
              <a:t> antimicrobial therapy: the future is now!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795697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2934956-7055-3017-8C1F-523D521BD0D3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Ranwson</a:t>
            </a:r>
            <a:r>
              <a:rPr lang="en-US" dirty="0"/>
              <a:t> at al Lancet Digit Health 2019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Biosensor for real-time monitoring of antibiotics in humans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Stocker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507068" y="2627054"/>
            <a:ext cx="4811568" cy="318062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F8A671-BBA1-DA8C-B1A4-DAC9A8894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1" t="30955" r="26098" b="19046"/>
          <a:stretch/>
        </p:blipFill>
        <p:spPr>
          <a:xfrm>
            <a:off x="7096335" y="1494110"/>
            <a:ext cx="3986347" cy="3954586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0CDB7B6-CCC6-0A04-C646-72D16706E2E9}"/>
              </a:ext>
            </a:extLst>
          </p:cNvPr>
          <p:cNvSpPr txBox="1">
            <a:spLocks/>
          </p:cNvSpPr>
          <p:nvPr/>
        </p:nvSpPr>
        <p:spPr>
          <a:xfrm>
            <a:off x="8007237" y="1516193"/>
            <a:ext cx="1314562" cy="216971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i="0">
                <a:solidFill>
                  <a:schemeClr val="tx1"/>
                </a:solidFill>
              </a:rPr>
              <a:t>Working electrode</a:t>
            </a:r>
            <a:endParaRPr lang="fr-FR" sz="1100" i="0" dirty="0">
              <a:solidFill>
                <a:schemeClr val="tx1"/>
              </a:solidFill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8EC0CB9C-4F5D-88B5-5D0B-50E8CC8A2AE1}"/>
              </a:ext>
            </a:extLst>
          </p:cNvPr>
          <p:cNvSpPr txBox="1">
            <a:spLocks/>
          </p:cNvSpPr>
          <p:nvPr/>
        </p:nvSpPr>
        <p:spPr>
          <a:xfrm>
            <a:off x="9293430" y="1516193"/>
            <a:ext cx="1481247" cy="216971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i="0">
                <a:solidFill>
                  <a:schemeClr val="tx1"/>
                </a:solidFill>
              </a:rPr>
              <a:t>Reference  electrode</a:t>
            </a:r>
            <a:endParaRPr lang="fr-FR" sz="1100" i="0" dirty="0">
              <a:solidFill>
                <a:schemeClr val="tx1"/>
              </a:solidFill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BA8A2AD-61AA-23ED-3E00-A89DF0ED4904}"/>
              </a:ext>
            </a:extLst>
          </p:cNvPr>
          <p:cNvSpPr txBox="1">
            <a:spLocks/>
          </p:cNvSpPr>
          <p:nvPr/>
        </p:nvSpPr>
        <p:spPr>
          <a:xfrm>
            <a:off x="7483360" y="2983151"/>
            <a:ext cx="1660639" cy="216971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i="0">
                <a:solidFill>
                  <a:schemeClr val="tx1"/>
                </a:solidFill>
              </a:rPr>
              <a:t>Pénicilloate plus proton </a:t>
            </a:r>
            <a:endParaRPr lang="fr-FR" sz="1100" i="0" dirty="0">
              <a:solidFill>
                <a:schemeClr val="tx1"/>
              </a:solidFill>
            </a:endParaRP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2D2F79BD-3465-4433-C580-8ADD0AFF12B1}"/>
              </a:ext>
            </a:extLst>
          </p:cNvPr>
          <p:cNvSpPr txBox="1">
            <a:spLocks/>
          </p:cNvSpPr>
          <p:nvPr/>
        </p:nvSpPr>
        <p:spPr>
          <a:xfrm>
            <a:off x="9361366" y="2983151"/>
            <a:ext cx="838735" cy="216971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i="0">
                <a:solidFill>
                  <a:schemeClr val="tx1"/>
                </a:solidFill>
              </a:rPr>
              <a:t>Pénicillin </a:t>
            </a:r>
            <a:endParaRPr lang="fr-FR" sz="1100" i="0" dirty="0">
              <a:solidFill>
                <a:schemeClr val="tx1"/>
              </a:solidFill>
            </a:endParaRP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DBB14456-EC15-C7A7-64E2-11EE117F06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8084" y="1189576"/>
            <a:ext cx="5135806" cy="1357959"/>
          </a:xfrm>
        </p:spPr>
        <p:txBody>
          <a:bodyPr/>
          <a:lstStyle/>
          <a:p>
            <a:r>
              <a:rPr lang="fr-FR"/>
              <a:t>pH changes sensing (enzymatic)</a:t>
            </a:r>
          </a:p>
          <a:p>
            <a:r>
              <a:rPr lang="fr-FR"/>
              <a:t>Interstitial fluid – healthy subjects (n=11)</a:t>
            </a:r>
          </a:p>
          <a:p>
            <a:pPr lvl="1"/>
            <a:r>
              <a:rPr lang="fr-FR"/>
              <a:t>Phenoxymethylpenicillin (500mg every 6h)</a:t>
            </a:r>
          </a:p>
          <a:p>
            <a:pPr lvl="1"/>
            <a:r>
              <a:rPr lang="fr-FR"/>
              <a:t>Comparision with blood/microdialysis</a:t>
            </a:r>
          </a:p>
        </p:txBody>
      </p:sp>
      <p:graphicFrame>
        <p:nvGraphicFramePr>
          <p:cNvPr id="488" name="Graphique 487">
            <a:extLst>
              <a:ext uri="{FF2B5EF4-FFF2-40B4-BE49-F238E27FC236}">
                <a16:creationId xmlns:a16="http://schemas.microsoft.com/office/drawing/2014/main" id="{EA5AA958-E3AA-DA57-189E-23FB593F501F}"/>
              </a:ext>
            </a:extLst>
          </p:cNvPr>
          <p:cNvGraphicFramePr/>
          <p:nvPr/>
        </p:nvGraphicFramePr>
        <p:xfrm>
          <a:off x="945298" y="2761355"/>
          <a:ext cx="4472246" cy="300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9" name="Graphique 488">
            <a:extLst>
              <a:ext uri="{FF2B5EF4-FFF2-40B4-BE49-F238E27FC236}">
                <a16:creationId xmlns:a16="http://schemas.microsoft.com/office/drawing/2014/main" id="{43628830-78C6-4AE6-1741-D0F888B9358C}"/>
              </a:ext>
            </a:extLst>
          </p:cNvPr>
          <p:cNvGraphicFramePr/>
          <p:nvPr/>
        </p:nvGraphicFramePr>
        <p:xfrm>
          <a:off x="1722998" y="2772421"/>
          <a:ext cx="4472246" cy="300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90" name="Connecteur droit 489">
            <a:extLst>
              <a:ext uri="{FF2B5EF4-FFF2-40B4-BE49-F238E27FC236}">
                <a16:creationId xmlns:a16="http://schemas.microsoft.com/office/drawing/2014/main" id="{3BF29E42-D692-094A-89A9-8474A689BF3B}"/>
              </a:ext>
            </a:extLst>
          </p:cNvPr>
          <p:cNvCxnSpPr/>
          <p:nvPr/>
        </p:nvCxnSpPr>
        <p:spPr>
          <a:xfrm>
            <a:off x="2913882" y="2849222"/>
            <a:ext cx="0" cy="252459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Text Box 4">
            <a:extLst>
              <a:ext uri="{FF2B5EF4-FFF2-40B4-BE49-F238E27FC236}">
                <a16:creationId xmlns:a16="http://schemas.microsoft.com/office/drawing/2014/main" id="{DA1FB5D8-78E2-678C-DFEE-87422D44D84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77238" y="4205501"/>
            <a:ext cx="20827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Penicillin concentration (mg/L)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2" name="Text Box 4">
            <a:extLst>
              <a:ext uri="{FF2B5EF4-FFF2-40B4-BE49-F238E27FC236}">
                <a16:creationId xmlns:a16="http://schemas.microsoft.com/office/drawing/2014/main" id="{11CD6E1F-5C76-DC07-B6B7-BFE293B27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149" y="5546841"/>
            <a:ext cx="278735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(h)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93" name="Groupe 492">
            <a:extLst>
              <a:ext uri="{FF2B5EF4-FFF2-40B4-BE49-F238E27FC236}">
                <a16:creationId xmlns:a16="http://schemas.microsoft.com/office/drawing/2014/main" id="{CE366E9F-C4AC-73B7-3802-D41ADDA5DE70}"/>
              </a:ext>
            </a:extLst>
          </p:cNvPr>
          <p:cNvGrpSpPr/>
          <p:nvPr/>
        </p:nvGrpSpPr>
        <p:grpSpPr>
          <a:xfrm>
            <a:off x="2527663" y="4709203"/>
            <a:ext cx="3080206" cy="680608"/>
            <a:chOff x="2133144" y="4799012"/>
            <a:chExt cx="3080206" cy="680608"/>
          </a:xfrm>
        </p:grpSpPr>
        <p:sp>
          <p:nvSpPr>
            <p:cNvPr id="494" name="Forme libre : forme 493">
              <a:extLst>
                <a:ext uri="{FF2B5EF4-FFF2-40B4-BE49-F238E27FC236}">
                  <a16:creationId xmlns:a16="http://schemas.microsoft.com/office/drawing/2014/main" id="{D66D13E6-1B31-FC40-C1B1-1B58FCDE2232}"/>
                </a:ext>
              </a:extLst>
            </p:cNvPr>
            <p:cNvSpPr/>
            <p:nvPr/>
          </p:nvSpPr>
          <p:spPr>
            <a:xfrm>
              <a:off x="2133600" y="4838700"/>
              <a:ext cx="3079750" cy="615950"/>
            </a:xfrm>
            <a:custGeom>
              <a:avLst/>
              <a:gdLst>
                <a:gd name="connsiteX0" fmla="*/ 0 w 3079750"/>
                <a:gd name="connsiteY0" fmla="*/ 615950 h 615950"/>
                <a:gd name="connsiteX1" fmla="*/ 260350 w 3079750"/>
                <a:gd name="connsiteY1" fmla="*/ 469900 h 615950"/>
                <a:gd name="connsiteX2" fmla="*/ 482600 w 3079750"/>
                <a:gd name="connsiteY2" fmla="*/ 336550 h 615950"/>
                <a:gd name="connsiteX3" fmla="*/ 603250 w 3079750"/>
                <a:gd name="connsiteY3" fmla="*/ 228600 h 615950"/>
                <a:gd name="connsiteX4" fmla="*/ 774700 w 3079750"/>
                <a:gd name="connsiteY4" fmla="*/ 101600 h 615950"/>
                <a:gd name="connsiteX5" fmla="*/ 952500 w 3079750"/>
                <a:gd name="connsiteY5" fmla="*/ 44450 h 615950"/>
                <a:gd name="connsiteX6" fmla="*/ 1054100 w 3079750"/>
                <a:gd name="connsiteY6" fmla="*/ 6350 h 615950"/>
                <a:gd name="connsiteX7" fmla="*/ 1123950 w 3079750"/>
                <a:gd name="connsiteY7" fmla="*/ 0 h 615950"/>
                <a:gd name="connsiteX8" fmla="*/ 1346200 w 3079750"/>
                <a:gd name="connsiteY8" fmla="*/ 69850 h 615950"/>
                <a:gd name="connsiteX9" fmla="*/ 1511300 w 3079750"/>
                <a:gd name="connsiteY9" fmla="*/ 101600 h 615950"/>
                <a:gd name="connsiteX10" fmla="*/ 1708150 w 3079750"/>
                <a:gd name="connsiteY10" fmla="*/ 139700 h 615950"/>
                <a:gd name="connsiteX11" fmla="*/ 1962150 w 3079750"/>
                <a:gd name="connsiteY11" fmla="*/ 184150 h 615950"/>
                <a:gd name="connsiteX12" fmla="*/ 2139950 w 3079750"/>
                <a:gd name="connsiteY12" fmla="*/ 247650 h 615950"/>
                <a:gd name="connsiteX13" fmla="*/ 2355850 w 3079750"/>
                <a:gd name="connsiteY13" fmla="*/ 330200 h 615950"/>
                <a:gd name="connsiteX14" fmla="*/ 2597150 w 3079750"/>
                <a:gd name="connsiteY14" fmla="*/ 355600 h 615950"/>
                <a:gd name="connsiteX15" fmla="*/ 2901950 w 3079750"/>
                <a:gd name="connsiteY15" fmla="*/ 285750 h 615950"/>
                <a:gd name="connsiteX16" fmla="*/ 3079750 w 3079750"/>
                <a:gd name="connsiteY16" fmla="*/ 25400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79750" h="615950">
                  <a:moveTo>
                    <a:pt x="0" y="615950"/>
                  </a:moveTo>
                  <a:lnTo>
                    <a:pt x="260350" y="469900"/>
                  </a:lnTo>
                  <a:lnTo>
                    <a:pt x="482600" y="336550"/>
                  </a:lnTo>
                  <a:lnTo>
                    <a:pt x="603250" y="228600"/>
                  </a:lnTo>
                  <a:lnTo>
                    <a:pt x="774700" y="101600"/>
                  </a:lnTo>
                  <a:lnTo>
                    <a:pt x="952500" y="44450"/>
                  </a:lnTo>
                  <a:lnTo>
                    <a:pt x="1054100" y="6350"/>
                  </a:lnTo>
                  <a:lnTo>
                    <a:pt x="1123950" y="0"/>
                  </a:lnTo>
                  <a:lnTo>
                    <a:pt x="1346200" y="69850"/>
                  </a:lnTo>
                  <a:lnTo>
                    <a:pt x="1511300" y="101600"/>
                  </a:lnTo>
                  <a:lnTo>
                    <a:pt x="1708150" y="139700"/>
                  </a:lnTo>
                  <a:lnTo>
                    <a:pt x="1962150" y="184150"/>
                  </a:lnTo>
                  <a:lnTo>
                    <a:pt x="2139950" y="247650"/>
                  </a:lnTo>
                  <a:lnTo>
                    <a:pt x="2355850" y="330200"/>
                  </a:lnTo>
                  <a:lnTo>
                    <a:pt x="2597150" y="355600"/>
                  </a:lnTo>
                  <a:lnTo>
                    <a:pt x="2901950" y="285750"/>
                  </a:lnTo>
                  <a:lnTo>
                    <a:pt x="3079750" y="254000"/>
                  </a:ln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95" name="Groupe 494">
              <a:extLst>
                <a:ext uri="{FF2B5EF4-FFF2-40B4-BE49-F238E27FC236}">
                  <a16:creationId xmlns:a16="http://schemas.microsoft.com/office/drawing/2014/main" id="{4214D422-CBE4-6116-4F3D-2DFFE578A714}"/>
                </a:ext>
              </a:extLst>
            </p:cNvPr>
            <p:cNvGrpSpPr/>
            <p:nvPr/>
          </p:nvGrpSpPr>
          <p:grpSpPr>
            <a:xfrm rot="734915">
              <a:off x="5126459" y="5070102"/>
              <a:ext cx="79375" cy="79375"/>
              <a:chOff x="4343400" y="3430896"/>
              <a:chExt cx="79375" cy="79375"/>
            </a:xfrm>
          </p:grpSpPr>
          <p:cxnSp>
            <p:nvCxnSpPr>
              <p:cNvPr id="583" name="Connecteur droit 582">
                <a:extLst>
                  <a:ext uri="{FF2B5EF4-FFF2-40B4-BE49-F238E27FC236}">
                    <a16:creationId xmlns:a16="http://schemas.microsoft.com/office/drawing/2014/main" id="{AD315728-7F87-0058-C027-C517E9210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Connecteur droit 583">
                <a:extLst>
                  <a:ext uri="{FF2B5EF4-FFF2-40B4-BE49-F238E27FC236}">
                    <a16:creationId xmlns:a16="http://schemas.microsoft.com/office/drawing/2014/main" id="{DEC6D4E7-85D7-29C1-5C73-33C33EAEF5F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oupe 495">
              <a:extLst>
                <a:ext uri="{FF2B5EF4-FFF2-40B4-BE49-F238E27FC236}">
                  <a16:creationId xmlns:a16="http://schemas.microsoft.com/office/drawing/2014/main" id="{68A13EC4-C9F8-0927-3CEF-F46896EAD142}"/>
                </a:ext>
              </a:extLst>
            </p:cNvPr>
            <p:cNvGrpSpPr/>
            <p:nvPr/>
          </p:nvGrpSpPr>
          <p:grpSpPr>
            <a:xfrm rot="734915">
              <a:off x="5032052" y="5093374"/>
              <a:ext cx="79375" cy="79375"/>
              <a:chOff x="4343400" y="3430896"/>
              <a:chExt cx="79375" cy="79375"/>
            </a:xfrm>
          </p:grpSpPr>
          <p:cxnSp>
            <p:nvCxnSpPr>
              <p:cNvPr id="581" name="Connecteur droit 580">
                <a:extLst>
                  <a:ext uri="{FF2B5EF4-FFF2-40B4-BE49-F238E27FC236}">
                    <a16:creationId xmlns:a16="http://schemas.microsoft.com/office/drawing/2014/main" id="{ABCA486F-487B-E4C7-522A-97D7A0555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necteur droit 581">
                <a:extLst>
                  <a:ext uri="{FF2B5EF4-FFF2-40B4-BE49-F238E27FC236}">
                    <a16:creationId xmlns:a16="http://schemas.microsoft.com/office/drawing/2014/main" id="{C5A2F233-BCDE-0039-E9DA-243CA152D38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7" name="Groupe 496">
              <a:extLst>
                <a:ext uri="{FF2B5EF4-FFF2-40B4-BE49-F238E27FC236}">
                  <a16:creationId xmlns:a16="http://schemas.microsoft.com/office/drawing/2014/main" id="{041E1C1F-CEBE-8142-62D0-EEEAA6DA44A4}"/>
                </a:ext>
              </a:extLst>
            </p:cNvPr>
            <p:cNvGrpSpPr/>
            <p:nvPr/>
          </p:nvGrpSpPr>
          <p:grpSpPr>
            <a:xfrm rot="734915">
              <a:off x="4943240" y="5093374"/>
              <a:ext cx="79375" cy="79375"/>
              <a:chOff x="4343400" y="3430896"/>
              <a:chExt cx="79375" cy="79375"/>
            </a:xfrm>
          </p:grpSpPr>
          <p:cxnSp>
            <p:nvCxnSpPr>
              <p:cNvPr id="579" name="Connecteur droit 578">
                <a:extLst>
                  <a:ext uri="{FF2B5EF4-FFF2-40B4-BE49-F238E27FC236}">
                    <a16:creationId xmlns:a16="http://schemas.microsoft.com/office/drawing/2014/main" id="{A4326A87-F0E7-6D5F-EC86-1D6339920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Connecteur droit 579">
                <a:extLst>
                  <a:ext uri="{FF2B5EF4-FFF2-40B4-BE49-F238E27FC236}">
                    <a16:creationId xmlns:a16="http://schemas.microsoft.com/office/drawing/2014/main" id="{3E98824F-5A78-5776-0E05-71A1C5A4048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8" name="Groupe 497">
              <a:extLst>
                <a:ext uri="{FF2B5EF4-FFF2-40B4-BE49-F238E27FC236}">
                  <a16:creationId xmlns:a16="http://schemas.microsoft.com/office/drawing/2014/main" id="{E1289BFC-188C-8D64-32D0-2E7E804EE184}"/>
                </a:ext>
              </a:extLst>
            </p:cNvPr>
            <p:cNvGrpSpPr/>
            <p:nvPr/>
          </p:nvGrpSpPr>
          <p:grpSpPr>
            <a:xfrm rot="734915">
              <a:off x="4839413" y="5131297"/>
              <a:ext cx="79375" cy="79375"/>
              <a:chOff x="4343400" y="3430896"/>
              <a:chExt cx="79375" cy="79375"/>
            </a:xfrm>
          </p:grpSpPr>
          <p:cxnSp>
            <p:nvCxnSpPr>
              <p:cNvPr id="577" name="Connecteur droit 576">
                <a:extLst>
                  <a:ext uri="{FF2B5EF4-FFF2-40B4-BE49-F238E27FC236}">
                    <a16:creationId xmlns:a16="http://schemas.microsoft.com/office/drawing/2014/main" id="{5DCD02D8-B6FD-6AF1-3ABE-E99C5BF0B6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Connecteur droit 577">
                <a:extLst>
                  <a:ext uri="{FF2B5EF4-FFF2-40B4-BE49-F238E27FC236}">
                    <a16:creationId xmlns:a16="http://schemas.microsoft.com/office/drawing/2014/main" id="{F4A25234-642C-35FD-3E22-BE04A097E6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9" name="Groupe 498">
              <a:extLst>
                <a:ext uri="{FF2B5EF4-FFF2-40B4-BE49-F238E27FC236}">
                  <a16:creationId xmlns:a16="http://schemas.microsoft.com/office/drawing/2014/main" id="{19FEE6AC-FFC3-6D29-861A-5B5C19AFF03B}"/>
                </a:ext>
              </a:extLst>
            </p:cNvPr>
            <p:cNvGrpSpPr/>
            <p:nvPr/>
          </p:nvGrpSpPr>
          <p:grpSpPr>
            <a:xfrm rot="734915">
              <a:off x="4742923" y="5131297"/>
              <a:ext cx="79375" cy="79375"/>
              <a:chOff x="4343400" y="3430896"/>
              <a:chExt cx="79375" cy="79375"/>
            </a:xfrm>
          </p:grpSpPr>
          <p:cxnSp>
            <p:nvCxnSpPr>
              <p:cNvPr id="575" name="Connecteur droit 574">
                <a:extLst>
                  <a:ext uri="{FF2B5EF4-FFF2-40B4-BE49-F238E27FC236}">
                    <a16:creationId xmlns:a16="http://schemas.microsoft.com/office/drawing/2014/main" id="{4547E527-022B-2CF9-8CC6-82AA3495F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necteur droit 575">
                <a:extLst>
                  <a:ext uri="{FF2B5EF4-FFF2-40B4-BE49-F238E27FC236}">
                    <a16:creationId xmlns:a16="http://schemas.microsoft.com/office/drawing/2014/main" id="{43475928-86DE-26F0-B1CB-CB9CA6D311C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0" name="Groupe 499">
              <a:extLst>
                <a:ext uri="{FF2B5EF4-FFF2-40B4-BE49-F238E27FC236}">
                  <a16:creationId xmlns:a16="http://schemas.microsoft.com/office/drawing/2014/main" id="{370C4105-7AEA-EF5A-8155-97437F202D4B}"/>
                </a:ext>
              </a:extLst>
            </p:cNvPr>
            <p:cNvGrpSpPr/>
            <p:nvPr/>
          </p:nvGrpSpPr>
          <p:grpSpPr>
            <a:xfrm rot="734915">
              <a:off x="4677596" y="5153773"/>
              <a:ext cx="79375" cy="79375"/>
              <a:chOff x="4343400" y="3430896"/>
              <a:chExt cx="79375" cy="79375"/>
            </a:xfrm>
          </p:grpSpPr>
          <p:cxnSp>
            <p:nvCxnSpPr>
              <p:cNvPr id="573" name="Connecteur droit 572">
                <a:extLst>
                  <a:ext uri="{FF2B5EF4-FFF2-40B4-BE49-F238E27FC236}">
                    <a16:creationId xmlns:a16="http://schemas.microsoft.com/office/drawing/2014/main" id="{65C7E52A-561C-DE96-8BEE-90017230E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Connecteur droit 573">
                <a:extLst>
                  <a:ext uri="{FF2B5EF4-FFF2-40B4-BE49-F238E27FC236}">
                    <a16:creationId xmlns:a16="http://schemas.microsoft.com/office/drawing/2014/main" id="{36EE45CD-B40E-D491-D031-9BEC01D089A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e 500">
              <a:extLst>
                <a:ext uri="{FF2B5EF4-FFF2-40B4-BE49-F238E27FC236}">
                  <a16:creationId xmlns:a16="http://schemas.microsoft.com/office/drawing/2014/main" id="{356D1B19-951B-EFD6-0E58-423F30CE10A2}"/>
                </a:ext>
              </a:extLst>
            </p:cNvPr>
            <p:cNvGrpSpPr/>
            <p:nvPr/>
          </p:nvGrpSpPr>
          <p:grpSpPr>
            <a:xfrm rot="734915">
              <a:off x="4577267" y="5153773"/>
              <a:ext cx="79375" cy="79375"/>
              <a:chOff x="4343400" y="3430896"/>
              <a:chExt cx="79375" cy="79375"/>
            </a:xfrm>
          </p:grpSpPr>
          <p:cxnSp>
            <p:nvCxnSpPr>
              <p:cNvPr id="571" name="Connecteur droit 570">
                <a:extLst>
                  <a:ext uri="{FF2B5EF4-FFF2-40B4-BE49-F238E27FC236}">
                    <a16:creationId xmlns:a16="http://schemas.microsoft.com/office/drawing/2014/main" id="{0F9D68DE-6170-880D-5D64-A64A6BB0A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Connecteur droit 571">
                <a:extLst>
                  <a:ext uri="{FF2B5EF4-FFF2-40B4-BE49-F238E27FC236}">
                    <a16:creationId xmlns:a16="http://schemas.microsoft.com/office/drawing/2014/main" id="{E1752265-8288-877C-78E9-31C62D59CD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" name="Groupe 501">
              <a:extLst>
                <a:ext uri="{FF2B5EF4-FFF2-40B4-BE49-F238E27FC236}">
                  <a16:creationId xmlns:a16="http://schemas.microsoft.com/office/drawing/2014/main" id="{A0C90863-F6EA-D6AC-6072-82F860DB40E4}"/>
                </a:ext>
              </a:extLst>
            </p:cNvPr>
            <p:cNvGrpSpPr/>
            <p:nvPr/>
          </p:nvGrpSpPr>
          <p:grpSpPr>
            <a:xfrm rot="734915">
              <a:off x="4484714" y="5131298"/>
              <a:ext cx="79375" cy="79375"/>
              <a:chOff x="4343400" y="3430896"/>
              <a:chExt cx="79375" cy="79375"/>
            </a:xfrm>
          </p:grpSpPr>
          <p:cxnSp>
            <p:nvCxnSpPr>
              <p:cNvPr id="569" name="Connecteur droit 568">
                <a:extLst>
                  <a:ext uri="{FF2B5EF4-FFF2-40B4-BE49-F238E27FC236}">
                    <a16:creationId xmlns:a16="http://schemas.microsoft.com/office/drawing/2014/main" id="{045CBA09-1009-927F-99C7-9B90D33CC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Connecteur droit 569">
                <a:extLst>
                  <a:ext uri="{FF2B5EF4-FFF2-40B4-BE49-F238E27FC236}">
                    <a16:creationId xmlns:a16="http://schemas.microsoft.com/office/drawing/2014/main" id="{044A9487-4B82-25FA-C860-B87D0BFF4DA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3" name="Groupe 502">
              <a:extLst>
                <a:ext uri="{FF2B5EF4-FFF2-40B4-BE49-F238E27FC236}">
                  <a16:creationId xmlns:a16="http://schemas.microsoft.com/office/drawing/2014/main" id="{BE6ABFF1-621B-741D-74D7-710AD4DFCDFB}"/>
                </a:ext>
              </a:extLst>
            </p:cNvPr>
            <p:cNvGrpSpPr/>
            <p:nvPr/>
          </p:nvGrpSpPr>
          <p:grpSpPr>
            <a:xfrm rot="734915">
              <a:off x="4404902" y="5093373"/>
              <a:ext cx="79375" cy="79375"/>
              <a:chOff x="4343400" y="3430896"/>
              <a:chExt cx="79375" cy="79375"/>
            </a:xfrm>
          </p:grpSpPr>
          <p:cxnSp>
            <p:nvCxnSpPr>
              <p:cNvPr id="567" name="Connecteur droit 566">
                <a:extLst>
                  <a:ext uri="{FF2B5EF4-FFF2-40B4-BE49-F238E27FC236}">
                    <a16:creationId xmlns:a16="http://schemas.microsoft.com/office/drawing/2014/main" id="{FD70CE51-79D4-28CD-EF00-BF23CA128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Connecteur droit 567">
                <a:extLst>
                  <a:ext uri="{FF2B5EF4-FFF2-40B4-BE49-F238E27FC236}">
                    <a16:creationId xmlns:a16="http://schemas.microsoft.com/office/drawing/2014/main" id="{803F566B-2153-E12C-BB6D-A19D34A55A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4" name="Groupe 503">
              <a:extLst>
                <a:ext uri="{FF2B5EF4-FFF2-40B4-BE49-F238E27FC236}">
                  <a16:creationId xmlns:a16="http://schemas.microsoft.com/office/drawing/2014/main" id="{64F84858-FF9B-28E1-A5DC-B1729EB863C1}"/>
                </a:ext>
              </a:extLst>
            </p:cNvPr>
            <p:cNvGrpSpPr/>
            <p:nvPr/>
          </p:nvGrpSpPr>
          <p:grpSpPr>
            <a:xfrm rot="734915">
              <a:off x="4288150" y="5069188"/>
              <a:ext cx="79375" cy="79375"/>
              <a:chOff x="4343400" y="3430896"/>
              <a:chExt cx="79375" cy="79375"/>
            </a:xfrm>
          </p:grpSpPr>
          <p:cxnSp>
            <p:nvCxnSpPr>
              <p:cNvPr id="565" name="Connecteur droit 564">
                <a:extLst>
                  <a:ext uri="{FF2B5EF4-FFF2-40B4-BE49-F238E27FC236}">
                    <a16:creationId xmlns:a16="http://schemas.microsoft.com/office/drawing/2014/main" id="{E6E3201C-B1C3-4423-3708-6F44E8A7F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necteur droit 565">
                <a:extLst>
                  <a:ext uri="{FF2B5EF4-FFF2-40B4-BE49-F238E27FC236}">
                    <a16:creationId xmlns:a16="http://schemas.microsoft.com/office/drawing/2014/main" id="{964CF5F2-34AA-68FD-0BE6-CA84868CD3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5" name="Groupe 504">
              <a:extLst>
                <a:ext uri="{FF2B5EF4-FFF2-40B4-BE49-F238E27FC236}">
                  <a16:creationId xmlns:a16="http://schemas.microsoft.com/office/drawing/2014/main" id="{FA995050-B9B1-98F9-B307-02E39A76B5DF}"/>
                </a:ext>
              </a:extLst>
            </p:cNvPr>
            <p:cNvGrpSpPr/>
            <p:nvPr/>
          </p:nvGrpSpPr>
          <p:grpSpPr>
            <a:xfrm rot="734915">
              <a:off x="4210335" y="5026077"/>
              <a:ext cx="79375" cy="79375"/>
              <a:chOff x="4343400" y="3430896"/>
              <a:chExt cx="79375" cy="79375"/>
            </a:xfrm>
          </p:grpSpPr>
          <p:cxnSp>
            <p:nvCxnSpPr>
              <p:cNvPr id="563" name="Connecteur droit 562">
                <a:extLst>
                  <a:ext uri="{FF2B5EF4-FFF2-40B4-BE49-F238E27FC236}">
                    <a16:creationId xmlns:a16="http://schemas.microsoft.com/office/drawing/2014/main" id="{EA0090F8-D929-16AD-372F-55F98C8B1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Connecteur droit 563">
                <a:extLst>
                  <a:ext uri="{FF2B5EF4-FFF2-40B4-BE49-F238E27FC236}">
                    <a16:creationId xmlns:a16="http://schemas.microsoft.com/office/drawing/2014/main" id="{F4EFACF2-48B3-691B-1C16-220D9F89AC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6" name="Groupe 505">
              <a:extLst>
                <a:ext uri="{FF2B5EF4-FFF2-40B4-BE49-F238E27FC236}">
                  <a16:creationId xmlns:a16="http://schemas.microsoft.com/office/drawing/2014/main" id="{DF3F501F-8009-A1AA-D82F-1AC5B63A2371}"/>
                </a:ext>
              </a:extLst>
            </p:cNvPr>
            <p:cNvGrpSpPr/>
            <p:nvPr/>
          </p:nvGrpSpPr>
          <p:grpSpPr>
            <a:xfrm rot="734915">
              <a:off x="4130523" y="4998965"/>
              <a:ext cx="79375" cy="79375"/>
              <a:chOff x="4343400" y="3430896"/>
              <a:chExt cx="79375" cy="79375"/>
            </a:xfrm>
          </p:grpSpPr>
          <p:cxnSp>
            <p:nvCxnSpPr>
              <p:cNvPr id="561" name="Connecteur droit 560">
                <a:extLst>
                  <a:ext uri="{FF2B5EF4-FFF2-40B4-BE49-F238E27FC236}">
                    <a16:creationId xmlns:a16="http://schemas.microsoft.com/office/drawing/2014/main" id="{BC9EEF67-9792-C280-CE61-349D2B6750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Connecteur droit 561">
                <a:extLst>
                  <a:ext uri="{FF2B5EF4-FFF2-40B4-BE49-F238E27FC236}">
                    <a16:creationId xmlns:a16="http://schemas.microsoft.com/office/drawing/2014/main" id="{AF1F0959-10A6-297B-F8CC-944769B399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2F20C173-2653-34E9-1C00-83E131CE2BB0}"/>
                </a:ext>
              </a:extLst>
            </p:cNvPr>
            <p:cNvGrpSpPr/>
            <p:nvPr/>
          </p:nvGrpSpPr>
          <p:grpSpPr>
            <a:xfrm rot="734915">
              <a:off x="4046922" y="4978872"/>
              <a:ext cx="79375" cy="79375"/>
              <a:chOff x="4343400" y="3430896"/>
              <a:chExt cx="79375" cy="79375"/>
            </a:xfrm>
          </p:grpSpPr>
          <p:cxnSp>
            <p:nvCxnSpPr>
              <p:cNvPr id="559" name="Connecteur droit 558">
                <a:extLst>
                  <a:ext uri="{FF2B5EF4-FFF2-40B4-BE49-F238E27FC236}">
                    <a16:creationId xmlns:a16="http://schemas.microsoft.com/office/drawing/2014/main" id="{741776BD-8616-AAF9-59CF-03D3167292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Connecteur droit 559">
                <a:extLst>
                  <a:ext uri="{FF2B5EF4-FFF2-40B4-BE49-F238E27FC236}">
                    <a16:creationId xmlns:a16="http://schemas.microsoft.com/office/drawing/2014/main" id="{88064604-E59B-C01E-7BB0-C75DBA81E6F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8" name="Groupe 507">
              <a:extLst>
                <a:ext uri="{FF2B5EF4-FFF2-40B4-BE49-F238E27FC236}">
                  <a16:creationId xmlns:a16="http://schemas.microsoft.com/office/drawing/2014/main" id="{045905D5-1E2F-A5B9-8441-DAEEB5719C18}"/>
                </a:ext>
              </a:extLst>
            </p:cNvPr>
            <p:cNvGrpSpPr/>
            <p:nvPr/>
          </p:nvGrpSpPr>
          <p:grpSpPr>
            <a:xfrm rot="734915">
              <a:off x="3948152" y="4951760"/>
              <a:ext cx="79375" cy="79375"/>
              <a:chOff x="4343400" y="3430896"/>
              <a:chExt cx="79375" cy="79375"/>
            </a:xfrm>
          </p:grpSpPr>
          <p:cxnSp>
            <p:nvCxnSpPr>
              <p:cNvPr id="557" name="Connecteur droit 556">
                <a:extLst>
                  <a:ext uri="{FF2B5EF4-FFF2-40B4-BE49-F238E27FC236}">
                    <a16:creationId xmlns:a16="http://schemas.microsoft.com/office/drawing/2014/main" id="{FAB34467-F672-3241-F9DE-4FF059B01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Connecteur droit 557">
                <a:extLst>
                  <a:ext uri="{FF2B5EF4-FFF2-40B4-BE49-F238E27FC236}">
                    <a16:creationId xmlns:a16="http://schemas.microsoft.com/office/drawing/2014/main" id="{B3059488-E50E-F23D-0FB0-3B94AE073C8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e 508">
              <a:extLst>
                <a:ext uri="{FF2B5EF4-FFF2-40B4-BE49-F238E27FC236}">
                  <a16:creationId xmlns:a16="http://schemas.microsoft.com/office/drawing/2014/main" id="{C53032A4-639F-C1C2-6E8F-46FE37B610BF}"/>
                </a:ext>
              </a:extLst>
            </p:cNvPr>
            <p:cNvGrpSpPr/>
            <p:nvPr/>
          </p:nvGrpSpPr>
          <p:grpSpPr>
            <a:xfrm rot="734915">
              <a:off x="3865403" y="4951761"/>
              <a:ext cx="79375" cy="79375"/>
              <a:chOff x="4343400" y="3430896"/>
              <a:chExt cx="79375" cy="79375"/>
            </a:xfrm>
          </p:grpSpPr>
          <p:cxnSp>
            <p:nvCxnSpPr>
              <p:cNvPr id="555" name="Connecteur droit 554">
                <a:extLst>
                  <a:ext uri="{FF2B5EF4-FFF2-40B4-BE49-F238E27FC236}">
                    <a16:creationId xmlns:a16="http://schemas.microsoft.com/office/drawing/2014/main" id="{5E66F1D4-21CE-FE84-B4EE-A41ABCA64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Connecteur droit 555">
                <a:extLst>
                  <a:ext uri="{FF2B5EF4-FFF2-40B4-BE49-F238E27FC236}">
                    <a16:creationId xmlns:a16="http://schemas.microsoft.com/office/drawing/2014/main" id="{733AF5B5-93C3-9D90-259F-1B954AB76FD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0" name="Groupe 509">
              <a:extLst>
                <a:ext uri="{FF2B5EF4-FFF2-40B4-BE49-F238E27FC236}">
                  <a16:creationId xmlns:a16="http://schemas.microsoft.com/office/drawing/2014/main" id="{80146301-0E56-7686-6715-BCE79AC6A5BD}"/>
                </a:ext>
              </a:extLst>
            </p:cNvPr>
            <p:cNvGrpSpPr/>
            <p:nvPr/>
          </p:nvGrpSpPr>
          <p:grpSpPr>
            <a:xfrm rot="734915">
              <a:off x="3754127" y="4951761"/>
              <a:ext cx="79375" cy="79375"/>
              <a:chOff x="4343400" y="3430896"/>
              <a:chExt cx="79375" cy="79375"/>
            </a:xfrm>
          </p:grpSpPr>
          <p:cxnSp>
            <p:nvCxnSpPr>
              <p:cNvPr id="553" name="Connecteur droit 552">
                <a:extLst>
                  <a:ext uri="{FF2B5EF4-FFF2-40B4-BE49-F238E27FC236}">
                    <a16:creationId xmlns:a16="http://schemas.microsoft.com/office/drawing/2014/main" id="{0C9E3495-0762-2892-293E-CE4992ED7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Connecteur droit 553">
                <a:extLst>
                  <a:ext uri="{FF2B5EF4-FFF2-40B4-BE49-F238E27FC236}">
                    <a16:creationId xmlns:a16="http://schemas.microsoft.com/office/drawing/2014/main" id="{B70CD0E6-ACBA-8EB4-65F8-D49C3E05DC3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1" name="Groupe 510">
              <a:extLst>
                <a:ext uri="{FF2B5EF4-FFF2-40B4-BE49-F238E27FC236}">
                  <a16:creationId xmlns:a16="http://schemas.microsoft.com/office/drawing/2014/main" id="{D0FCA185-27B1-B18B-4F5C-AC97992740EB}"/>
                </a:ext>
              </a:extLst>
            </p:cNvPr>
            <p:cNvGrpSpPr/>
            <p:nvPr/>
          </p:nvGrpSpPr>
          <p:grpSpPr>
            <a:xfrm rot="734915">
              <a:off x="3596312" y="4904555"/>
              <a:ext cx="79375" cy="79375"/>
              <a:chOff x="4343400" y="3430896"/>
              <a:chExt cx="79375" cy="79375"/>
            </a:xfrm>
          </p:grpSpPr>
          <p:cxnSp>
            <p:nvCxnSpPr>
              <p:cNvPr id="551" name="Connecteur droit 550">
                <a:extLst>
                  <a:ext uri="{FF2B5EF4-FFF2-40B4-BE49-F238E27FC236}">
                    <a16:creationId xmlns:a16="http://schemas.microsoft.com/office/drawing/2014/main" id="{356E1CC7-C9F1-129A-4137-DCA296734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Connecteur droit 551">
                <a:extLst>
                  <a:ext uri="{FF2B5EF4-FFF2-40B4-BE49-F238E27FC236}">
                    <a16:creationId xmlns:a16="http://schemas.microsoft.com/office/drawing/2014/main" id="{E1FFD78B-F776-8F95-8501-1085EE23DB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2" name="Groupe 511">
              <a:extLst>
                <a:ext uri="{FF2B5EF4-FFF2-40B4-BE49-F238E27FC236}">
                  <a16:creationId xmlns:a16="http://schemas.microsoft.com/office/drawing/2014/main" id="{9D8EA092-CC9B-5BED-DCB3-418BA7B6902F}"/>
                </a:ext>
              </a:extLst>
            </p:cNvPr>
            <p:cNvGrpSpPr/>
            <p:nvPr/>
          </p:nvGrpSpPr>
          <p:grpSpPr>
            <a:xfrm rot="734915">
              <a:off x="3492760" y="4884464"/>
              <a:ext cx="79375" cy="79375"/>
              <a:chOff x="4343400" y="3430896"/>
              <a:chExt cx="79375" cy="79375"/>
            </a:xfrm>
          </p:grpSpPr>
          <p:cxnSp>
            <p:nvCxnSpPr>
              <p:cNvPr id="549" name="Connecteur droit 548">
                <a:extLst>
                  <a:ext uri="{FF2B5EF4-FFF2-40B4-BE49-F238E27FC236}">
                    <a16:creationId xmlns:a16="http://schemas.microsoft.com/office/drawing/2014/main" id="{5DE1793A-7466-845F-F4AD-99DDAB0A9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Connecteur droit 549">
                <a:extLst>
                  <a:ext uri="{FF2B5EF4-FFF2-40B4-BE49-F238E27FC236}">
                    <a16:creationId xmlns:a16="http://schemas.microsoft.com/office/drawing/2014/main" id="{6A5AC880-9752-B377-D618-2667DB22E49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e 512">
              <a:extLst>
                <a:ext uri="{FF2B5EF4-FFF2-40B4-BE49-F238E27FC236}">
                  <a16:creationId xmlns:a16="http://schemas.microsoft.com/office/drawing/2014/main" id="{00B57B6B-F149-AD46-E96A-292CD796ED9A}"/>
                </a:ext>
              </a:extLst>
            </p:cNvPr>
            <p:cNvGrpSpPr/>
            <p:nvPr/>
          </p:nvGrpSpPr>
          <p:grpSpPr>
            <a:xfrm rot="734915">
              <a:off x="2133144" y="5400245"/>
              <a:ext cx="79375" cy="79375"/>
              <a:chOff x="4343400" y="3430896"/>
              <a:chExt cx="79375" cy="79375"/>
            </a:xfrm>
          </p:grpSpPr>
          <p:cxnSp>
            <p:nvCxnSpPr>
              <p:cNvPr id="547" name="Connecteur droit 546">
                <a:extLst>
                  <a:ext uri="{FF2B5EF4-FFF2-40B4-BE49-F238E27FC236}">
                    <a16:creationId xmlns:a16="http://schemas.microsoft.com/office/drawing/2014/main" id="{4A2FF5D3-7047-0B9F-EDEA-1DC22D085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Connecteur droit 547">
                <a:extLst>
                  <a:ext uri="{FF2B5EF4-FFF2-40B4-BE49-F238E27FC236}">
                    <a16:creationId xmlns:a16="http://schemas.microsoft.com/office/drawing/2014/main" id="{32C4B423-141B-EE37-2665-A4EE8AD4772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4" name="Groupe 513">
              <a:extLst>
                <a:ext uri="{FF2B5EF4-FFF2-40B4-BE49-F238E27FC236}">
                  <a16:creationId xmlns:a16="http://schemas.microsoft.com/office/drawing/2014/main" id="{0A1FC157-5585-BAC3-F5A0-51B1CBB14AE7}"/>
                </a:ext>
              </a:extLst>
            </p:cNvPr>
            <p:cNvGrpSpPr/>
            <p:nvPr/>
          </p:nvGrpSpPr>
          <p:grpSpPr>
            <a:xfrm rot="734915">
              <a:off x="2216357" y="5359026"/>
              <a:ext cx="79375" cy="79375"/>
              <a:chOff x="4343400" y="3430896"/>
              <a:chExt cx="79375" cy="79375"/>
            </a:xfrm>
          </p:grpSpPr>
          <p:cxnSp>
            <p:nvCxnSpPr>
              <p:cNvPr id="545" name="Connecteur droit 544">
                <a:extLst>
                  <a:ext uri="{FF2B5EF4-FFF2-40B4-BE49-F238E27FC236}">
                    <a16:creationId xmlns:a16="http://schemas.microsoft.com/office/drawing/2014/main" id="{83E643E6-9DFE-CA07-7CB2-E1B986B2A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>
                <a:extLst>
                  <a:ext uri="{FF2B5EF4-FFF2-40B4-BE49-F238E27FC236}">
                    <a16:creationId xmlns:a16="http://schemas.microsoft.com/office/drawing/2014/main" id="{242D8348-506B-3490-F1BE-66D0D3B32F8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5" name="Groupe 514">
              <a:extLst>
                <a:ext uri="{FF2B5EF4-FFF2-40B4-BE49-F238E27FC236}">
                  <a16:creationId xmlns:a16="http://schemas.microsoft.com/office/drawing/2014/main" id="{A4B9F78D-3CD4-842B-1ABC-78CD1FAAFD81}"/>
                </a:ext>
              </a:extLst>
            </p:cNvPr>
            <p:cNvGrpSpPr/>
            <p:nvPr/>
          </p:nvGrpSpPr>
          <p:grpSpPr>
            <a:xfrm rot="734915">
              <a:off x="2310765" y="5309801"/>
              <a:ext cx="79375" cy="79375"/>
              <a:chOff x="4343400" y="3430896"/>
              <a:chExt cx="79375" cy="79375"/>
            </a:xfrm>
          </p:grpSpPr>
          <p:cxnSp>
            <p:nvCxnSpPr>
              <p:cNvPr id="543" name="Connecteur droit 542">
                <a:extLst>
                  <a:ext uri="{FF2B5EF4-FFF2-40B4-BE49-F238E27FC236}">
                    <a16:creationId xmlns:a16="http://schemas.microsoft.com/office/drawing/2014/main" id="{C504E74E-1225-B3A3-9515-CB0F85AA3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Connecteur droit 543">
                <a:extLst>
                  <a:ext uri="{FF2B5EF4-FFF2-40B4-BE49-F238E27FC236}">
                    <a16:creationId xmlns:a16="http://schemas.microsoft.com/office/drawing/2014/main" id="{27503087-7F2B-7B22-11C6-EDAEEC7762E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6" name="Groupe 515">
              <a:extLst>
                <a:ext uri="{FF2B5EF4-FFF2-40B4-BE49-F238E27FC236}">
                  <a16:creationId xmlns:a16="http://schemas.microsoft.com/office/drawing/2014/main" id="{659FCBCC-36E3-C841-6138-08268EC390E6}"/>
                </a:ext>
              </a:extLst>
            </p:cNvPr>
            <p:cNvGrpSpPr/>
            <p:nvPr/>
          </p:nvGrpSpPr>
          <p:grpSpPr>
            <a:xfrm rot="734915">
              <a:off x="2407025" y="5248181"/>
              <a:ext cx="79375" cy="79375"/>
              <a:chOff x="4343400" y="3430896"/>
              <a:chExt cx="79375" cy="79375"/>
            </a:xfrm>
          </p:grpSpPr>
          <p:cxnSp>
            <p:nvCxnSpPr>
              <p:cNvPr id="541" name="Connecteur droit 540">
                <a:extLst>
                  <a:ext uri="{FF2B5EF4-FFF2-40B4-BE49-F238E27FC236}">
                    <a16:creationId xmlns:a16="http://schemas.microsoft.com/office/drawing/2014/main" id="{5F5EFE84-540F-8E83-E913-B0CA1FD40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Connecteur droit 541">
                <a:extLst>
                  <a:ext uri="{FF2B5EF4-FFF2-40B4-BE49-F238E27FC236}">
                    <a16:creationId xmlns:a16="http://schemas.microsoft.com/office/drawing/2014/main" id="{55D56E0A-A001-66E1-DCD6-87485062F95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e 516">
              <a:extLst>
                <a:ext uri="{FF2B5EF4-FFF2-40B4-BE49-F238E27FC236}">
                  <a16:creationId xmlns:a16="http://schemas.microsoft.com/office/drawing/2014/main" id="{CDCA2A85-1936-999C-54E2-0B6989281EDA}"/>
                </a:ext>
              </a:extLst>
            </p:cNvPr>
            <p:cNvGrpSpPr/>
            <p:nvPr/>
          </p:nvGrpSpPr>
          <p:grpSpPr>
            <a:xfrm rot="734915">
              <a:off x="2497639" y="5186561"/>
              <a:ext cx="79375" cy="79375"/>
              <a:chOff x="4343400" y="3430896"/>
              <a:chExt cx="79375" cy="79375"/>
            </a:xfrm>
          </p:grpSpPr>
          <p:cxnSp>
            <p:nvCxnSpPr>
              <p:cNvPr id="539" name="Connecteur droit 538">
                <a:extLst>
                  <a:ext uri="{FF2B5EF4-FFF2-40B4-BE49-F238E27FC236}">
                    <a16:creationId xmlns:a16="http://schemas.microsoft.com/office/drawing/2014/main" id="{DC33732D-60D9-FA86-5A11-AB3785109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Connecteur droit 539">
                <a:extLst>
                  <a:ext uri="{FF2B5EF4-FFF2-40B4-BE49-F238E27FC236}">
                    <a16:creationId xmlns:a16="http://schemas.microsoft.com/office/drawing/2014/main" id="{18383923-348D-59BF-5BDB-2D7F1AC8560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8" name="Groupe 517">
              <a:extLst>
                <a:ext uri="{FF2B5EF4-FFF2-40B4-BE49-F238E27FC236}">
                  <a16:creationId xmlns:a16="http://schemas.microsoft.com/office/drawing/2014/main" id="{E42A1CA4-D5AF-C442-C2E3-B6E0F42BD1E0}"/>
                </a:ext>
              </a:extLst>
            </p:cNvPr>
            <p:cNvGrpSpPr/>
            <p:nvPr/>
          </p:nvGrpSpPr>
          <p:grpSpPr>
            <a:xfrm rot="734915">
              <a:off x="2582307" y="5116393"/>
              <a:ext cx="79375" cy="79375"/>
              <a:chOff x="4343400" y="3430896"/>
              <a:chExt cx="79375" cy="79375"/>
            </a:xfrm>
          </p:grpSpPr>
          <p:cxnSp>
            <p:nvCxnSpPr>
              <p:cNvPr id="537" name="Connecteur droit 536">
                <a:extLst>
                  <a:ext uri="{FF2B5EF4-FFF2-40B4-BE49-F238E27FC236}">
                    <a16:creationId xmlns:a16="http://schemas.microsoft.com/office/drawing/2014/main" id="{D3837A95-A545-E8EB-B2A9-F1EC4D4D3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Connecteur droit 537">
                <a:extLst>
                  <a:ext uri="{FF2B5EF4-FFF2-40B4-BE49-F238E27FC236}">
                    <a16:creationId xmlns:a16="http://schemas.microsoft.com/office/drawing/2014/main" id="{BFD15D5F-D688-6CF9-E088-554DF49282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e 518">
              <a:extLst>
                <a:ext uri="{FF2B5EF4-FFF2-40B4-BE49-F238E27FC236}">
                  <a16:creationId xmlns:a16="http://schemas.microsoft.com/office/drawing/2014/main" id="{3C734C97-BDED-28AB-F055-10B9D4996652}"/>
                </a:ext>
              </a:extLst>
            </p:cNvPr>
            <p:cNvGrpSpPr/>
            <p:nvPr/>
          </p:nvGrpSpPr>
          <p:grpSpPr>
            <a:xfrm rot="734915">
              <a:off x="2671989" y="5036701"/>
              <a:ext cx="79375" cy="79375"/>
              <a:chOff x="4343400" y="3430896"/>
              <a:chExt cx="79375" cy="79375"/>
            </a:xfrm>
          </p:grpSpPr>
          <p:cxnSp>
            <p:nvCxnSpPr>
              <p:cNvPr id="535" name="Connecteur droit 534">
                <a:extLst>
                  <a:ext uri="{FF2B5EF4-FFF2-40B4-BE49-F238E27FC236}">
                    <a16:creationId xmlns:a16="http://schemas.microsoft.com/office/drawing/2014/main" id="{7C3EF5AE-027E-7D07-4262-FE27B66F5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>
                <a:extLst>
                  <a:ext uri="{FF2B5EF4-FFF2-40B4-BE49-F238E27FC236}">
                    <a16:creationId xmlns:a16="http://schemas.microsoft.com/office/drawing/2014/main" id="{FC32F441-86ED-9079-FDCF-772B330761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0" name="Groupe 519">
              <a:extLst>
                <a:ext uri="{FF2B5EF4-FFF2-40B4-BE49-F238E27FC236}">
                  <a16:creationId xmlns:a16="http://schemas.microsoft.com/office/drawing/2014/main" id="{CF0D6F0B-A73E-97C7-846A-36783AA4B819}"/>
                </a:ext>
              </a:extLst>
            </p:cNvPr>
            <p:cNvGrpSpPr/>
            <p:nvPr/>
          </p:nvGrpSpPr>
          <p:grpSpPr>
            <a:xfrm rot="734915">
              <a:off x="2769096" y="4978873"/>
              <a:ext cx="79375" cy="79375"/>
              <a:chOff x="4343400" y="3430896"/>
              <a:chExt cx="79375" cy="79375"/>
            </a:xfrm>
          </p:grpSpPr>
          <p:cxnSp>
            <p:nvCxnSpPr>
              <p:cNvPr id="533" name="Connecteur droit 532">
                <a:extLst>
                  <a:ext uri="{FF2B5EF4-FFF2-40B4-BE49-F238E27FC236}">
                    <a16:creationId xmlns:a16="http://schemas.microsoft.com/office/drawing/2014/main" id="{9BC647B5-4DB9-82E1-ECA7-CF4ADA8A0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>
                <a:extLst>
                  <a:ext uri="{FF2B5EF4-FFF2-40B4-BE49-F238E27FC236}">
                    <a16:creationId xmlns:a16="http://schemas.microsoft.com/office/drawing/2014/main" id="{025EEBA1-3BB6-AD68-411F-915AB20C9D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1" name="Groupe 520">
              <a:extLst>
                <a:ext uri="{FF2B5EF4-FFF2-40B4-BE49-F238E27FC236}">
                  <a16:creationId xmlns:a16="http://schemas.microsoft.com/office/drawing/2014/main" id="{04F4BBD9-1919-775C-2F22-94183065743A}"/>
                </a:ext>
              </a:extLst>
            </p:cNvPr>
            <p:cNvGrpSpPr/>
            <p:nvPr/>
          </p:nvGrpSpPr>
          <p:grpSpPr>
            <a:xfrm rot="734915">
              <a:off x="2851965" y="4931652"/>
              <a:ext cx="79375" cy="79375"/>
              <a:chOff x="4343400" y="3430896"/>
              <a:chExt cx="79375" cy="79375"/>
            </a:xfrm>
          </p:grpSpPr>
          <p:cxnSp>
            <p:nvCxnSpPr>
              <p:cNvPr id="531" name="Connecteur droit 530">
                <a:extLst>
                  <a:ext uri="{FF2B5EF4-FFF2-40B4-BE49-F238E27FC236}">
                    <a16:creationId xmlns:a16="http://schemas.microsoft.com/office/drawing/2014/main" id="{F3D3AA73-26BF-C0BA-6FF4-05F27DBE6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necteur droit 531">
                <a:extLst>
                  <a:ext uri="{FF2B5EF4-FFF2-40B4-BE49-F238E27FC236}">
                    <a16:creationId xmlns:a16="http://schemas.microsoft.com/office/drawing/2014/main" id="{A8DF6BD2-B77B-92DD-1986-0CDDD65C7AB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2" name="Groupe 521">
              <a:extLst>
                <a:ext uri="{FF2B5EF4-FFF2-40B4-BE49-F238E27FC236}">
                  <a16:creationId xmlns:a16="http://schemas.microsoft.com/office/drawing/2014/main" id="{385E178A-2622-39D4-A478-CF736A333A15}"/>
                </a:ext>
              </a:extLst>
            </p:cNvPr>
            <p:cNvGrpSpPr/>
            <p:nvPr/>
          </p:nvGrpSpPr>
          <p:grpSpPr>
            <a:xfrm rot="734915">
              <a:off x="2945866" y="4877387"/>
              <a:ext cx="79375" cy="79375"/>
              <a:chOff x="4343400" y="3430896"/>
              <a:chExt cx="79375" cy="79375"/>
            </a:xfrm>
          </p:grpSpPr>
          <p:cxnSp>
            <p:nvCxnSpPr>
              <p:cNvPr id="529" name="Connecteur droit 528">
                <a:extLst>
                  <a:ext uri="{FF2B5EF4-FFF2-40B4-BE49-F238E27FC236}">
                    <a16:creationId xmlns:a16="http://schemas.microsoft.com/office/drawing/2014/main" id="{B2D98C3B-72A1-0A0B-8847-CAAA296E8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>
                <a:extLst>
                  <a:ext uri="{FF2B5EF4-FFF2-40B4-BE49-F238E27FC236}">
                    <a16:creationId xmlns:a16="http://schemas.microsoft.com/office/drawing/2014/main" id="{8A90A31E-25DC-F26C-CA59-B03F10B0049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Groupe 522">
              <a:extLst>
                <a:ext uri="{FF2B5EF4-FFF2-40B4-BE49-F238E27FC236}">
                  <a16:creationId xmlns:a16="http://schemas.microsoft.com/office/drawing/2014/main" id="{C810B6B0-60F2-B9F2-46BE-BCA1779308B0}"/>
                </a:ext>
              </a:extLst>
            </p:cNvPr>
            <p:cNvGrpSpPr/>
            <p:nvPr/>
          </p:nvGrpSpPr>
          <p:grpSpPr>
            <a:xfrm rot="734915">
              <a:off x="3033370" y="4837260"/>
              <a:ext cx="79375" cy="79375"/>
              <a:chOff x="4343400" y="3430896"/>
              <a:chExt cx="79375" cy="79375"/>
            </a:xfrm>
          </p:grpSpPr>
          <p:cxnSp>
            <p:nvCxnSpPr>
              <p:cNvPr id="527" name="Connecteur droit 526">
                <a:extLst>
                  <a:ext uri="{FF2B5EF4-FFF2-40B4-BE49-F238E27FC236}">
                    <a16:creationId xmlns:a16="http://schemas.microsoft.com/office/drawing/2014/main" id="{9794C4E8-65D7-1467-40C6-4234DE8398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necteur droit 527">
                <a:extLst>
                  <a:ext uri="{FF2B5EF4-FFF2-40B4-BE49-F238E27FC236}">
                    <a16:creationId xmlns:a16="http://schemas.microsoft.com/office/drawing/2014/main" id="{E6459867-27C7-0069-E210-EE87784809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4" name="Groupe 523">
              <a:extLst>
                <a:ext uri="{FF2B5EF4-FFF2-40B4-BE49-F238E27FC236}">
                  <a16:creationId xmlns:a16="http://schemas.microsoft.com/office/drawing/2014/main" id="{B5A4944F-A586-789A-F90B-DADDD3E87B7B}"/>
                </a:ext>
              </a:extLst>
            </p:cNvPr>
            <p:cNvGrpSpPr/>
            <p:nvPr/>
          </p:nvGrpSpPr>
          <p:grpSpPr>
            <a:xfrm rot="734915">
              <a:off x="3180402" y="4799012"/>
              <a:ext cx="79375" cy="79375"/>
              <a:chOff x="4343400" y="3430896"/>
              <a:chExt cx="79375" cy="79375"/>
            </a:xfrm>
          </p:grpSpPr>
          <p:cxnSp>
            <p:nvCxnSpPr>
              <p:cNvPr id="525" name="Connecteur droit 524">
                <a:extLst>
                  <a:ext uri="{FF2B5EF4-FFF2-40B4-BE49-F238E27FC236}">
                    <a16:creationId xmlns:a16="http://schemas.microsoft.com/office/drawing/2014/main" id="{0EBEA59E-470F-D24D-D94A-4EAE200EA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>
                <a:extLst>
                  <a:ext uri="{FF2B5EF4-FFF2-40B4-BE49-F238E27FC236}">
                    <a16:creationId xmlns:a16="http://schemas.microsoft.com/office/drawing/2014/main" id="{90B7074F-EB4C-6A73-DCAA-96647B4FA59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5" name="Groupe 584">
            <a:extLst>
              <a:ext uri="{FF2B5EF4-FFF2-40B4-BE49-F238E27FC236}">
                <a16:creationId xmlns:a16="http://schemas.microsoft.com/office/drawing/2014/main" id="{D6E1DDC7-19CA-20C3-93CF-1DD47268AA15}"/>
              </a:ext>
            </a:extLst>
          </p:cNvPr>
          <p:cNvGrpSpPr/>
          <p:nvPr/>
        </p:nvGrpSpPr>
        <p:grpSpPr>
          <a:xfrm>
            <a:off x="2632894" y="4756828"/>
            <a:ext cx="2986088" cy="615951"/>
            <a:chOff x="2238375" y="4846637"/>
            <a:chExt cx="2986088" cy="615951"/>
          </a:xfrm>
        </p:grpSpPr>
        <p:grpSp>
          <p:nvGrpSpPr>
            <p:cNvPr id="586" name="Groupe 585">
              <a:extLst>
                <a:ext uri="{FF2B5EF4-FFF2-40B4-BE49-F238E27FC236}">
                  <a16:creationId xmlns:a16="http://schemas.microsoft.com/office/drawing/2014/main" id="{D5C05B8C-3B98-EAE1-42BA-473F84E5009B}"/>
                </a:ext>
              </a:extLst>
            </p:cNvPr>
            <p:cNvGrpSpPr/>
            <p:nvPr/>
          </p:nvGrpSpPr>
          <p:grpSpPr>
            <a:xfrm>
              <a:off x="2238375" y="5383213"/>
              <a:ext cx="79375" cy="79375"/>
              <a:chOff x="4343400" y="3430896"/>
              <a:chExt cx="79375" cy="79375"/>
            </a:xfrm>
          </p:grpSpPr>
          <p:cxnSp>
            <p:nvCxnSpPr>
              <p:cNvPr id="663" name="Connecteur droit 662">
                <a:extLst>
                  <a:ext uri="{FF2B5EF4-FFF2-40B4-BE49-F238E27FC236}">
                    <a16:creationId xmlns:a16="http://schemas.microsoft.com/office/drawing/2014/main" id="{92A98243-4BD5-597A-46BC-40CC3ED40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necteur droit 663">
                <a:extLst>
                  <a:ext uri="{FF2B5EF4-FFF2-40B4-BE49-F238E27FC236}">
                    <a16:creationId xmlns:a16="http://schemas.microsoft.com/office/drawing/2014/main" id="{ED0CB88A-8440-9F77-1511-56D65888FEF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7" name="Forme libre : forme 586">
              <a:extLst>
                <a:ext uri="{FF2B5EF4-FFF2-40B4-BE49-F238E27FC236}">
                  <a16:creationId xmlns:a16="http://schemas.microsoft.com/office/drawing/2014/main" id="{EDBE9288-1D90-7F80-8E15-9A9A3E13D512}"/>
                </a:ext>
              </a:extLst>
            </p:cNvPr>
            <p:cNvSpPr/>
            <p:nvPr/>
          </p:nvSpPr>
          <p:spPr>
            <a:xfrm>
              <a:off x="2238375" y="4886325"/>
              <a:ext cx="2986088" cy="576263"/>
            </a:xfrm>
            <a:custGeom>
              <a:avLst/>
              <a:gdLst>
                <a:gd name="connsiteX0" fmla="*/ 0 w 2986088"/>
                <a:gd name="connsiteY0" fmla="*/ 576263 h 576263"/>
                <a:gd name="connsiteX1" fmla="*/ 161925 w 2986088"/>
                <a:gd name="connsiteY1" fmla="*/ 457200 h 576263"/>
                <a:gd name="connsiteX2" fmla="*/ 366713 w 2986088"/>
                <a:gd name="connsiteY2" fmla="*/ 342900 h 576263"/>
                <a:gd name="connsiteX3" fmla="*/ 500063 w 2986088"/>
                <a:gd name="connsiteY3" fmla="*/ 242888 h 576263"/>
                <a:gd name="connsiteX4" fmla="*/ 623888 w 2986088"/>
                <a:gd name="connsiteY4" fmla="*/ 152400 h 576263"/>
                <a:gd name="connsiteX5" fmla="*/ 771525 w 2986088"/>
                <a:gd name="connsiteY5" fmla="*/ 80963 h 576263"/>
                <a:gd name="connsiteX6" fmla="*/ 957263 w 2986088"/>
                <a:gd name="connsiteY6" fmla="*/ 9525 h 576263"/>
                <a:gd name="connsiteX7" fmla="*/ 1028700 w 2986088"/>
                <a:gd name="connsiteY7" fmla="*/ 23813 h 576263"/>
                <a:gd name="connsiteX8" fmla="*/ 1109663 w 2986088"/>
                <a:gd name="connsiteY8" fmla="*/ 0 h 576263"/>
                <a:gd name="connsiteX9" fmla="*/ 1204913 w 2986088"/>
                <a:gd name="connsiteY9" fmla="*/ 66675 h 576263"/>
                <a:gd name="connsiteX10" fmla="*/ 1285875 w 2986088"/>
                <a:gd name="connsiteY10" fmla="*/ 90488 h 576263"/>
                <a:gd name="connsiteX11" fmla="*/ 1390650 w 2986088"/>
                <a:gd name="connsiteY11" fmla="*/ 42863 h 576263"/>
                <a:gd name="connsiteX12" fmla="*/ 1462088 w 2986088"/>
                <a:gd name="connsiteY12" fmla="*/ 47625 h 576263"/>
                <a:gd name="connsiteX13" fmla="*/ 1628775 w 2986088"/>
                <a:gd name="connsiteY13" fmla="*/ 19050 h 576263"/>
                <a:gd name="connsiteX14" fmla="*/ 1881188 w 2986088"/>
                <a:gd name="connsiteY14" fmla="*/ 57150 h 576263"/>
                <a:gd name="connsiteX15" fmla="*/ 2109788 w 2986088"/>
                <a:gd name="connsiteY15" fmla="*/ 166688 h 576263"/>
                <a:gd name="connsiteX16" fmla="*/ 2333625 w 2986088"/>
                <a:gd name="connsiteY16" fmla="*/ 261938 h 576263"/>
                <a:gd name="connsiteX17" fmla="*/ 2500313 w 2986088"/>
                <a:gd name="connsiteY17" fmla="*/ 319088 h 576263"/>
                <a:gd name="connsiteX18" fmla="*/ 2881313 w 2986088"/>
                <a:gd name="connsiteY18" fmla="*/ 214313 h 576263"/>
                <a:gd name="connsiteX19" fmla="*/ 2986088 w 2986088"/>
                <a:gd name="connsiteY19" fmla="*/ 200025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86088" h="576263">
                  <a:moveTo>
                    <a:pt x="0" y="576263"/>
                  </a:moveTo>
                  <a:lnTo>
                    <a:pt x="161925" y="457200"/>
                  </a:lnTo>
                  <a:lnTo>
                    <a:pt x="366713" y="342900"/>
                  </a:lnTo>
                  <a:lnTo>
                    <a:pt x="500063" y="242888"/>
                  </a:lnTo>
                  <a:lnTo>
                    <a:pt x="623888" y="152400"/>
                  </a:lnTo>
                  <a:lnTo>
                    <a:pt x="771525" y="80963"/>
                  </a:lnTo>
                  <a:lnTo>
                    <a:pt x="957263" y="9525"/>
                  </a:lnTo>
                  <a:lnTo>
                    <a:pt x="1028700" y="23813"/>
                  </a:lnTo>
                  <a:lnTo>
                    <a:pt x="1109663" y="0"/>
                  </a:lnTo>
                  <a:lnTo>
                    <a:pt x="1204913" y="66675"/>
                  </a:lnTo>
                  <a:lnTo>
                    <a:pt x="1285875" y="90488"/>
                  </a:lnTo>
                  <a:lnTo>
                    <a:pt x="1390650" y="42863"/>
                  </a:lnTo>
                  <a:lnTo>
                    <a:pt x="1462088" y="47625"/>
                  </a:lnTo>
                  <a:lnTo>
                    <a:pt x="1628775" y="19050"/>
                  </a:lnTo>
                  <a:lnTo>
                    <a:pt x="1881188" y="57150"/>
                  </a:lnTo>
                  <a:lnTo>
                    <a:pt x="2109788" y="166688"/>
                  </a:lnTo>
                  <a:lnTo>
                    <a:pt x="2333625" y="261938"/>
                  </a:lnTo>
                  <a:lnTo>
                    <a:pt x="2500313" y="319088"/>
                  </a:lnTo>
                  <a:lnTo>
                    <a:pt x="2881313" y="214313"/>
                  </a:lnTo>
                  <a:lnTo>
                    <a:pt x="2986088" y="200025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8" name="Groupe 587">
              <a:extLst>
                <a:ext uri="{FF2B5EF4-FFF2-40B4-BE49-F238E27FC236}">
                  <a16:creationId xmlns:a16="http://schemas.microsoft.com/office/drawing/2014/main" id="{26CDE3D8-242C-C8CB-2848-B449CD567538}"/>
                </a:ext>
              </a:extLst>
            </p:cNvPr>
            <p:cNvGrpSpPr/>
            <p:nvPr/>
          </p:nvGrpSpPr>
          <p:grpSpPr>
            <a:xfrm>
              <a:off x="2317750" y="5337175"/>
              <a:ext cx="79375" cy="79375"/>
              <a:chOff x="4343400" y="3430896"/>
              <a:chExt cx="79375" cy="79375"/>
            </a:xfrm>
          </p:grpSpPr>
          <p:cxnSp>
            <p:nvCxnSpPr>
              <p:cNvPr id="661" name="Connecteur droit 660">
                <a:extLst>
                  <a:ext uri="{FF2B5EF4-FFF2-40B4-BE49-F238E27FC236}">
                    <a16:creationId xmlns:a16="http://schemas.microsoft.com/office/drawing/2014/main" id="{11C7EAA3-DFB6-AE37-4200-3CD1A50C91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Connecteur droit 661">
                <a:extLst>
                  <a:ext uri="{FF2B5EF4-FFF2-40B4-BE49-F238E27FC236}">
                    <a16:creationId xmlns:a16="http://schemas.microsoft.com/office/drawing/2014/main" id="{9B72DB9E-B698-9A51-D793-C3F0EDB974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9" name="Groupe 588">
              <a:extLst>
                <a:ext uri="{FF2B5EF4-FFF2-40B4-BE49-F238E27FC236}">
                  <a16:creationId xmlns:a16="http://schemas.microsoft.com/office/drawing/2014/main" id="{966E9615-B05F-F237-6594-94503B0E7E13}"/>
                </a:ext>
              </a:extLst>
            </p:cNvPr>
            <p:cNvGrpSpPr/>
            <p:nvPr/>
          </p:nvGrpSpPr>
          <p:grpSpPr>
            <a:xfrm rot="523291">
              <a:off x="2400697" y="5274232"/>
              <a:ext cx="79375" cy="79375"/>
              <a:chOff x="4343400" y="3430896"/>
              <a:chExt cx="79375" cy="79375"/>
            </a:xfrm>
          </p:grpSpPr>
          <p:cxnSp>
            <p:nvCxnSpPr>
              <p:cNvPr id="659" name="Connecteur droit 658">
                <a:extLst>
                  <a:ext uri="{FF2B5EF4-FFF2-40B4-BE49-F238E27FC236}">
                    <a16:creationId xmlns:a16="http://schemas.microsoft.com/office/drawing/2014/main" id="{4C814B9F-E7A5-79DB-67DC-ACF1F9C19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Connecteur droit 659">
                <a:extLst>
                  <a:ext uri="{FF2B5EF4-FFF2-40B4-BE49-F238E27FC236}">
                    <a16:creationId xmlns:a16="http://schemas.microsoft.com/office/drawing/2014/main" id="{7A8D8FAE-23CA-501C-585F-A3C9856B5A7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0" name="Groupe 589">
              <a:extLst>
                <a:ext uri="{FF2B5EF4-FFF2-40B4-BE49-F238E27FC236}">
                  <a16:creationId xmlns:a16="http://schemas.microsoft.com/office/drawing/2014/main" id="{78D4F265-DE5B-73E9-FDD8-ECD2F2B0B35D}"/>
                </a:ext>
              </a:extLst>
            </p:cNvPr>
            <p:cNvGrpSpPr/>
            <p:nvPr/>
          </p:nvGrpSpPr>
          <p:grpSpPr>
            <a:xfrm>
              <a:off x="5114926" y="5066503"/>
              <a:ext cx="79375" cy="79375"/>
              <a:chOff x="4343400" y="3430896"/>
              <a:chExt cx="79375" cy="79375"/>
            </a:xfrm>
          </p:grpSpPr>
          <p:cxnSp>
            <p:nvCxnSpPr>
              <p:cNvPr id="657" name="Connecteur droit 656">
                <a:extLst>
                  <a:ext uri="{FF2B5EF4-FFF2-40B4-BE49-F238E27FC236}">
                    <a16:creationId xmlns:a16="http://schemas.microsoft.com/office/drawing/2014/main" id="{A07F181E-488A-F4F8-C590-D33FD7F2A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Connecteur droit 657">
                <a:extLst>
                  <a:ext uri="{FF2B5EF4-FFF2-40B4-BE49-F238E27FC236}">
                    <a16:creationId xmlns:a16="http://schemas.microsoft.com/office/drawing/2014/main" id="{3BA5B2B1-53E3-CD14-E4A4-31357F4E8C9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e 590">
              <a:extLst>
                <a:ext uri="{FF2B5EF4-FFF2-40B4-BE49-F238E27FC236}">
                  <a16:creationId xmlns:a16="http://schemas.microsoft.com/office/drawing/2014/main" id="{173B9B10-CE07-A904-54F7-2D12B9562645}"/>
                </a:ext>
              </a:extLst>
            </p:cNvPr>
            <p:cNvGrpSpPr/>
            <p:nvPr/>
          </p:nvGrpSpPr>
          <p:grpSpPr>
            <a:xfrm>
              <a:off x="5029201" y="5066503"/>
              <a:ext cx="79375" cy="79375"/>
              <a:chOff x="4343400" y="3430896"/>
              <a:chExt cx="79375" cy="79375"/>
            </a:xfrm>
          </p:grpSpPr>
          <p:cxnSp>
            <p:nvCxnSpPr>
              <p:cNvPr id="655" name="Connecteur droit 654">
                <a:extLst>
                  <a:ext uri="{FF2B5EF4-FFF2-40B4-BE49-F238E27FC236}">
                    <a16:creationId xmlns:a16="http://schemas.microsoft.com/office/drawing/2014/main" id="{C12F7E90-55F1-3C0D-2036-3CA32B027D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necteur droit 655">
                <a:extLst>
                  <a:ext uri="{FF2B5EF4-FFF2-40B4-BE49-F238E27FC236}">
                    <a16:creationId xmlns:a16="http://schemas.microsoft.com/office/drawing/2014/main" id="{22BDBB3C-0915-88BE-80C7-D8F9B198589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2" name="Groupe 591">
              <a:extLst>
                <a:ext uri="{FF2B5EF4-FFF2-40B4-BE49-F238E27FC236}">
                  <a16:creationId xmlns:a16="http://schemas.microsoft.com/office/drawing/2014/main" id="{090EDB6A-FF21-10EF-3C7D-F1E88891056A}"/>
                </a:ext>
              </a:extLst>
            </p:cNvPr>
            <p:cNvGrpSpPr/>
            <p:nvPr/>
          </p:nvGrpSpPr>
          <p:grpSpPr>
            <a:xfrm>
              <a:off x="4943476" y="5103645"/>
              <a:ext cx="79375" cy="79375"/>
              <a:chOff x="4343400" y="3430896"/>
              <a:chExt cx="79375" cy="79375"/>
            </a:xfrm>
          </p:grpSpPr>
          <p:cxnSp>
            <p:nvCxnSpPr>
              <p:cNvPr id="653" name="Connecteur droit 652">
                <a:extLst>
                  <a:ext uri="{FF2B5EF4-FFF2-40B4-BE49-F238E27FC236}">
                    <a16:creationId xmlns:a16="http://schemas.microsoft.com/office/drawing/2014/main" id="{1BB3E541-E82D-5614-2A86-05113D428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Connecteur droit 653">
                <a:extLst>
                  <a:ext uri="{FF2B5EF4-FFF2-40B4-BE49-F238E27FC236}">
                    <a16:creationId xmlns:a16="http://schemas.microsoft.com/office/drawing/2014/main" id="{AD89D1C0-C85D-5A2D-5708-5CB4D218B7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3" name="Groupe 592">
              <a:extLst>
                <a:ext uri="{FF2B5EF4-FFF2-40B4-BE49-F238E27FC236}">
                  <a16:creationId xmlns:a16="http://schemas.microsoft.com/office/drawing/2014/main" id="{AE4BF3F9-0C78-F7CD-4901-A68C74A7E577}"/>
                </a:ext>
              </a:extLst>
            </p:cNvPr>
            <p:cNvGrpSpPr/>
            <p:nvPr/>
          </p:nvGrpSpPr>
          <p:grpSpPr>
            <a:xfrm>
              <a:off x="4841928" y="5143332"/>
              <a:ext cx="79375" cy="79375"/>
              <a:chOff x="4343400" y="3430896"/>
              <a:chExt cx="79375" cy="79375"/>
            </a:xfrm>
          </p:grpSpPr>
          <p:cxnSp>
            <p:nvCxnSpPr>
              <p:cNvPr id="651" name="Connecteur droit 650">
                <a:extLst>
                  <a:ext uri="{FF2B5EF4-FFF2-40B4-BE49-F238E27FC236}">
                    <a16:creationId xmlns:a16="http://schemas.microsoft.com/office/drawing/2014/main" id="{D51A389D-6607-7E4B-B3BB-C603C6747B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necteur droit 651">
                <a:extLst>
                  <a:ext uri="{FF2B5EF4-FFF2-40B4-BE49-F238E27FC236}">
                    <a16:creationId xmlns:a16="http://schemas.microsoft.com/office/drawing/2014/main" id="{B1DF6D2B-B540-C72B-A110-593BDB1A18F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4" name="Groupe 593">
              <a:extLst>
                <a:ext uri="{FF2B5EF4-FFF2-40B4-BE49-F238E27FC236}">
                  <a16:creationId xmlns:a16="http://schemas.microsoft.com/office/drawing/2014/main" id="{40860B47-F81E-0A99-7F2D-8A2034882216}"/>
                </a:ext>
              </a:extLst>
            </p:cNvPr>
            <p:cNvGrpSpPr/>
            <p:nvPr/>
          </p:nvGrpSpPr>
          <p:grpSpPr>
            <a:xfrm>
              <a:off x="4670478" y="5174456"/>
              <a:ext cx="79375" cy="79375"/>
              <a:chOff x="4343400" y="3430896"/>
              <a:chExt cx="79375" cy="79375"/>
            </a:xfrm>
          </p:grpSpPr>
          <p:cxnSp>
            <p:nvCxnSpPr>
              <p:cNvPr id="649" name="Connecteur droit 648">
                <a:extLst>
                  <a:ext uri="{FF2B5EF4-FFF2-40B4-BE49-F238E27FC236}">
                    <a16:creationId xmlns:a16="http://schemas.microsoft.com/office/drawing/2014/main" id="{F3490DC8-0629-FCB3-AE19-C524A3915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necteur droit 649">
                <a:extLst>
                  <a:ext uri="{FF2B5EF4-FFF2-40B4-BE49-F238E27FC236}">
                    <a16:creationId xmlns:a16="http://schemas.microsoft.com/office/drawing/2014/main" id="{214AD577-4052-B527-629C-1EE88A2282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5" name="Groupe 594">
              <a:extLst>
                <a:ext uri="{FF2B5EF4-FFF2-40B4-BE49-F238E27FC236}">
                  <a16:creationId xmlns:a16="http://schemas.microsoft.com/office/drawing/2014/main" id="{AA490878-F8DA-1881-4394-45CE0B16EBB7}"/>
                </a:ext>
              </a:extLst>
            </p:cNvPr>
            <p:cNvGrpSpPr/>
            <p:nvPr/>
          </p:nvGrpSpPr>
          <p:grpSpPr>
            <a:xfrm>
              <a:off x="4568930" y="5103644"/>
              <a:ext cx="79375" cy="79375"/>
              <a:chOff x="4343400" y="3430896"/>
              <a:chExt cx="79375" cy="79375"/>
            </a:xfrm>
          </p:grpSpPr>
          <p:cxnSp>
            <p:nvCxnSpPr>
              <p:cNvPr id="647" name="Connecteur droit 646">
                <a:extLst>
                  <a:ext uri="{FF2B5EF4-FFF2-40B4-BE49-F238E27FC236}">
                    <a16:creationId xmlns:a16="http://schemas.microsoft.com/office/drawing/2014/main" id="{56211389-7A4C-910B-3011-5866F952B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necteur droit 647">
                <a:extLst>
                  <a:ext uri="{FF2B5EF4-FFF2-40B4-BE49-F238E27FC236}">
                    <a16:creationId xmlns:a16="http://schemas.microsoft.com/office/drawing/2014/main" id="{877016DE-1DFB-085A-4593-927522C2786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6" name="Groupe 595">
              <a:extLst>
                <a:ext uri="{FF2B5EF4-FFF2-40B4-BE49-F238E27FC236}">
                  <a16:creationId xmlns:a16="http://schemas.microsoft.com/office/drawing/2014/main" id="{AAD6FF15-FDCC-58EE-DBC3-0588F57162A3}"/>
                </a:ext>
              </a:extLst>
            </p:cNvPr>
            <p:cNvGrpSpPr/>
            <p:nvPr/>
          </p:nvGrpSpPr>
          <p:grpSpPr>
            <a:xfrm>
              <a:off x="4484898" y="5095080"/>
              <a:ext cx="79375" cy="79375"/>
              <a:chOff x="4343400" y="3430896"/>
              <a:chExt cx="79375" cy="79375"/>
            </a:xfrm>
          </p:grpSpPr>
          <p:cxnSp>
            <p:nvCxnSpPr>
              <p:cNvPr id="645" name="Connecteur droit 644">
                <a:extLst>
                  <a:ext uri="{FF2B5EF4-FFF2-40B4-BE49-F238E27FC236}">
                    <a16:creationId xmlns:a16="http://schemas.microsoft.com/office/drawing/2014/main" id="{800ED444-A16D-F929-DEA3-088CC65B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necteur droit 645">
                <a:extLst>
                  <a:ext uri="{FF2B5EF4-FFF2-40B4-BE49-F238E27FC236}">
                    <a16:creationId xmlns:a16="http://schemas.microsoft.com/office/drawing/2014/main" id="{4F343614-9C89-0C0F-2D63-005EDBF214A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7" name="Groupe 596">
              <a:extLst>
                <a:ext uri="{FF2B5EF4-FFF2-40B4-BE49-F238E27FC236}">
                  <a16:creationId xmlns:a16="http://schemas.microsoft.com/office/drawing/2014/main" id="{F68C028B-E3A0-C9E8-E062-019ADA76E393}"/>
                </a:ext>
              </a:extLst>
            </p:cNvPr>
            <p:cNvGrpSpPr/>
            <p:nvPr/>
          </p:nvGrpSpPr>
          <p:grpSpPr>
            <a:xfrm>
              <a:off x="4306620" y="5034140"/>
              <a:ext cx="79375" cy="79375"/>
              <a:chOff x="4343400" y="3430896"/>
              <a:chExt cx="79375" cy="79375"/>
            </a:xfrm>
          </p:grpSpPr>
          <p:cxnSp>
            <p:nvCxnSpPr>
              <p:cNvPr id="643" name="Connecteur droit 642">
                <a:extLst>
                  <a:ext uri="{FF2B5EF4-FFF2-40B4-BE49-F238E27FC236}">
                    <a16:creationId xmlns:a16="http://schemas.microsoft.com/office/drawing/2014/main" id="{23AA12CA-33F5-28D8-8978-8DAF1EF79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Connecteur droit 643">
                <a:extLst>
                  <a:ext uri="{FF2B5EF4-FFF2-40B4-BE49-F238E27FC236}">
                    <a16:creationId xmlns:a16="http://schemas.microsoft.com/office/drawing/2014/main" id="{518FAE35-EFD1-29F1-7FC8-80BFD512040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8" name="Groupe 597">
              <a:extLst>
                <a:ext uri="{FF2B5EF4-FFF2-40B4-BE49-F238E27FC236}">
                  <a16:creationId xmlns:a16="http://schemas.microsoft.com/office/drawing/2014/main" id="{D5D56747-FF68-5759-2A18-9A4341E0180A}"/>
                </a:ext>
              </a:extLst>
            </p:cNvPr>
            <p:cNvGrpSpPr/>
            <p:nvPr/>
          </p:nvGrpSpPr>
          <p:grpSpPr>
            <a:xfrm>
              <a:off x="4197083" y="4956007"/>
              <a:ext cx="79375" cy="79375"/>
              <a:chOff x="4343400" y="3430896"/>
              <a:chExt cx="79375" cy="79375"/>
            </a:xfrm>
          </p:grpSpPr>
          <p:cxnSp>
            <p:nvCxnSpPr>
              <p:cNvPr id="641" name="Connecteur droit 640">
                <a:extLst>
                  <a:ext uri="{FF2B5EF4-FFF2-40B4-BE49-F238E27FC236}">
                    <a16:creationId xmlns:a16="http://schemas.microsoft.com/office/drawing/2014/main" id="{A1164AD0-4BD2-6415-E9EE-02360D4C09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Connecteur droit 641">
                <a:extLst>
                  <a:ext uri="{FF2B5EF4-FFF2-40B4-BE49-F238E27FC236}">
                    <a16:creationId xmlns:a16="http://schemas.microsoft.com/office/drawing/2014/main" id="{B5506A05-1D93-5FE7-079B-DA3EA33780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9" name="Groupe 598">
              <a:extLst>
                <a:ext uri="{FF2B5EF4-FFF2-40B4-BE49-F238E27FC236}">
                  <a16:creationId xmlns:a16="http://schemas.microsoft.com/office/drawing/2014/main" id="{0A8920BE-8AD2-34D3-3B72-8E4928D9CDBE}"/>
                </a:ext>
              </a:extLst>
            </p:cNvPr>
            <p:cNvGrpSpPr/>
            <p:nvPr/>
          </p:nvGrpSpPr>
          <p:grpSpPr>
            <a:xfrm>
              <a:off x="4036414" y="4871869"/>
              <a:ext cx="79375" cy="79375"/>
              <a:chOff x="4343400" y="3430896"/>
              <a:chExt cx="79375" cy="79375"/>
            </a:xfrm>
          </p:grpSpPr>
          <p:cxnSp>
            <p:nvCxnSpPr>
              <p:cNvPr id="639" name="Connecteur droit 638">
                <a:extLst>
                  <a:ext uri="{FF2B5EF4-FFF2-40B4-BE49-F238E27FC236}">
                    <a16:creationId xmlns:a16="http://schemas.microsoft.com/office/drawing/2014/main" id="{9041014C-E6A1-D6AD-C158-0418F2AAD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Connecteur droit 639">
                <a:extLst>
                  <a:ext uri="{FF2B5EF4-FFF2-40B4-BE49-F238E27FC236}">
                    <a16:creationId xmlns:a16="http://schemas.microsoft.com/office/drawing/2014/main" id="{E3B2A471-D7C5-7004-01EF-1E13C194CA9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0" name="Groupe 599">
              <a:extLst>
                <a:ext uri="{FF2B5EF4-FFF2-40B4-BE49-F238E27FC236}">
                  <a16:creationId xmlns:a16="http://schemas.microsoft.com/office/drawing/2014/main" id="{7419D1C8-F550-FE42-6E06-8586B3A9A7B6}"/>
                </a:ext>
              </a:extLst>
            </p:cNvPr>
            <p:cNvGrpSpPr/>
            <p:nvPr/>
          </p:nvGrpSpPr>
          <p:grpSpPr>
            <a:xfrm>
              <a:off x="3946390" y="4871869"/>
              <a:ext cx="79375" cy="79375"/>
              <a:chOff x="4343400" y="3430896"/>
              <a:chExt cx="79375" cy="79375"/>
            </a:xfrm>
          </p:grpSpPr>
          <p:cxnSp>
            <p:nvCxnSpPr>
              <p:cNvPr id="637" name="Connecteur droit 636">
                <a:extLst>
                  <a:ext uri="{FF2B5EF4-FFF2-40B4-BE49-F238E27FC236}">
                    <a16:creationId xmlns:a16="http://schemas.microsoft.com/office/drawing/2014/main" id="{0412F10E-0103-B594-3E9B-0ABBCAE31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necteur droit 637">
                <a:extLst>
                  <a:ext uri="{FF2B5EF4-FFF2-40B4-BE49-F238E27FC236}">
                    <a16:creationId xmlns:a16="http://schemas.microsoft.com/office/drawing/2014/main" id="{D9D91393-A9F4-578A-6D98-AB0D900CB5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1" name="Groupe 600">
              <a:extLst>
                <a:ext uri="{FF2B5EF4-FFF2-40B4-BE49-F238E27FC236}">
                  <a16:creationId xmlns:a16="http://schemas.microsoft.com/office/drawing/2014/main" id="{D84C4ED1-3B4B-D175-35B4-87B71B79A904}"/>
                </a:ext>
              </a:extLst>
            </p:cNvPr>
            <p:cNvGrpSpPr/>
            <p:nvPr/>
          </p:nvGrpSpPr>
          <p:grpSpPr>
            <a:xfrm>
              <a:off x="3760187" y="4871869"/>
              <a:ext cx="79375" cy="79375"/>
              <a:chOff x="4343400" y="3430896"/>
              <a:chExt cx="79375" cy="79375"/>
            </a:xfrm>
          </p:grpSpPr>
          <p:cxnSp>
            <p:nvCxnSpPr>
              <p:cNvPr id="635" name="Connecteur droit 634">
                <a:extLst>
                  <a:ext uri="{FF2B5EF4-FFF2-40B4-BE49-F238E27FC236}">
                    <a16:creationId xmlns:a16="http://schemas.microsoft.com/office/drawing/2014/main" id="{69B5C945-0C26-0B44-2140-B69270622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necteur droit 635">
                <a:extLst>
                  <a:ext uri="{FF2B5EF4-FFF2-40B4-BE49-F238E27FC236}">
                    <a16:creationId xmlns:a16="http://schemas.microsoft.com/office/drawing/2014/main" id="{0C8FB859-CB68-7420-0E75-5B7A9F9A68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oupe 601">
              <a:extLst>
                <a:ext uri="{FF2B5EF4-FFF2-40B4-BE49-F238E27FC236}">
                  <a16:creationId xmlns:a16="http://schemas.microsoft.com/office/drawing/2014/main" id="{BAF2CBA0-8491-7925-6532-1BBCF43F48C1}"/>
                </a:ext>
              </a:extLst>
            </p:cNvPr>
            <p:cNvGrpSpPr/>
            <p:nvPr/>
          </p:nvGrpSpPr>
          <p:grpSpPr>
            <a:xfrm>
              <a:off x="3495436" y="4946482"/>
              <a:ext cx="79375" cy="79375"/>
              <a:chOff x="4343400" y="3430896"/>
              <a:chExt cx="79375" cy="79375"/>
            </a:xfrm>
          </p:grpSpPr>
          <p:cxnSp>
            <p:nvCxnSpPr>
              <p:cNvPr id="633" name="Connecteur droit 632">
                <a:extLst>
                  <a:ext uri="{FF2B5EF4-FFF2-40B4-BE49-F238E27FC236}">
                    <a16:creationId xmlns:a16="http://schemas.microsoft.com/office/drawing/2014/main" id="{060E985F-1A71-B459-D1DB-0A0B821CB7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necteur droit 633">
                <a:extLst>
                  <a:ext uri="{FF2B5EF4-FFF2-40B4-BE49-F238E27FC236}">
                    <a16:creationId xmlns:a16="http://schemas.microsoft.com/office/drawing/2014/main" id="{ED835113-323D-53C5-C6E6-8C4259D5AF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e 602">
              <a:extLst>
                <a:ext uri="{FF2B5EF4-FFF2-40B4-BE49-F238E27FC236}">
                  <a16:creationId xmlns:a16="http://schemas.microsoft.com/office/drawing/2014/main" id="{BEAAF917-F60E-6DE7-6C92-609FA9CEDF01}"/>
                </a:ext>
              </a:extLst>
            </p:cNvPr>
            <p:cNvGrpSpPr/>
            <p:nvPr/>
          </p:nvGrpSpPr>
          <p:grpSpPr>
            <a:xfrm>
              <a:off x="3408053" y="4911556"/>
              <a:ext cx="79375" cy="79375"/>
              <a:chOff x="4343400" y="3430896"/>
              <a:chExt cx="79375" cy="79375"/>
            </a:xfrm>
          </p:grpSpPr>
          <p:cxnSp>
            <p:nvCxnSpPr>
              <p:cNvPr id="631" name="Connecteur droit 630">
                <a:extLst>
                  <a:ext uri="{FF2B5EF4-FFF2-40B4-BE49-F238E27FC236}">
                    <a16:creationId xmlns:a16="http://schemas.microsoft.com/office/drawing/2014/main" id="{A78F1501-BB49-E19F-62C1-466B3E4F0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necteur droit 631">
                <a:extLst>
                  <a:ext uri="{FF2B5EF4-FFF2-40B4-BE49-F238E27FC236}">
                    <a16:creationId xmlns:a16="http://schemas.microsoft.com/office/drawing/2014/main" id="{1B3D3C76-FCEB-0DFE-DE75-97BC6768DE0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e 603">
              <a:extLst>
                <a:ext uri="{FF2B5EF4-FFF2-40B4-BE49-F238E27FC236}">
                  <a16:creationId xmlns:a16="http://schemas.microsoft.com/office/drawing/2014/main" id="{A9E16E14-4ED2-5E7F-5CAB-63DEFD440C8A}"/>
                </a:ext>
              </a:extLst>
            </p:cNvPr>
            <p:cNvGrpSpPr/>
            <p:nvPr/>
          </p:nvGrpSpPr>
          <p:grpSpPr>
            <a:xfrm>
              <a:off x="3311468" y="4846637"/>
              <a:ext cx="79375" cy="79375"/>
              <a:chOff x="4343400" y="3430896"/>
              <a:chExt cx="79375" cy="79375"/>
            </a:xfrm>
          </p:grpSpPr>
          <p:cxnSp>
            <p:nvCxnSpPr>
              <p:cNvPr id="629" name="Connecteur droit 628">
                <a:extLst>
                  <a:ext uri="{FF2B5EF4-FFF2-40B4-BE49-F238E27FC236}">
                    <a16:creationId xmlns:a16="http://schemas.microsoft.com/office/drawing/2014/main" id="{8802C0F9-2158-3570-A5BC-54B79D512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necteur droit 629">
                <a:extLst>
                  <a:ext uri="{FF2B5EF4-FFF2-40B4-BE49-F238E27FC236}">
                    <a16:creationId xmlns:a16="http://schemas.microsoft.com/office/drawing/2014/main" id="{CD2062F9-0376-9A9E-2BC5-2E796C8F992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e 604">
              <a:extLst>
                <a:ext uri="{FF2B5EF4-FFF2-40B4-BE49-F238E27FC236}">
                  <a16:creationId xmlns:a16="http://schemas.microsoft.com/office/drawing/2014/main" id="{D7A88EC7-20DF-F480-3DC3-BBDD5E0D6FAD}"/>
                </a:ext>
              </a:extLst>
            </p:cNvPr>
            <p:cNvGrpSpPr/>
            <p:nvPr/>
          </p:nvGrpSpPr>
          <p:grpSpPr>
            <a:xfrm>
              <a:off x="3218367" y="4867106"/>
              <a:ext cx="79375" cy="79375"/>
              <a:chOff x="4343400" y="3430896"/>
              <a:chExt cx="79375" cy="79375"/>
            </a:xfrm>
          </p:grpSpPr>
          <p:cxnSp>
            <p:nvCxnSpPr>
              <p:cNvPr id="627" name="Connecteur droit 626">
                <a:extLst>
                  <a:ext uri="{FF2B5EF4-FFF2-40B4-BE49-F238E27FC236}">
                    <a16:creationId xmlns:a16="http://schemas.microsoft.com/office/drawing/2014/main" id="{698B2187-ACC9-0F54-F808-9B7652ADD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necteur droit 627">
                <a:extLst>
                  <a:ext uri="{FF2B5EF4-FFF2-40B4-BE49-F238E27FC236}">
                    <a16:creationId xmlns:a16="http://schemas.microsoft.com/office/drawing/2014/main" id="{EFB29992-3B74-CC15-71B5-4F575FBC376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e 605">
              <a:extLst>
                <a:ext uri="{FF2B5EF4-FFF2-40B4-BE49-F238E27FC236}">
                  <a16:creationId xmlns:a16="http://schemas.microsoft.com/office/drawing/2014/main" id="{E1C6FC58-038D-8F76-3AD4-0396764CBA8A}"/>
                </a:ext>
              </a:extLst>
            </p:cNvPr>
            <p:cNvGrpSpPr/>
            <p:nvPr/>
          </p:nvGrpSpPr>
          <p:grpSpPr>
            <a:xfrm>
              <a:off x="3123108" y="4867106"/>
              <a:ext cx="79375" cy="79375"/>
              <a:chOff x="4343400" y="3430896"/>
              <a:chExt cx="79375" cy="79375"/>
            </a:xfrm>
          </p:grpSpPr>
          <p:cxnSp>
            <p:nvCxnSpPr>
              <p:cNvPr id="625" name="Connecteur droit 624">
                <a:extLst>
                  <a:ext uri="{FF2B5EF4-FFF2-40B4-BE49-F238E27FC236}">
                    <a16:creationId xmlns:a16="http://schemas.microsoft.com/office/drawing/2014/main" id="{06F3C780-9E5B-35D5-7E2F-A8FEE9DE7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necteur droit 625">
                <a:extLst>
                  <a:ext uri="{FF2B5EF4-FFF2-40B4-BE49-F238E27FC236}">
                    <a16:creationId xmlns:a16="http://schemas.microsoft.com/office/drawing/2014/main" id="{4A45C8AC-4CE0-788D-36B3-C7F7AECAF58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e 606">
              <a:extLst>
                <a:ext uri="{FF2B5EF4-FFF2-40B4-BE49-F238E27FC236}">
                  <a16:creationId xmlns:a16="http://schemas.microsoft.com/office/drawing/2014/main" id="{F58EF4E0-8115-43D2-B2F4-F8BE0B170D4C}"/>
                </a:ext>
              </a:extLst>
            </p:cNvPr>
            <p:cNvGrpSpPr/>
            <p:nvPr/>
          </p:nvGrpSpPr>
          <p:grpSpPr>
            <a:xfrm>
              <a:off x="2934225" y="4950178"/>
              <a:ext cx="79375" cy="79375"/>
              <a:chOff x="4343400" y="3430896"/>
              <a:chExt cx="79375" cy="79375"/>
            </a:xfrm>
          </p:grpSpPr>
          <p:cxnSp>
            <p:nvCxnSpPr>
              <p:cNvPr id="623" name="Connecteur droit 622">
                <a:extLst>
                  <a:ext uri="{FF2B5EF4-FFF2-40B4-BE49-F238E27FC236}">
                    <a16:creationId xmlns:a16="http://schemas.microsoft.com/office/drawing/2014/main" id="{AA3D7787-96B2-CF25-95A6-C238AA698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necteur droit 623">
                <a:extLst>
                  <a:ext uri="{FF2B5EF4-FFF2-40B4-BE49-F238E27FC236}">
                    <a16:creationId xmlns:a16="http://schemas.microsoft.com/office/drawing/2014/main" id="{4A602FAE-E3D2-7165-AC17-6668B999629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e 607">
              <a:extLst>
                <a:ext uri="{FF2B5EF4-FFF2-40B4-BE49-F238E27FC236}">
                  <a16:creationId xmlns:a16="http://schemas.microsoft.com/office/drawing/2014/main" id="{94AA0EDA-2F6E-95AE-994E-9370AEAE97AF}"/>
                </a:ext>
              </a:extLst>
            </p:cNvPr>
            <p:cNvGrpSpPr/>
            <p:nvPr/>
          </p:nvGrpSpPr>
          <p:grpSpPr>
            <a:xfrm>
              <a:off x="2927045" y="4950178"/>
              <a:ext cx="79375" cy="79375"/>
              <a:chOff x="4343400" y="3430896"/>
              <a:chExt cx="79375" cy="79375"/>
            </a:xfrm>
          </p:grpSpPr>
          <p:cxnSp>
            <p:nvCxnSpPr>
              <p:cNvPr id="621" name="Connecteur droit 620">
                <a:extLst>
                  <a:ext uri="{FF2B5EF4-FFF2-40B4-BE49-F238E27FC236}">
                    <a16:creationId xmlns:a16="http://schemas.microsoft.com/office/drawing/2014/main" id="{F79847F8-8EF6-A7C6-2E34-293BFE6746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Connecteur droit 621">
                <a:extLst>
                  <a:ext uri="{FF2B5EF4-FFF2-40B4-BE49-F238E27FC236}">
                    <a16:creationId xmlns:a16="http://schemas.microsoft.com/office/drawing/2014/main" id="{13291D1B-AC99-5237-FF54-AC9F42A1853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e 608">
              <a:extLst>
                <a:ext uri="{FF2B5EF4-FFF2-40B4-BE49-F238E27FC236}">
                  <a16:creationId xmlns:a16="http://schemas.microsoft.com/office/drawing/2014/main" id="{BE58033F-2426-689E-CA5E-F4F6E94B421E}"/>
                </a:ext>
              </a:extLst>
            </p:cNvPr>
            <p:cNvGrpSpPr/>
            <p:nvPr/>
          </p:nvGrpSpPr>
          <p:grpSpPr>
            <a:xfrm>
              <a:off x="2670907" y="5111299"/>
              <a:ext cx="79375" cy="79375"/>
              <a:chOff x="4343400" y="3430896"/>
              <a:chExt cx="79375" cy="79375"/>
            </a:xfrm>
          </p:grpSpPr>
          <p:cxnSp>
            <p:nvCxnSpPr>
              <p:cNvPr id="619" name="Connecteur droit 618">
                <a:extLst>
                  <a:ext uri="{FF2B5EF4-FFF2-40B4-BE49-F238E27FC236}">
                    <a16:creationId xmlns:a16="http://schemas.microsoft.com/office/drawing/2014/main" id="{9B9701CD-8759-1544-45B0-F93F5742A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Connecteur droit 619">
                <a:extLst>
                  <a:ext uri="{FF2B5EF4-FFF2-40B4-BE49-F238E27FC236}">
                    <a16:creationId xmlns:a16="http://schemas.microsoft.com/office/drawing/2014/main" id="{851AF232-99CD-9304-20C6-299D1E8AE27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Groupe 609">
              <a:extLst>
                <a:ext uri="{FF2B5EF4-FFF2-40B4-BE49-F238E27FC236}">
                  <a16:creationId xmlns:a16="http://schemas.microsoft.com/office/drawing/2014/main" id="{D801B105-A8F8-C77F-74A2-189A78C74D1E}"/>
                </a:ext>
              </a:extLst>
            </p:cNvPr>
            <p:cNvGrpSpPr/>
            <p:nvPr/>
          </p:nvGrpSpPr>
          <p:grpSpPr>
            <a:xfrm>
              <a:off x="2756632" y="5055391"/>
              <a:ext cx="79375" cy="79375"/>
              <a:chOff x="4343400" y="3430896"/>
              <a:chExt cx="79375" cy="79375"/>
            </a:xfrm>
          </p:grpSpPr>
          <p:cxnSp>
            <p:nvCxnSpPr>
              <p:cNvPr id="617" name="Connecteur droit 616">
                <a:extLst>
                  <a:ext uri="{FF2B5EF4-FFF2-40B4-BE49-F238E27FC236}">
                    <a16:creationId xmlns:a16="http://schemas.microsoft.com/office/drawing/2014/main" id="{F16DA539-61CA-1CCF-845F-B1A93203A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necteur droit 617">
                <a:extLst>
                  <a:ext uri="{FF2B5EF4-FFF2-40B4-BE49-F238E27FC236}">
                    <a16:creationId xmlns:a16="http://schemas.microsoft.com/office/drawing/2014/main" id="{CFCA2A23-374C-253F-0F6A-62EAF0B7DDB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1" name="Groupe 610">
              <a:extLst>
                <a:ext uri="{FF2B5EF4-FFF2-40B4-BE49-F238E27FC236}">
                  <a16:creationId xmlns:a16="http://schemas.microsoft.com/office/drawing/2014/main" id="{EA4D2964-C863-A15A-BD17-52467F633459}"/>
                </a:ext>
              </a:extLst>
            </p:cNvPr>
            <p:cNvGrpSpPr/>
            <p:nvPr/>
          </p:nvGrpSpPr>
          <p:grpSpPr>
            <a:xfrm>
              <a:off x="2569359" y="5181262"/>
              <a:ext cx="79375" cy="79375"/>
              <a:chOff x="4343400" y="3430896"/>
              <a:chExt cx="79375" cy="79375"/>
            </a:xfrm>
          </p:grpSpPr>
          <p:cxnSp>
            <p:nvCxnSpPr>
              <p:cNvPr id="615" name="Connecteur droit 614">
                <a:extLst>
                  <a:ext uri="{FF2B5EF4-FFF2-40B4-BE49-F238E27FC236}">
                    <a16:creationId xmlns:a16="http://schemas.microsoft.com/office/drawing/2014/main" id="{2E12BA68-19F5-A06D-2BBF-8046C7BD6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necteur droit 615">
                <a:extLst>
                  <a:ext uri="{FF2B5EF4-FFF2-40B4-BE49-F238E27FC236}">
                    <a16:creationId xmlns:a16="http://schemas.microsoft.com/office/drawing/2014/main" id="{7920125C-39FD-B88C-DC34-7CABA40666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2" name="Groupe 611">
              <a:extLst>
                <a:ext uri="{FF2B5EF4-FFF2-40B4-BE49-F238E27FC236}">
                  <a16:creationId xmlns:a16="http://schemas.microsoft.com/office/drawing/2014/main" id="{3F33CC7A-6653-4138-9466-E0D09126B820}"/>
                </a:ext>
              </a:extLst>
            </p:cNvPr>
            <p:cNvGrpSpPr/>
            <p:nvPr/>
          </p:nvGrpSpPr>
          <p:grpSpPr>
            <a:xfrm rot="790901">
              <a:off x="2498512" y="5226540"/>
              <a:ext cx="79375" cy="79375"/>
              <a:chOff x="4343400" y="3430896"/>
              <a:chExt cx="79375" cy="79375"/>
            </a:xfrm>
          </p:grpSpPr>
          <p:cxnSp>
            <p:nvCxnSpPr>
              <p:cNvPr id="613" name="Connecteur droit 612">
                <a:extLst>
                  <a:ext uri="{FF2B5EF4-FFF2-40B4-BE49-F238E27FC236}">
                    <a16:creationId xmlns:a16="http://schemas.microsoft.com/office/drawing/2014/main" id="{6C170092-7063-4EAB-E2FE-D3CB49B584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necteur droit 613">
                <a:extLst>
                  <a:ext uri="{FF2B5EF4-FFF2-40B4-BE49-F238E27FC236}">
                    <a16:creationId xmlns:a16="http://schemas.microsoft.com/office/drawing/2014/main" id="{B3FD4A7B-8980-57C0-CFAB-9A936C688FB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5" name="Groupe 664">
            <a:extLst>
              <a:ext uri="{FF2B5EF4-FFF2-40B4-BE49-F238E27FC236}">
                <a16:creationId xmlns:a16="http://schemas.microsoft.com/office/drawing/2014/main" id="{6AF961A8-6594-668A-C9FA-67DCC2329C18}"/>
              </a:ext>
            </a:extLst>
          </p:cNvPr>
          <p:cNvGrpSpPr/>
          <p:nvPr/>
        </p:nvGrpSpPr>
        <p:grpSpPr>
          <a:xfrm>
            <a:off x="2940075" y="4722425"/>
            <a:ext cx="2681288" cy="640829"/>
            <a:chOff x="2545556" y="4812234"/>
            <a:chExt cx="2681288" cy="640829"/>
          </a:xfrm>
        </p:grpSpPr>
        <p:grpSp>
          <p:nvGrpSpPr>
            <p:cNvPr id="666" name="Groupe 665">
              <a:extLst>
                <a:ext uri="{FF2B5EF4-FFF2-40B4-BE49-F238E27FC236}">
                  <a16:creationId xmlns:a16="http://schemas.microsoft.com/office/drawing/2014/main" id="{4E419C71-A8F2-4D62-778C-8DDF5971175F}"/>
                </a:ext>
              </a:extLst>
            </p:cNvPr>
            <p:cNvGrpSpPr/>
            <p:nvPr/>
          </p:nvGrpSpPr>
          <p:grpSpPr>
            <a:xfrm>
              <a:off x="2577122" y="5335073"/>
              <a:ext cx="79375" cy="79375"/>
              <a:chOff x="4343400" y="3430896"/>
              <a:chExt cx="79375" cy="79375"/>
            </a:xfrm>
          </p:grpSpPr>
          <p:cxnSp>
            <p:nvCxnSpPr>
              <p:cNvPr id="752" name="Connecteur droit 751">
                <a:extLst>
                  <a:ext uri="{FF2B5EF4-FFF2-40B4-BE49-F238E27FC236}">
                    <a16:creationId xmlns:a16="http://schemas.microsoft.com/office/drawing/2014/main" id="{BB67E8DA-37C6-F7D7-0121-BDBBA5DC0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Connecteur droit 752">
                <a:extLst>
                  <a:ext uri="{FF2B5EF4-FFF2-40B4-BE49-F238E27FC236}">
                    <a16:creationId xmlns:a16="http://schemas.microsoft.com/office/drawing/2014/main" id="{D28E2BB4-2AD4-ED81-033B-93310C7B0FF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7" name="Groupe 666">
              <a:extLst>
                <a:ext uri="{FF2B5EF4-FFF2-40B4-BE49-F238E27FC236}">
                  <a16:creationId xmlns:a16="http://schemas.microsoft.com/office/drawing/2014/main" id="{6EBC2615-28F5-8D95-E038-6C25C82A9F4B}"/>
                </a:ext>
              </a:extLst>
            </p:cNvPr>
            <p:cNvGrpSpPr/>
            <p:nvPr/>
          </p:nvGrpSpPr>
          <p:grpSpPr>
            <a:xfrm>
              <a:off x="2666975" y="5243289"/>
              <a:ext cx="79375" cy="79375"/>
              <a:chOff x="4343400" y="3430896"/>
              <a:chExt cx="79375" cy="79375"/>
            </a:xfrm>
          </p:grpSpPr>
          <p:cxnSp>
            <p:nvCxnSpPr>
              <p:cNvPr id="750" name="Connecteur droit 749">
                <a:extLst>
                  <a:ext uri="{FF2B5EF4-FFF2-40B4-BE49-F238E27FC236}">
                    <a16:creationId xmlns:a16="http://schemas.microsoft.com/office/drawing/2014/main" id="{D38BE921-9398-4284-FD90-3BFAF83621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Connecteur droit 750">
                <a:extLst>
                  <a:ext uri="{FF2B5EF4-FFF2-40B4-BE49-F238E27FC236}">
                    <a16:creationId xmlns:a16="http://schemas.microsoft.com/office/drawing/2014/main" id="{5DE111FF-D890-C35F-4F7D-EBDF41EB2A7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8" name="Groupe 667">
              <a:extLst>
                <a:ext uri="{FF2B5EF4-FFF2-40B4-BE49-F238E27FC236}">
                  <a16:creationId xmlns:a16="http://schemas.microsoft.com/office/drawing/2014/main" id="{41945712-5852-ED54-BA83-F7EB2B84863C}"/>
                </a:ext>
              </a:extLst>
            </p:cNvPr>
            <p:cNvGrpSpPr/>
            <p:nvPr/>
          </p:nvGrpSpPr>
          <p:grpSpPr>
            <a:xfrm>
              <a:off x="2577122" y="5335073"/>
              <a:ext cx="79375" cy="79375"/>
              <a:chOff x="4343400" y="3430896"/>
              <a:chExt cx="79375" cy="79375"/>
            </a:xfrm>
          </p:grpSpPr>
          <p:cxnSp>
            <p:nvCxnSpPr>
              <p:cNvPr id="748" name="Connecteur droit 747">
                <a:extLst>
                  <a:ext uri="{FF2B5EF4-FFF2-40B4-BE49-F238E27FC236}">
                    <a16:creationId xmlns:a16="http://schemas.microsoft.com/office/drawing/2014/main" id="{494DF888-AE2D-1EB8-96D8-4AE3A2E0D8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Connecteur droit 748">
                <a:extLst>
                  <a:ext uri="{FF2B5EF4-FFF2-40B4-BE49-F238E27FC236}">
                    <a16:creationId xmlns:a16="http://schemas.microsoft.com/office/drawing/2014/main" id="{5B7604F9-6328-6747-45F3-102025C822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9" name="Groupe 668">
              <a:extLst>
                <a:ext uri="{FF2B5EF4-FFF2-40B4-BE49-F238E27FC236}">
                  <a16:creationId xmlns:a16="http://schemas.microsoft.com/office/drawing/2014/main" id="{331DD9A8-082C-A1B2-0E0F-EE349B48156F}"/>
                </a:ext>
              </a:extLst>
            </p:cNvPr>
            <p:cNvGrpSpPr/>
            <p:nvPr/>
          </p:nvGrpSpPr>
          <p:grpSpPr>
            <a:xfrm>
              <a:off x="2666975" y="5243289"/>
              <a:ext cx="79375" cy="79375"/>
              <a:chOff x="4343400" y="3430896"/>
              <a:chExt cx="79375" cy="79375"/>
            </a:xfrm>
          </p:grpSpPr>
          <p:cxnSp>
            <p:nvCxnSpPr>
              <p:cNvPr id="746" name="Connecteur droit 745">
                <a:extLst>
                  <a:ext uri="{FF2B5EF4-FFF2-40B4-BE49-F238E27FC236}">
                    <a16:creationId xmlns:a16="http://schemas.microsoft.com/office/drawing/2014/main" id="{406AB399-F7DE-D70A-3662-8570A2D06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Connecteur droit 746">
                <a:extLst>
                  <a:ext uri="{FF2B5EF4-FFF2-40B4-BE49-F238E27FC236}">
                    <a16:creationId xmlns:a16="http://schemas.microsoft.com/office/drawing/2014/main" id="{BE68533A-8BC4-5B27-8B7A-4234F21508D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0" name="Groupe 669">
              <a:extLst>
                <a:ext uri="{FF2B5EF4-FFF2-40B4-BE49-F238E27FC236}">
                  <a16:creationId xmlns:a16="http://schemas.microsoft.com/office/drawing/2014/main" id="{76373244-5500-D729-F398-9C48F6536775}"/>
                </a:ext>
              </a:extLst>
            </p:cNvPr>
            <p:cNvGrpSpPr/>
            <p:nvPr/>
          </p:nvGrpSpPr>
          <p:grpSpPr>
            <a:xfrm>
              <a:off x="2768575" y="5143332"/>
              <a:ext cx="79375" cy="79375"/>
              <a:chOff x="4343400" y="3430896"/>
              <a:chExt cx="79375" cy="79375"/>
            </a:xfrm>
          </p:grpSpPr>
          <p:cxnSp>
            <p:nvCxnSpPr>
              <p:cNvPr id="744" name="Connecteur droit 743">
                <a:extLst>
                  <a:ext uri="{FF2B5EF4-FFF2-40B4-BE49-F238E27FC236}">
                    <a16:creationId xmlns:a16="http://schemas.microsoft.com/office/drawing/2014/main" id="{461E07F1-EE44-0338-AE47-86D535CFDB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Connecteur droit 744">
                <a:extLst>
                  <a:ext uri="{FF2B5EF4-FFF2-40B4-BE49-F238E27FC236}">
                    <a16:creationId xmlns:a16="http://schemas.microsoft.com/office/drawing/2014/main" id="{EEB3F8F7-FA95-C45C-AFCB-EB9E3847E2A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1" name="Groupe 670">
              <a:extLst>
                <a:ext uri="{FF2B5EF4-FFF2-40B4-BE49-F238E27FC236}">
                  <a16:creationId xmlns:a16="http://schemas.microsoft.com/office/drawing/2014/main" id="{1CD7B58F-11AF-CC4C-A1CD-24BDDE9EE059}"/>
                </a:ext>
              </a:extLst>
            </p:cNvPr>
            <p:cNvGrpSpPr/>
            <p:nvPr/>
          </p:nvGrpSpPr>
          <p:grpSpPr>
            <a:xfrm>
              <a:off x="2854300" y="5054432"/>
              <a:ext cx="79375" cy="79375"/>
              <a:chOff x="4343400" y="3430896"/>
              <a:chExt cx="79375" cy="79375"/>
            </a:xfrm>
          </p:grpSpPr>
          <p:cxnSp>
            <p:nvCxnSpPr>
              <p:cNvPr id="742" name="Connecteur droit 741">
                <a:extLst>
                  <a:ext uri="{FF2B5EF4-FFF2-40B4-BE49-F238E27FC236}">
                    <a16:creationId xmlns:a16="http://schemas.microsoft.com/office/drawing/2014/main" id="{DC3DC8FA-B1B6-21EB-E2D7-6FF373DDF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Connecteur droit 742">
                <a:extLst>
                  <a:ext uri="{FF2B5EF4-FFF2-40B4-BE49-F238E27FC236}">
                    <a16:creationId xmlns:a16="http://schemas.microsoft.com/office/drawing/2014/main" id="{B4BD7509-BCD9-39D0-0BB4-E0F7DE323B9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2" name="Groupe 671">
              <a:extLst>
                <a:ext uri="{FF2B5EF4-FFF2-40B4-BE49-F238E27FC236}">
                  <a16:creationId xmlns:a16="http://schemas.microsoft.com/office/drawing/2014/main" id="{FF9A8ECB-016A-EC2E-B22C-E39A4878383D}"/>
                </a:ext>
              </a:extLst>
            </p:cNvPr>
            <p:cNvGrpSpPr/>
            <p:nvPr/>
          </p:nvGrpSpPr>
          <p:grpSpPr>
            <a:xfrm>
              <a:off x="2957480" y="4959810"/>
              <a:ext cx="79375" cy="79375"/>
              <a:chOff x="4343400" y="3430896"/>
              <a:chExt cx="79375" cy="79375"/>
            </a:xfrm>
          </p:grpSpPr>
          <p:cxnSp>
            <p:nvCxnSpPr>
              <p:cNvPr id="740" name="Connecteur droit 739">
                <a:extLst>
                  <a:ext uri="{FF2B5EF4-FFF2-40B4-BE49-F238E27FC236}">
                    <a16:creationId xmlns:a16="http://schemas.microsoft.com/office/drawing/2014/main" id="{7E845684-00C8-8D07-D71B-BE97F5929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Connecteur droit 740">
                <a:extLst>
                  <a:ext uri="{FF2B5EF4-FFF2-40B4-BE49-F238E27FC236}">
                    <a16:creationId xmlns:a16="http://schemas.microsoft.com/office/drawing/2014/main" id="{93F661DC-781E-D718-BC2A-F96D1E718CD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3" name="Groupe 672">
              <a:extLst>
                <a:ext uri="{FF2B5EF4-FFF2-40B4-BE49-F238E27FC236}">
                  <a16:creationId xmlns:a16="http://schemas.microsoft.com/office/drawing/2014/main" id="{A34EC057-750D-1CEE-0988-2BA0EEC67F10}"/>
                </a:ext>
              </a:extLst>
            </p:cNvPr>
            <p:cNvGrpSpPr/>
            <p:nvPr/>
          </p:nvGrpSpPr>
          <p:grpSpPr>
            <a:xfrm rot="689031">
              <a:off x="3043962" y="4913015"/>
              <a:ext cx="79375" cy="79375"/>
              <a:chOff x="4343400" y="3430896"/>
              <a:chExt cx="79375" cy="79375"/>
            </a:xfrm>
          </p:grpSpPr>
          <p:cxnSp>
            <p:nvCxnSpPr>
              <p:cNvPr id="738" name="Connecteur droit 737">
                <a:extLst>
                  <a:ext uri="{FF2B5EF4-FFF2-40B4-BE49-F238E27FC236}">
                    <a16:creationId xmlns:a16="http://schemas.microsoft.com/office/drawing/2014/main" id="{2D15FE11-6343-D169-6118-71C505CA5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onnecteur droit 738">
                <a:extLst>
                  <a:ext uri="{FF2B5EF4-FFF2-40B4-BE49-F238E27FC236}">
                    <a16:creationId xmlns:a16="http://schemas.microsoft.com/office/drawing/2014/main" id="{F8DC0C69-E6A7-C7BE-5D32-2CA5106D0DA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4" name="Groupe 673">
              <a:extLst>
                <a:ext uri="{FF2B5EF4-FFF2-40B4-BE49-F238E27FC236}">
                  <a16:creationId xmlns:a16="http://schemas.microsoft.com/office/drawing/2014/main" id="{5EBAAB95-05FB-F294-D72C-750B6EB50F59}"/>
                </a:ext>
              </a:extLst>
            </p:cNvPr>
            <p:cNvGrpSpPr/>
            <p:nvPr/>
          </p:nvGrpSpPr>
          <p:grpSpPr>
            <a:xfrm rot="689031">
              <a:off x="3140620" y="4866220"/>
              <a:ext cx="79375" cy="79375"/>
              <a:chOff x="4343400" y="3430896"/>
              <a:chExt cx="79375" cy="79375"/>
            </a:xfrm>
          </p:grpSpPr>
          <p:cxnSp>
            <p:nvCxnSpPr>
              <p:cNvPr id="736" name="Connecteur droit 735">
                <a:extLst>
                  <a:ext uri="{FF2B5EF4-FFF2-40B4-BE49-F238E27FC236}">
                    <a16:creationId xmlns:a16="http://schemas.microsoft.com/office/drawing/2014/main" id="{629D7794-D4E7-4B55-9BD7-C8FC755394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necteur droit 736">
                <a:extLst>
                  <a:ext uri="{FF2B5EF4-FFF2-40B4-BE49-F238E27FC236}">
                    <a16:creationId xmlns:a16="http://schemas.microsoft.com/office/drawing/2014/main" id="{D874686C-5C03-227C-6147-75E33BC3D3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5" name="Groupe 674">
              <a:extLst>
                <a:ext uri="{FF2B5EF4-FFF2-40B4-BE49-F238E27FC236}">
                  <a16:creationId xmlns:a16="http://schemas.microsoft.com/office/drawing/2014/main" id="{785B49F6-34F0-4E70-801C-9D069BF1FE1C}"/>
                </a:ext>
              </a:extLst>
            </p:cNvPr>
            <p:cNvGrpSpPr/>
            <p:nvPr/>
          </p:nvGrpSpPr>
          <p:grpSpPr>
            <a:xfrm rot="1747446">
              <a:off x="3292918" y="4812234"/>
              <a:ext cx="79375" cy="79375"/>
              <a:chOff x="4343400" y="3430896"/>
              <a:chExt cx="79375" cy="79375"/>
            </a:xfrm>
          </p:grpSpPr>
          <p:cxnSp>
            <p:nvCxnSpPr>
              <p:cNvPr id="734" name="Connecteur droit 733">
                <a:extLst>
                  <a:ext uri="{FF2B5EF4-FFF2-40B4-BE49-F238E27FC236}">
                    <a16:creationId xmlns:a16="http://schemas.microsoft.com/office/drawing/2014/main" id="{97B011B9-5A5C-CF9E-8A77-5EBA6D6EB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Connecteur droit 734">
                <a:extLst>
                  <a:ext uri="{FF2B5EF4-FFF2-40B4-BE49-F238E27FC236}">
                    <a16:creationId xmlns:a16="http://schemas.microsoft.com/office/drawing/2014/main" id="{2F74DBEA-A27C-651E-6FEF-1A66C30864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oupe 675">
              <a:extLst>
                <a:ext uri="{FF2B5EF4-FFF2-40B4-BE49-F238E27FC236}">
                  <a16:creationId xmlns:a16="http://schemas.microsoft.com/office/drawing/2014/main" id="{4886477D-9FA4-0A48-C922-D68649A1CD50}"/>
                </a:ext>
              </a:extLst>
            </p:cNvPr>
            <p:cNvGrpSpPr/>
            <p:nvPr/>
          </p:nvGrpSpPr>
          <p:grpSpPr>
            <a:xfrm rot="1747446">
              <a:off x="3387057" y="4819426"/>
              <a:ext cx="79375" cy="79375"/>
              <a:chOff x="4343400" y="3430896"/>
              <a:chExt cx="79375" cy="79375"/>
            </a:xfrm>
          </p:grpSpPr>
          <p:cxnSp>
            <p:nvCxnSpPr>
              <p:cNvPr id="732" name="Connecteur droit 731">
                <a:extLst>
                  <a:ext uri="{FF2B5EF4-FFF2-40B4-BE49-F238E27FC236}">
                    <a16:creationId xmlns:a16="http://schemas.microsoft.com/office/drawing/2014/main" id="{B8FFDA78-DE66-D921-C6DB-BF56698D6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Connecteur droit 732">
                <a:extLst>
                  <a:ext uri="{FF2B5EF4-FFF2-40B4-BE49-F238E27FC236}">
                    <a16:creationId xmlns:a16="http://schemas.microsoft.com/office/drawing/2014/main" id="{D4DA300A-4289-60AE-9517-965177C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7" name="Groupe 676">
              <a:extLst>
                <a:ext uri="{FF2B5EF4-FFF2-40B4-BE49-F238E27FC236}">
                  <a16:creationId xmlns:a16="http://schemas.microsoft.com/office/drawing/2014/main" id="{23A523D7-F8BE-9369-C30F-67CD5D98FCCB}"/>
                </a:ext>
              </a:extLst>
            </p:cNvPr>
            <p:cNvGrpSpPr/>
            <p:nvPr/>
          </p:nvGrpSpPr>
          <p:grpSpPr>
            <a:xfrm rot="958565">
              <a:off x="3476504" y="4861311"/>
              <a:ext cx="79375" cy="79375"/>
              <a:chOff x="4343400" y="3430896"/>
              <a:chExt cx="79375" cy="79375"/>
            </a:xfrm>
          </p:grpSpPr>
          <p:cxnSp>
            <p:nvCxnSpPr>
              <p:cNvPr id="730" name="Connecteur droit 729">
                <a:extLst>
                  <a:ext uri="{FF2B5EF4-FFF2-40B4-BE49-F238E27FC236}">
                    <a16:creationId xmlns:a16="http://schemas.microsoft.com/office/drawing/2014/main" id="{750A8C74-D9C7-16B1-DE27-A46029454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Connecteur droit 730">
                <a:extLst>
                  <a:ext uri="{FF2B5EF4-FFF2-40B4-BE49-F238E27FC236}">
                    <a16:creationId xmlns:a16="http://schemas.microsoft.com/office/drawing/2014/main" id="{A7EFE731-9D7A-5AAB-EB5F-F11BC1B2DC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8" name="Groupe 677">
              <a:extLst>
                <a:ext uri="{FF2B5EF4-FFF2-40B4-BE49-F238E27FC236}">
                  <a16:creationId xmlns:a16="http://schemas.microsoft.com/office/drawing/2014/main" id="{74F9DA67-629F-B1B2-6E77-AEB4C418205B}"/>
                </a:ext>
              </a:extLst>
            </p:cNvPr>
            <p:cNvGrpSpPr/>
            <p:nvPr/>
          </p:nvGrpSpPr>
          <p:grpSpPr>
            <a:xfrm rot="958565">
              <a:off x="3576715" y="4857129"/>
              <a:ext cx="79375" cy="79375"/>
              <a:chOff x="4343400" y="3430896"/>
              <a:chExt cx="79375" cy="79375"/>
            </a:xfrm>
          </p:grpSpPr>
          <p:cxnSp>
            <p:nvCxnSpPr>
              <p:cNvPr id="728" name="Connecteur droit 727">
                <a:extLst>
                  <a:ext uri="{FF2B5EF4-FFF2-40B4-BE49-F238E27FC236}">
                    <a16:creationId xmlns:a16="http://schemas.microsoft.com/office/drawing/2014/main" id="{57FD79BC-3C01-F228-A159-143D8670E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Connecteur droit 728">
                <a:extLst>
                  <a:ext uri="{FF2B5EF4-FFF2-40B4-BE49-F238E27FC236}">
                    <a16:creationId xmlns:a16="http://schemas.microsoft.com/office/drawing/2014/main" id="{98E7B00E-8009-D914-56A0-0786E153FA0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9" name="Groupe 678">
              <a:extLst>
                <a:ext uri="{FF2B5EF4-FFF2-40B4-BE49-F238E27FC236}">
                  <a16:creationId xmlns:a16="http://schemas.microsoft.com/office/drawing/2014/main" id="{A9A0B664-9134-5DB0-E30A-1FE413CC2016}"/>
                </a:ext>
              </a:extLst>
            </p:cNvPr>
            <p:cNvGrpSpPr/>
            <p:nvPr/>
          </p:nvGrpSpPr>
          <p:grpSpPr>
            <a:xfrm rot="958565">
              <a:off x="3664903" y="4857129"/>
              <a:ext cx="79375" cy="79375"/>
              <a:chOff x="4343400" y="3430896"/>
              <a:chExt cx="79375" cy="79375"/>
            </a:xfrm>
          </p:grpSpPr>
          <p:cxnSp>
            <p:nvCxnSpPr>
              <p:cNvPr id="726" name="Connecteur droit 725">
                <a:extLst>
                  <a:ext uri="{FF2B5EF4-FFF2-40B4-BE49-F238E27FC236}">
                    <a16:creationId xmlns:a16="http://schemas.microsoft.com/office/drawing/2014/main" id="{10870ADB-9709-5F4C-B299-EF14B8397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Connecteur droit 726">
                <a:extLst>
                  <a:ext uri="{FF2B5EF4-FFF2-40B4-BE49-F238E27FC236}">
                    <a16:creationId xmlns:a16="http://schemas.microsoft.com/office/drawing/2014/main" id="{29136BB5-BAAC-C6DA-827E-F84C5D2EC49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0" name="Groupe 679">
              <a:extLst>
                <a:ext uri="{FF2B5EF4-FFF2-40B4-BE49-F238E27FC236}">
                  <a16:creationId xmlns:a16="http://schemas.microsoft.com/office/drawing/2014/main" id="{F8DD4B86-88BC-6269-97D5-576B7786A6F0}"/>
                </a:ext>
              </a:extLst>
            </p:cNvPr>
            <p:cNvGrpSpPr/>
            <p:nvPr/>
          </p:nvGrpSpPr>
          <p:grpSpPr>
            <a:xfrm rot="958565">
              <a:off x="3750896" y="4857128"/>
              <a:ext cx="79375" cy="79375"/>
              <a:chOff x="4343400" y="3430896"/>
              <a:chExt cx="79375" cy="79375"/>
            </a:xfrm>
          </p:grpSpPr>
          <p:cxnSp>
            <p:nvCxnSpPr>
              <p:cNvPr id="724" name="Connecteur droit 723">
                <a:extLst>
                  <a:ext uri="{FF2B5EF4-FFF2-40B4-BE49-F238E27FC236}">
                    <a16:creationId xmlns:a16="http://schemas.microsoft.com/office/drawing/2014/main" id="{AFF697E9-D67A-346A-DAFD-B6B031985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necteur droit 724">
                <a:extLst>
                  <a:ext uri="{FF2B5EF4-FFF2-40B4-BE49-F238E27FC236}">
                    <a16:creationId xmlns:a16="http://schemas.microsoft.com/office/drawing/2014/main" id="{E36918A9-A760-CFF5-B07E-B6D574BF2FC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1" name="Groupe 680">
              <a:extLst>
                <a:ext uri="{FF2B5EF4-FFF2-40B4-BE49-F238E27FC236}">
                  <a16:creationId xmlns:a16="http://schemas.microsoft.com/office/drawing/2014/main" id="{EC435ABF-E9A3-0D34-229A-BF29827A3AE7}"/>
                </a:ext>
              </a:extLst>
            </p:cNvPr>
            <p:cNvGrpSpPr/>
            <p:nvPr/>
          </p:nvGrpSpPr>
          <p:grpSpPr>
            <a:xfrm rot="958565">
              <a:off x="3861308" y="4871045"/>
              <a:ext cx="79375" cy="79375"/>
              <a:chOff x="4343400" y="3430896"/>
              <a:chExt cx="79375" cy="79375"/>
            </a:xfrm>
          </p:grpSpPr>
          <p:cxnSp>
            <p:nvCxnSpPr>
              <p:cNvPr id="722" name="Connecteur droit 721">
                <a:extLst>
                  <a:ext uri="{FF2B5EF4-FFF2-40B4-BE49-F238E27FC236}">
                    <a16:creationId xmlns:a16="http://schemas.microsoft.com/office/drawing/2014/main" id="{6F5D6874-6AD3-D6DE-4D47-66848721E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Connecteur droit 722">
                <a:extLst>
                  <a:ext uri="{FF2B5EF4-FFF2-40B4-BE49-F238E27FC236}">
                    <a16:creationId xmlns:a16="http://schemas.microsoft.com/office/drawing/2014/main" id="{72D5CE63-7716-DDF0-DC80-F92F1DD1E0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2" name="Groupe 681">
              <a:extLst>
                <a:ext uri="{FF2B5EF4-FFF2-40B4-BE49-F238E27FC236}">
                  <a16:creationId xmlns:a16="http://schemas.microsoft.com/office/drawing/2014/main" id="{8124F391-3F7B-4E1E-67DD-19D293FF97D1}"/>
                </a:ext>
              </a:extLst>
            </p:cNvPr>
            <p:cNvGrpSpPr/>
            <p:nvPr/>
          </p:nvGrpSpPr>
          <p:grpSpPr>
            <a:xfrm rot="958565">
              <a:off x="3939499" y="4871045"/>
              <a:ext cx="79375" cy="79375"/>
              <a:chOff x="4343400" y="3430896"/>
              <a:chExt cx="79375" cy="79375"/>
            </a:xfrm>
          </p:grpSpPr>
          <p:cxnSp>
            <p:nvCxnSpPr>
              <p:cNvPr id="720" name="Connecteur droit 719">
                <a:extLst>
                  <a:ext uri="{FF2B5EF4-FFF2-40B4-BE49-F238E27FC236}">
                    <a16:creationId xmlns:a16="http://schemas.microsoft.com/office/drawing/2014/main" id="{AFFF7E30-CADA-3F28-719E-396B6A6F3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Connecteur droit 720">
                <a:extLst>
                  <a:ext uri="{FF2B5EF4-FFF2-40B4-BE49-F238E27FC236}">
                    <a16:creationId xmlns:a16="http://schemas.microsoft.com/office/drawing/2014/main" id="{C1F341A6-50FD-46EE-E098-E0A98FA2CCA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3" name="Groupe 682">
              <a:extLst>
                <a:ext uri="{FF2B5EF4-FFF2-40B4-BE49-F238E27FC236}">
                  <a16:creationId xmlns:a16="http://schemas.microsoft.com/office/drawing/2014/main" id="{9663CB73-F380-4F25-EBA7-F0F1FBA3E8BD}"/>
                </a:ext>
              </a:extLst>
            </p:cNvPr>
            <p:cNvGrpSpPr/>
            <p:nvPr/>
          </p:nvGrpSpPr>
          <p:grpSpPr>
            <a:xfrm rot="958565">
              <a:off x="4035280" y="4871044"/>
              <a:ext cx="79375" cy="79375"/>
              <a:chOff x="4343400" y="3430896"/>
              <a:chExt cx="79375" cy="79375"/>
            </a:xfrm>
          </p:grpSpPr>
          <p:cxnSp>
            <p:nvCxnSpPr>
              <p:cNvPr id="718" name="Connecteur droit 717">
                <a:extLst>
                  <a:ext uri="{FF2B5EF4-FFF2-40B4-BE49-F238E27FC236}">
                    <a16:creationId xmlns:a16="http://schemas.microsoft.com/office/drawing/2014/main" id="{0839BC0E-C7B3-0060-010A-EE3EA2E66C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Connecteur droit 718">
                <a:extLst>
                  <a:ext uri="{FF2B5EF4-FFF2-40B4-BE49-F238E27FC236}">
                    <a16:creationId xmlns:a16="http://schemas.microsoft.com/office/drawing/2014/main" id="{34532219-F725-C9E3-5CD3-2F377F1FFB2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4" name="Groupe 683">
              <a:extLst>
                <a:ext uri="{FF2B5EF4-FFF2-40B4-BE49-F238E27FC236}">
                  <a16:creationId xmlns:a16="http://schemas.microsoft.com/office/drawing/2014/main" id="{12C5A834-AC62-A11E-A997-915D8DEE4AE6}"/>
                </a:ext>
              </a:extLst>
            </p:cNvPr>
            <p:cNvGrpSpPr/>
            <p:nvPr/>
          </p:nvGrpSpPr>
          <p:grpSpPr>
            <a:xfrm rot="958565">
              <a:off x="4133438" y="4922491"/>
              <a:ext cx="79375" cy="79375"/>
              <a:chOff x="4343400" y="3430896"/>
              <a:chExt cx="79375" cy="79375"/>
            </a:xfrm>
          </p:grpSpPr>
          <p:cxnSp>
            <p:nvCxnSpPr>
              <p:cNvPr id="716" name="Connecteur droit 715">
                <a:extLst>
                  <a:ext uri="{FF2B5EF4-FFF2-40B4-BE49-F238E27FC236}">
                    <a16:creationId xmlns:a16="http://schemas.microsoft.com/office/drawing/2014/main" id="{B50C640A-7384-4512-9151-96D675F1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Connecteur droit 716">
                <a:extLst>
                  <a:ext uri="{FF2B5EF4-FFF2-40B4-BE49-F238E27FC236}">
                    <a16:creationId xmlns:a16="http://schemas.microsoft.com/office/drawing/2014/main" id="{A4588C1F-D10B-E880-39A2-D48CA8054D6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5" name="Groupe 684">
              <a:extLst>
                <a:ext uri="{FF2B5EF4-FFF2-40B4-BE49-F238E27FC236}">
                  <a16:creationId xmlns:a16="http://schemas.microsoft.com/office/drawing/2014/main" id="{0C4C5FF7-4679-E212-3C6D-792CF5675447}"/>
                </a:ext>
              </a:extLst>
            </p:cNvPr>
            <p:cNvGrpSpPr/>
            <p:nvPr/>
          </p:nvGrpSpPr>
          <p:grpSpPr>
            <a:xfrm rot="958565">
              <a:off x="4212247" y="4977426"/>
              <a:ext cx="79375" cy="79375"/>
              <a:chOff x="4343400" y="3430896"/>
              <a:chExt cx="79375" cy="79375"/>
            </a:xfrm>
          </p:grpSpPr>
          <p:cxnSp>
            <p:nvCxnSpPr>
              <p:cNvPr id="714" name="Connecteur droit 713">
                <a:extLst>
                  <a:ext uri="{FF2B5EF4-FFF2-40B4-BE49-F238E27FC236}">
                    <a16:creationId xmlns:a16="http://schemas.microsoft.com/office/drawing/2014/main" id="{4255B654-3C3B-1FD9-60FB-E88563D5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Connecteur droit 714">
                <a:extLst>
                  <a:ext uri="{FF2B5EF4-FFF2-40B4-BE49-F238E27FC236}">
                    <a16:creationId xmlns:a16="http://schemas.microsoft.com/office/drawing/2014/main" id="{5AE61531-E71E-7A92-DD41-76E17DC0B09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6" name="Groupe 685">
              <a:extLst>
                <a:ext uri="{FF2B5EF4-FFF2-40B4-BE49-F238E27FC236}">
                  <a16:creationId xmlns:a16="http://schemas.microsoft.com/office/drawing/2014/main" id="{E958E09A-85CA-EE54-C7F8-35EB4C95AB64}"/>
                </a:ext>
              </a:extLst>
            </p:cNvPr>
            <p:cNvGrpSpPr/>
            <p:nvPr/>
          </p:nvGrpSpPr>
          <p:grpSpPr>
            <a:xfrm rot="958565">
              <a:off x="4303713" y="5018249"/>
              <a:ext cx="79375" cy="79375"/>
              <a:chOff x="4343400" y="3430896"/>
              <a:chExt cx="79375" cy="79375"/>
            </a:xfrm>
          </p:grpSpPr>
          <p:cxnSp>
            <p:nvCxnSpPr>
              <p:cNvPr id="712" name="Connecteur droit 711">
                <a:extLst>
                  <a:ext uri="{FF2B5EF4-FFF2-40B4-BE49-F238E27FC236}">
                    <a16:creationId xmlns:a16="http://schemas.microsoft.com/office/drawing/2014/main" id="{6655048F-E73D-06B3-6D4B-AEA16B9F5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Connecteur droit 712">
                <a:extLst>
                  <a:ext uri="{FF2B5EF4-FFF2-40B4-BE49-F238E27FC236}">
                    <a16:creationId xmlns:a16="http://schemas.microsoft.com/office/drawing/2014/main" id="{50262D2B-6EFC-AB0C-189D-2391512A8C9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7" name="Groupe 686">
              <a:extLst>
                <a:ext uri="{FF2B5EF4-FFF2-40B4-BE49-F238E27FC236}">
                  <a16:creationId xmlns:a16="http://schemas.microsoft.com/office/drawing/2014/main" id="{818BB8BD-5FB2-6434-8402-6C590EEF63D7}"/>
                </a:ext>
              </a:extLst>
            </p:cNvPr>
            <p:cNvGrpSpPr/>
            <p:nvPr/>
          </p:nvGrpSpPr>
          <p:grpSpPr>
            <a:xfrm rot="958565">
              <a:off x="4375826" y="5063823"/>
              <a:ext cx="79375" cy="79375"/>
              <a:chOff x="4343400" y="3430896"/>
              <a:chExt cx="79375" cy="79375"/>
            </a:xfrm>
          </p:grpSpPr>
          <p:cxnSp>
            <p:nvCxnSpPr>
              <p:cNvPr id="710" name="Connecteur droit 709">
                <a:extLst>
                  <a:ext uri="{FF2B5EF4-FFF2-40B4-BE49-F238E27FC236}">
                    <a16:creationId xmlns:a16="http://schemas.microsoft.com/office/drawing/2014/main" id="{306FF273-EBC1-2EF0-05E5-DCC5B1BC4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Connecteur droit 710">
                <a:extLst>
                  <a:ext uri="{FF2B5EF4-FFF2-40B4-BE49-F238E27FC236}">
                    <a16:creationId xmlns:a16="http://schemas.microsoft.com/office/drawing/2014/main" id="{14AD4A2B-4E8D-2278-EB0A-3436B7994E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8" name="Groupe 687">
              <a:extLst>
                <a:ext uri="{FF2B5EF4-FFF2-40B4-BE49-F238E27FC236}">
                  <a16:creationId xmlns:a16="http://schemas.microsoft.com/office/drawing/2014/main" id="{AA96AD12-C4F0-61ED-6BD1-3A537E789D4E}"/>
                </a:ext>
              </a:extLst>
            </p:cNvPr>
            <p:cNvGrpSpPr/>
            <p:nvPr/>
          </p:nvGrpSpPr>
          <p:grpSpPr>
            <a:xfrm>
              <a:off x="4490327" y="5123050"/>
              <a:ext cx="79375" cy="79375"/>
              <a:chOff x="4343400" y="3430896"/>
              <a:chExt cx="79375" cy="79375"/>
            </a:xfrm>
          </p:grpSpPr>
          <p:cxnSp>
            <p:nvCxnSpPr>
              <p:cNvPr id="708" name="Connecteur droit 707">
                <a:extLst>
                  <a:ext uri="{FF2B5EF4-FFF2-40B4-BE49-F238E27FC236}">
                    <a16:creationId xmlns:a16="http://schemas.microsoft.com/office/drawing/2014/main" id="{7576EF5B-5724-DBB8-59C7-EAC3A0819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Connecteur droit 708">
                <a:extLst>
                  <a:ext uri="{FF2B5EF4-FFF2-40B4-BE49-F238E27FC236}">
                    <a16:creationId xmlns:a16="http://schemas.microsoft.com/office/drawing/2014/main" id="{B703C3D6-D972-01A9-672B-61DBAEBBDA7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9" name="Groupe 688">
              <a:extLst>
                <a:ext uri="{FF2B5EF4-FFF2-40B4-BE49-F238E27FC236}">
                  <a16:creationId xmlns:a16="http://schemas.microsoft.com/office/drawing/2014/main" id="{BB902371-84FC-A91C-7B4D-501E6911F862}"/>
                </a:ext>
              </a:extLst>
            </p:cNvPr>
            <p:cNvGrpSpPr/>
            <p:nvPr/>
          </p:nvGrpSpPr>
          <p:grpSpPr>
            <a:xfrm>
              <a:off x="4579907" y="5143331"/>
              <a:ext cx="79375" cy="79375"/>
              <a:chOff x="4343400" y="3430896"/>
              <a:chExt cx="79375" cy="79375"/>
            </a:xfrm>
          </p:grpSpPr>
          <p:cxnSp>
            <p:nvCxnSpPr>
              <p:cNvPr id="706" name="Connecteur droit 705">
                <a:extLst>
                  <a:ext uri="{FF2B5EF4-FFF2-40B4-BE49-F238E27FC236}">
                    <a16:creationId xmlns:a16="http://schemas.microsoft.com/office/drawing/2014/main" id="{8CF053BE-5044-14D8-5B0E-80CE5BCFA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Connecteur droit 706">
                <a:extLst>
                  <a:ext uri="{FF2B5EF4-FFF2-40B4-BE49-F238E27FC236}">
                    <a16:creationId xmlns:a16="http://schemas.microsoft.com/office/drawing/2014/main" id="{FC579AD0-97BE-1023-B816-D9CA5EAC05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0" name="Groupe 689">
              <a:extLst>
                <a:ext uri="{FF2B5EF4-FFF2-40B4-BE49-F238E27FC236}">
                  <a16:creationId xmlns:a16="http://schemas.microsoft.com/office/drawing/2014/main" id="{275AB0D0-8CAE-1BD0-A10E-C722FF7A22B0}"/>
                </a:ext>
              </a:extLst>
            </p:cNvPr>
            <p:cNvGrpSpPr/>
            <p:nvPr/>
          </p:nvGrpSpPr>
          <p:grpSpPr>
            <a:xfrm>
              <a:off x="4666957" y="5143331"/>
              <a:ext cx="79375" cy="79375"/>
              <a:chOff x="4343400" y="3430896"/>
              <a:chExt cx="79375" cy="79375"/>
            </a:xfrm>
          </p:grpSpPr>
          <p:cxnSp>
            <p:nvCxnSpPr>
              <p:cNvPr id="704" name="Connecteur droit 703">
                <a:extLst>
                  <a:ext uri="{FF2B5EF4-FFF2-40B4-BE49-F238E27FC236}">
                    <a16:creationId xmlns:a16="http://schemas.microsoft.com/office/drawing/2014/main" id="{4BEDBD95-FE6C-7545-A634-8290B8E16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Connecteur droit 704">
                <a:extLst>
                  <a:ext uri="{FF2B5EF4-FFF2-40B4-BE49-F238E27FC236}">
                    <a16:creationId xmlns:a16="http://schemas.microsoft.com/office/drawing/2014/main" id="{B22B95D4-F185-C552-68BE-CE8A0A202D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1" name="Groupe 690">
              <a:extLst>
                <a:ext uri="{FF2B5EF4-FFF2-40B4-BE49-F238E27FC236}">
                  <a16:creationId xmlns:a16="http://schemas.microsoft.com/office/drawing/2014/main" id="{4734BFA2-2281-4DFA-6094-581EB2B3CA3F}"/>
                </a:ext>
              </a:extLst>
            </p:cNvPr>
            <p:cNvGrpSpPr/>
            <p:nvPr/>
          </p:nvGrpSpPr>
          <p:grpSpPr>
            <a:xfrm>
              <a:off x="4762147" y="5143331"/>
              <a:ext cx="79375" cy="79375"/>
              <a:chOff x="4343400" y="3430896"/>
              <a:chExt cx="79375" cy="79375"/>
            </a:xfrm>
          </p:grpSpPr>
          <p:cxnSp>
            <p:nvCxnSpPr>
              <p:cNvPr id="702" name="Connecteur droit 701">
                <a:extLst>
                  <a:ext uri="{FF2B5EF4-FFF2-40B4-BE49-F238E27FC236}">
                    <a16:creationId xmlns:a16="http://schemas.microsoft.com/office/drawing/2014/main" id="{C038ECC6-1A16-E6F3-3955-F3EFCA036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Connecteur droit 702">
                <a:extLst>
                  <a:ext uri="{FF2B5EF4-FFF2-40B4-BE49-F238E27FC236}">
                    <a16:creationId xmlns:a16="http://schemas.microsoft.com/office/drawing/2014/main" id="{D652CD42-8FEF-74A8-EAC1-CA8694E980F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2" name="Groupe 691">
              <a:extLst>
                <a:ext uri="{FF2B5EF4-FFF2-40B4-BE49-F238E27FC236}">
                  <a16:creationId xmlns:a16="http://schemas.microsoft.com/office/drawing/2014/main" id="{9EAA5A84-99A9-B373-95FE-377C1A55C15A}"/>
                </a:ext>
              </a:extLst>
            </p:cNvPr>
            <p:cNvGrpSpPr/>
            <p:nvPr/>
          </p:nvGrpSpPr>
          <p:grpSpPr>
            <a:xfrm>
              <a:off x="4867989" y="5143331"/>
              <a:ext cx="79375" cy="79375"/>
              <a:chOff x="4343400" y="3430896"/>
              <a:chExt cx="79375" cy="79375"/>
            </a:xfrm>
          </p:grpSpPr>
          <p:cxnSp>
            <p:nvCxnSpPr>
              <p:cNvPr id="700" name="Connecteur droit 699">
                <a:extLst>
                  <a:ext uri="{FF2B5EF4-FFF2-40B4-BE49-F238E27FC236}">
                    <a16:creationId xmlns:a16="http://schemas.microsoft.com/office/drawing/2014/main" id="{DC9A47BD-F88D-A418-83F8-0D1EEFA32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Connecteur droit 700">
                <a:extLst>
                  <a:ext uri="{FF2B5EF4-FFF2-40B4-BE49-F238E27FC236}">
                    <a16:creationId xmlns:a16="http://schemas.microsoft.com/office/drawing/2014/main" id="{C8A1E0E0-2371-9489-D077-D4B07AE36EB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3" name="Groupe 692">
              <a:extLst>
                <a:ext uri="{FF2B5EF4-FFF2-40B4-BE49-F238E27FC236}">
                  <a16:creationId xmlns:a16="http://schemas.microsoft.com/office/drawing/2014/main" id="{96835CF4-8713-C8D9-F991-D01C5C6C5A06}"/>
                </a:ext>
              </a:extLst>
            </p:cNvPr>
            <p:cNvGrpSpPr/>
            <p:nvPr/>
          </p:nvGrpSpPr>
          <p:grpSpPr>
            <a:xfrm>
              <a:off x="4948697" y="5102547"/>
              <a:ext cx="79375" cy="79375"/>
              <a:chOff x="4343400" y="3430896"/>
              <a:chExt cx="79375" cy="79375"/>
            </a:xfrm>
          </p:grpSpPr>
          <p:cxnSp>
            <p:nvCxnSpPr>
              <p:cNvPr id="698" name="Connecteur droit 697">
                <a:extLst>
                  <a:ext uri="{FF2B5EF4-FFF2-40B4-BE49-F238E27FC236}">
                    <a16:creationId xmlns:a16="http://schemas.microsoft.com/office/drawing/2014/main" id="{64EEDC38-F981-C737-C5F2-DD66F2B60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Connecteur droit 698">
                <a:extLst>
                  <a:ext uri="{FF2B5EF4-FFF2-40B4-BE49-F238E27FC236}">
                    <a16:creationId xmlns:a16="http://schemas.microsoft.com/office/drawing/2014/main" id="{839A3E35-3EB7-5105-EC8D-7B1504CA38C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4" name="Groupe 693">
              <a:extLst>
                <a:ext uri="{FF2B5EF4-FFF2-40B4-BE49-F238E27FC236}">
                  <a16:creationId xmlns:a16="http://schemas.microsoft.com/office/drawing/2014/main" id="{2159A192-D9FC-9E2D-C7DF-1C5E62A63413}"/>
                </a:ext>
              </a:extLst>
            </p:cNvPr>
            <p:cNvGrpSpPr/>
            <p:nvPr/>
          </p:nvGrpSpPr>
          <p:grpSpPr>
            <a:xfrm>
              <a:off x="5131094" y="5062859"/>
              <a:ext cx="79375" cy="79375"/>
              <a:chOff x="4343400" y="3430896"/>
              <a:chExt cx="79375" cy="79375"/>
            </a:xfrm>
          </p:grpSpPr>
          <p:cxnSp>
            <p:nvCxnSpPr>
              <p:cNvPr id="696" name="Connecteur droit 695">
                <a:extLst>
                  <a:ext uri="{FF2B5EF4-FFF2-40B4-BE49-F238E27FC236}">
                    <a16:creationId xmlns:a16="http://schemas.microsoft.com/office/drawing/2014/main" id="{99162410-D1FA-E0E9-C838-2B57E7D1C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Connecteur droit 696">
                <a:extLst>
                  <a:ext uri="{FF2B5EF4-FFF2-40B4-BE49-F238E27FC236}">
                    <a16:creationId xmlns:a16="http://schemas.microsoft.com/office/drawing/2014/main" id="{587FFB19-253D-6A3C-4C90-26218426E0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5" name="Forme libre : forme 694">
              <a:extLst>
                <a:ext uri="{FF2B5EF4-FFF2-40B4-BE49-F238E27FC236}">
                  <a16:creationId xmlns:a16="http://schemas.microsoft.com/office/drawing/2014/main" id="{9D7F51C7-C290-0963-8FB5-79A7270C2F36}"/>
                </a:ext>
              </a:extLst>
            </p:cNvPr>
            <p:cNvSpPr/>
            <p:nvPr/>
          </p:nvSpPr>
          <p:spPr>
            <a:xfrm>
              <a:off x="2545556" y="4829175"/>
              <a:ext cx="2681288" cy="623888"/>
            </a:xfrm>
            <a:custGeom>
              <a:avLst/>
              <a:gdLst>
                <a:gd name="connsiteX0" fmla="*/ 0 w 2407444"/>
                <a:gd name="connsiteY0" fmla="*/ 623888 h 623888"/>
                <a:gd name="connsiteX1" fmla="*/ 159544 w 2407444"/>
                <a:gd name="connsiteY1" fmla="*/ 435769 h 623888"/>
                <a:gd name="connsiteX2" fmla="*/ 354807 w 2407444"/>
                <a:gd name="connsiteY2" fmla="*/ 252413 h 623888"/>
                <a:gd name="connsiteX3" fmla="*/ 521494 w 2407444"/>
                <a:gd name="connsiteY3" fmla="*/ 130969 h 623888"/>
                <a:gd name="connsiteX4" fmla="*/ 659607 w 2407444"/>
                <a:gd name="connsiteY4" fmla="*/ 57150 h 623888"/>
                <a:gd name="connsiteX5" fmla="*/ 757238 w 2407444"/>
                <a:gd name="connsiteY5" fmla="*/ 26194 h 623888"/>
                <a:gd name="connsiteX6" fmla="*/ 802482 w 2407444"/>
                <a:gd name="connsiteY6" fmla="*/ 0 h 623888"/>
                <a:gd name="connsiteX7" fmla="*/ 921544 w 2407444"/>
                <a:gd name="connsiteY7" fmla="*/ 50006 h 623888"/>
                <a:gd name="connsiteX8" fmla="*/ 1023938 w 2407444"/>
                <a:gd name="connsiteY8" fmla="*/ 59531 h 623888"/>
                <a:gd name="connsiteX9" fmla="*/ 1078707 w 2407444"/>
                <a:gd name="connsiteY9" fmla="*/ 52388 h 623888"/>
                <a:gd name="connsiteX10" fmla="*/ 1119188 w 2407444"/>
                <a:gd name="connsiteY10" fmla="*/ 69056 h 623888"/>
                <a:gd name="connsiteX11" fmla="*/ 1171575 w 2407444"/>
                <a:gd name="connsiteY11" fmla="*/ 73819 h 623888"/>
                <a:gd name="connsiteX12" fmla="*/ 1259682 w 2407444"/>
                <a:gd name="connsiteY12" fmla="*/ 83344 h 623888"/>
                <a:gd name="connsiteX13" fmla="*/ 1435894 w 2407444"/>
                <a:gd name="connsiteY13" fmla="*/ 69056 h 623888"/>
                <a:gd name="connsiteX14" fmla="*/ 1600200 w 2407444"/>
                <a:gd name="connsiteY14" fmla="*/ 126206 h 623888"/>
                <a:gd name="connsiteX15" fmla="*/ 1626394 w 2407444"/>
                <a:gd name="connsiteY15" fmla="*/ 126206 h 623888"/>
                <a:gd name="connsiteX16" fmla="*/ 1750219 w 2407444"/>
                <a:gd name="connsiteY16" fmla="*/ 207169 h 623888"/>
                <a:gd name="connsiteX17" fmla="*/ 1883569 w 2407444"/>
                <a:gd name="connsiteY17" fmla="*/ 292894 h 623888"/>
                <a:gd name="connsiteX18" fmla="*/ 2043113 w 2407444"/>
                <a:gd name="connsiteY18" fmla="*/ 328613 h 623888"/>
                <a:gd name="connsiteX19" fmla="*/ 2205038 w 2407444"/>
                <a:gd name="connsiteY19" fmla="*/ 345281 h 623888"/>
                <a:gd name="connsiteX20" fmla="*/ 2407444 w 2407444"/>
                <a:gd name="connsiteY20" fmla="*/ 323850 h 623888"/>
                <a:gd name="connsiteX21" fmla="*/ 2407444 w 2407444"/>
                <a:gd name="connsiteY21" fmla="*/ 338138 h 623888"/>
                <a:gd name="connsiteX0" fmla="*/ 0 w 2681288"/>
                <a:gd name="connsiteY0" fmla="*/ 623888 h 623888"/>
                <a:gd name="connsiteX1" fmla="*/ 159544 w 2681288"/>
                <a:gd name="connsiteY1" fmla="*/ 435769 h 623888"/>
                <a:gd name="connsiteX2" fmla="*/ 354807 w 2681288"/>
                <a:gd name="connsiteY2" fmla="*/ 252413 h 623888"/>
                <a:gd name="connsiteX3" fmla="*/ 521494 w 2681288"/>
                <a:gd name="connsiteY3" fmla="*/ 130969 h 623888"/>
                <a:gd name="connsiteX4" fmla="*/ 659607 w 2681288"/>
                <a:gd name="connsiteY4" fmla="*/ 57150 h 623888"/>
                <a:gd name="connsiteX5" fmla="*/ 757238 w 2681288"/>
                <a:gd name="connsiteY5" fmla="*/ 26194 h 623888"/>
                <a:gd name="connsiteX6" fmla="*/ 802482 w 2681288"/>
                <a:gd name="connsiteY6" fmla="*/ 0 h 623888"/>
                <a:gd name="connsiteX7" fmla="*/ 921544 w 2681288"/>
                <a:gd name="connsiteY7" fmla="*/ 50006 h 623888"/>
                <a:gd name="connsiteX8" fmla="*/ 1023938 w 2681288"/>
                <a:gd name="connsiteY8" fmla="*/ 59531 h 623888"/>
                <a:gd name="connsiteX9" fmla="*/ 1078707 w 2681288"/>
                <a:gd name="connsiteY9" fmla="*/ 52388 h 623888"/>
                <a:gd name="connsiteX10" fmla="*/ 1119188 w 2681288"/>
                <a:gd name="connsiteY10" fmla="*/ 69056 h 623888"/>
                <a:gd name="connsiteX11" fmla="*/ 1171575 w 2681288"/>
                <a:gd name="connsiteY11" fmla="*/ 73819 h 623888"/>
                <a:gd name="connsiteX12" fmla="*/ 1259682 w 2681288"/>
                <a:gd name="connsiteY12" fmla="*/ 83344 h 623888"/>
                <a:gd name="connsiteX13" fmla="*/ 1435894 w 2681288"/>
                <a:gd name="connsiteY13" fmla="*/ 69056 h 623888"/>
                <a:gd name="connsiteX14" fmla="*/ 1600200 w 2681288"/>
                <a:gd name="connsiteY14" fmla="*/ 126206 h 623888"/>
                <a:gd name="connsiteX15" fmla="*/ 1626394 w 2681288"/>
                <a:gd name="connsiteY15" fmla="*/ 126206 h 623888"/>
                <a:gd name="connsiteX16" fmla="*/ 1750219 w 2681288"/>
                <a:gd name="connsiteY16" fmla="*/ 207169 h 623888"/>
                <a:gd name="connsiteX17" fmla="*/ 1883569 w 2681288"/>
                <a:gd name="connsiteY17" fmla="*/ 292894 h 623888"/>
                <a:gd name="connsiteX18" fmla="*/ 2043113 w 2681288"/>
                <a:gd name="connsiteY18" fmla="*/ 328613 h 623888"/>
                <a:gd name="connsiteX19" fmla="*/ 2205038 w 2681288"/>
                <a:gd name="connsiteY19" fmla="*/ 345281 h 623888"/>
                <a:gd name="connsiteX20" fmla="*/ 2681288 w 2681288"/>
                <a:gd name="connsiteY20" fmla="*/ 273844 h 623888"/>
                <a:gd name="connsiteX21" fmla="*/ 2407444 w 2681288"/>
                <a:gd name="connsiteY21" fmla="*/ 338138 h 623888"/>
                <a:gd name="connsiteX0" fmla="*/ 0 w 2681288"/>
                <a:gd name="connsiteY0" fmla="*/ 623888 h 623888"/>
                <a:gd name="connsiteX1" fmla="*/ 159544 w 2681288"/>
                <a:gd name="connsiteY1" fmla="*/ 435769 h 623888"/>
                <a:gd name="connsiteX2" fmla="*/ 354807 w 2681288"/>
                <a:gd name="connsiteY2" fmla="*/ 252413 h 623888"/>
                <a:gd name="connsiteX3" fmla="*/ 521494 w 2681288"/>
                <a:gd name="connsiteY3" fmla="*/ 130969 h 623888"/>
                <a:gd name="connsiteX4" fmla="*/ 659607 w 2681288"/>
                <a:gd name="connsiteY4" fmla="*/ 57150 h 623888"/>
                <a:gd name="connsiteX5" fmla="*/ 757238 w 2681288"/>
                <a:gd name="connsiteY5" fmla="*/ 26194 h 623888"/>
                <a:gd name="connsiteX6" fmla="*/ 802482 w 2681288"/>
                <a:gd name="connsiteY6" fmla="*/ 0 h 623888"/>
                <a:gd name="connsiteX7" fmla="*/ 921544 w 2681288"/>
                <a:gd name="connsiteY7" fmla="*/ 50006 h 623888"/>
                <a:gd name="connsiteX8" fmla="*/ 1023938 w 2681288"/>
                <a:gd name="connsiteY8" fmla="*/ 59531 h 623888"/>
                <a:gd name="connsiteX9" fmla="*/ 1078707 w 2681288"/>
                <a:gd name="connsiteY9" fmla="*/ 52388 h 623888"/>
                <a:gd name="connsiteX10" fmla="*/ 1119188 w 2681288"/>
                <a:gd name="connsiteY10" fmla="*/ 69056 h 623888"/>
                <a:gd name="connsiteX11" fmla="*/ 1171575 w 2681288"/>
                <a:gd name="connsiteY11" fmla="*/ 73819 h 623888"/>
                <a:gd name="connsiteX12" fmla="*/ 1259682 w 2681288"/>
                <a:gd name="connsiteY12" fmla="*/ 83344 h 623888"/>
                <a:gd name="connsiteX13" fmla="*/ 1435894 w 2681288"/>
                <a:gd name="connsiteY13" fmla="*/ 69056 h 623888"/>
                <a:gd name="connsiteX14" fmla="*/ 1600200 w 2681288"/>
                <a:gd name="connsiteY14" fmla="*/ 126206 h 623888"/>
                <a:gd name="connsiteX15" fmla="*/ 1626394 w 2681288"/>
                <a:gd name="connsiteY15" fmla="*/ 126206 h 623888"/>
                <a:gd name="connsiteX16" fmla="*/ 1750219 w 2681288"/>
                <a:gd name="connsiteY16" fmla="*/ 207169 h 623888"/>
                <a:gd name="connsiteX17" fmla="*/ 1883569 w 2681288"/>
                <a:gd name="connsiteY17" fmla="*/ 292894 h 623888"/>
                <a:gd name="connsiteX18" fmla="*/ 2043113 w 2681288"/>
                <a:gd name="connsiteY18" fmla="*/ 328613 h 623888"/>
                <a:gd name="connsiteX19" fmla="*/ 2205038 w 2681288"/>
                <a:gd name="connsiteY19" fmla="*/ 345281 h 623888"/>
                <a:gd name="connsiteX20" fmla="*/ 2681288 w 2681288"/>
                <a:gd name="connsiteY20" fmla="*/ 273844 h 62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1288" h="623888">
                  <a:moveTo>
                    <a:pt x="0" y="623888"/>
                  </a:moveTo>
                  <a:lnTo>
                    <a:pt x="159544" y="435769"/>
                  </a:lnTo>
                  <a:lnTo>
                    <a:pt x="354807" y="252413"/>
                  </a:lnTo>
                  <a:lnTo>
                    <a:pt x="521494" y="130969"/>
                  </a:lnTo>
                  <a:lnTo>
                    <a:pt x="659607" y="57150"/>
                  </a:lnTo>
                  <a:lnTo>
                    <a:pt x="757238" y="26194"/>
                  </a:lnTo>
                  <a:lnTo>
                    <a:pt x="802482" y="0"/>
                  </a:lnTo>
                  <a:lnTo>
                    <a:pt x="921544" y="50006"/>
                  </a:lnTo>
                  <a:lnTo>
                    <a:pt x="1023938" y="59531"/>
                  </a:lnTo>
                  <a:lnTo>
                    <a:pt x="1078707" y="52388"/>
                  </a:lnTo>
                  <a:lnTo>
                    <a:pt x="1119188" y="69056"/>
                  </a:lnTo>
                  <a:lnTo>
                    <a:pt x="1171575" y="73819"/>
                  </a:lnTo>
                  <a:lnTo>
                    <a:pt x="1259682" y="83344"/>
                  </a:lnTo>
                  <a:lnTo>
                    <a:pt x="1435894" y="69056"/>
                  </a:lnTo>
                  <a:lnTo>
                    <a:pt x="1600200" y="126206"/>
                  </a:lnTo>
                  <a:lnTo>
                    <a:pt x="1626394" y="126206"/>
                  </a:lnTo>
                  <a:lnTo>
                    <a:pt x="1750219" y="207169"/>
                  </a:lnTo>
                  <a:lnTo>
                    <a:pt x="1883569" y="292894"/>
                  </a:lnTo>
                  <a:lnTo>
                    <a:pt x="2043113" y="328613"/>
                  </a:lnTo>
                  <a:lnTo>
                    <a:pt x="2205038" y="345281"/>
                  </a:lnTo>
                  <a:lnTo>
                    <a:pt x="2681288" y="273844"/>
                  </a:ln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B4A9D285-637B-15FD-10E0-B2DAA3C1461E}"/>
              </a:ext>
            </a:extLst>
          </p:cNvPr>
          <p:cNvGrpSpPr/>
          <p:nvPr/>
        </p:nvGrpSpPr>
        <p:grpSpPr>
          <a:xfrm>
            <a:off x="2153469" y="4677454"/>
            <a:ext cx="3460750" cy="543077"/>
            <a:chOff x="1758950" y="4767263"/>
            <a:chExt cx="3460750" cy="543077"/>
          </a:xfrm>
        </p:grpSpPr>
        <p:sp>
          <p:nvSpPr>
            <p:cNvPr id="755" name="Forme libre : forme 754">
              <a:extLst>
                <a:ext uri="{FF2B5EF4-FFF2-40B4-BE49-F238E27FC236}">
                  <a16:creationId xmlns:a16="http://schemas.microsoft.com/office/drawing/2014/main" id="{091AD231-5AF3-6DAD-FB1F-E203A3804C97}"/>
                </a:ext>
              </a:extLst>
            </p:cNvPr>
            <p:cNvSpPr/>
            <p:nvPr/>
          </p:nvSpPr>
          <p:spPr>
            <a:xfrm>
              <a:off x="1758950" y="4806950"/>
              <a:ext cx="3460750" cy="476250"/>
            </a:xfrm>
            <a:custGeom>
              <a:avLst/>
              <a:gdLst>
                <a:gd name="connsiteX0" fmla="*/ 0 w 3460750"/>
                <a:gd name="connsiteY0" fmla="*/ 422275 h 476250"/>
                <a:gd name="connsiteX1" fmla="*/ 95250 w 3460750"/>
                <a:gd name="connsiteY1" fmla="*/ 450850 h 476250"/>
                <a:gd name="connsiteX2" fmla="*/ 200025 w 3460750"/>
                <a:gd name="connsiteY2" fmla="*/ 425450 h 476250"/>
                <a:gd name="connsiteX3" fmla="*/ 276225 w 3460750"/>
                <a:gd name="connsiteY3" fmla="*/ 434975 h 476250"/>
                <a:gd name="connsiteX4" fmla="*/ 434975 w 3460750"/>
                <a:gd name="connsiteY4" fmla="*/ 457200 h 476250"/>
                <a:gd name="connsiteX5" fmla="*/ 568325 w 3460750"/>
                <a:gd name="connsiteY5" fmla="*/ 466725 h 476250"/>
                <a:gd name="connsiteX6" fmla="*/ 768350 w 3460750"/>
                <a:gd name="connsiteY6" fmla="*/ 476250 h 476250"/>
                <a:gd name="connsiteX7" fmla="*/ 869950 w 3460750"/>
                <a:gd name="connsiteY7" fmla="*/ 469900 h 476250"/>
                <a:gd name="connsiteX8" fmla="*/ 933450 w 3460750"/>
                <a:gd name="connsiteY8" fmla="*/ 441325 h 476250"/>
                <a:gd name="connsiteX9" fmla="*/ 1069975 w 3460750"/>
                <a:gd name="connsiteY9" fmla="*/ 377825 h 476250"/>
                <a:gd name="connsiteX10" fmla="*/ 1181100 w 3460750"/>
                <a:gd name="connsiteY10" fmla="*/ 260350 h 476250"/>
                <a:gd name="connsiteX11" fmla="*/ 1247775 w 3460750"/>
                <a:gd name="connsiteY11" fmla="*/ 203200 h 476250"/>
                <a:gd name="connsiteX12" fmla="*/ 1400175 w 3460750"/>
                <a:gd name="connsiteY12" fmla="*/ 50800 h 476250"/>
                <a:gd name="connsiteX13" fmla="*/ 1447800 w 3460750"/>
                <a:gd name="connsiteY13" fmla="*/ 0 h 476250"/>
                <a:gd name="connsiteX14" fmla="*/ 1628775 w 3460750"/>
                <a:gd name="connsiteY14" fmla="*/ 47625 h 476250"/>
                <a:gd name="connsiteX15" fmla="*/ 1806575 w 3460750"/>
                <a:gd name="connsiteY15" fmla="*/ 44450 h 476250"/>
                <a:gd name="connsiteX16" fmla="*/ 1974850 w 3460750"/>
                <a:gd name="connsiteY16" fmla="*/ 76200 h 476250"/>
                <a:gd name="connsiteX17" fmla="*/ 2219325 w 3460750"/>
                <a:gd name="connsiteY17" fmla="*/ 174625 h 476250"/>
                <a:gd name="connsiteX18" fmla="*/ 2333625 w 3460750"/>
                <a:gd name="connsiteY18" fmla="*/ 146050 h 476250"/>
                <a:gd name="connsiteX19" fmla="*/ 2606675 w 3460750"/>
                <a:gd name="connsiteY19" fmla="*/ 79375 h 476250"/>
                <a:gd name="connsiteX20" fmla="*/ 2809875 w 3460750"/>
                <a:gd name="connsiteY20" fmla="*/ 244475 h 476250"/>
                <a:gd name="connsiteX21" fmla="*/ 3038475 w 3460750"/>
                <a:gd name="connsiteY21" fmla="*/ 346075 h 476250"/>
                <a:gd name="connsiteX22" fmla="*/ 3311525 w 3460750"/>
                <a:gd name="connsiteY22" fmla="*/ 415925 h 476250"/>
                <a:gd name="connsiteX23" fmla="*/ 3460750 w 3460750"/>
                <a:gd name="connsiteY23" fmla="*/ 447675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0" h="476250">
                  <a:moveTo>
                    <a:pt x="0" y="422275"/>
                  </a:moveTo>
                  <a:lnTo>
                    <a:pt x="95250" y="450850"/>
                  </a:lnTo>
                  <a:lnTo>
                    <a:pt x="200025" y="425450"/>
                  </a:lnTo>
                  <a:lnTo>
                    <a:pt x="276225" y="434975"/>
                  </a:lnTo>
                  <a:lnTo>
                    <a:pt x="434975" y="457200"/>
                  </a:lnTo>
                  <a:lnTo>
                    <a:pt x="568325" y="466725"/>
                  </a:lnTo>
                  <a:lnTo>
                    <a:pt x="768350" y="476250"/>
                  </a:lnTo>
                  <a:lnTo>
                    <a:pt x="869950" y="469900"/>
                  </a:lnTo>
                  <a:lnTo>
                    <a:pt x="933450" y="441325"/>
                  </a:lnTo>
                  <a:lnTo>
                    <a:pt x="1069975" y="377825"/>
                  </a:lnTo>
                  <a:lnTo>
                    <a:pt x="1181100" y="260350"/>
                  </a:lnTo>
                  <a:lnTo>
                    <a:pt x="1247775" y="203200"/>
                  </a:lnTo>
                  <a:lnTo>
                    <a:pt x="1400175" y="50800"/>
                  </a:lnTo>
                  <a:lnTo>
                    <a:pt x="1447800" y="0"/>
                  </a:lnTo>
                  <a:lnTo>
                    <a:pt x="1628775" y="47625"/>
                  </a:lnTo>
                  <a:lnTo>
                    <a:pt x="1806575" y="44450"/>
                  </a:lnTo>
                  <a:lnTo>
                    <a:pt x="1974850" y="76200"/>
                  </a:lnTo>
                  <a:lnTo>
                    <a:pt x="2219325" y="174625"/>
                  </a:lnTo>
                  <a:lnTo>
                    <a:pt x="2333625" y="146050"/>
                  </a:lnTo>
                  <a:lnTo>
                    <a:pt x="2606675" y="79375"/>
                  </a:lnTo>
                  <a:lnTo>
                    <a:pt x="2809875" y="244475"/>
                  </a:lnTo>
                  <a:lnTo>
                    <a:pt x="3038475" y="346075"/>
                  </a:lnTo>
                  <a:lnTo>
                    <a:pt x="3311525" y="415925"/>
                  </a:lnTo>
                  <a:lnTo>
                    <a:pt x="3460750" y="447675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56" name="Groupe 755">
              <a:extLst>
                <a:ext uri="{FF2B5EF4-FFF2-40B4-BE49-F238E27FC236}">
                  <a16:creationId xmlns:a16="http://schemas.microsoft.com/office/drawing/2014/main" id="{4B7898B5-7BD7-E306-1246-472ECE5CD551}"/>
                </a:ext>
              </a:extLst>
            </p:cNvPr>
            <p:cNvGrpSpPr/>
            <p:nvPr/>
          </p:nvGrpSpPr>
          <p:grpSpPr>
            <a:xfrm rot="2674936">
              <a:off x="5107781" y="5183020"/>
              <a:ext cx="79375" cy="79375"/>
              <a:chOff x="4343400" y="3430896"/>
              <a:chExt cx="79375" cy="79375"/>
            </a:xfrm>
          </p:grpSpPr>
          <p:cxnSp>
            <p:nvCxnSpPr>
              <p:cNvPr id="793" name="Connecteur droit 792">
                <a:extLst>
                  <a:ext uri="{FF2B5EF4-FFF2-40B4-BE49-F238E27FC236}">
                    <a16:creationId xmlns:a16="http://schemas.microsoft.com/office/drawing/2014/main" id="{AC856AAE-D78F-90F1-20BF-C385FE8A02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necteur droit 793">
                <a:extLst>
                  <a:ext uri="{FF2B5EF4-FFF2-40B4-BE49-F238E27FC236}">
                    <a16:creationId xmlns:a16="http://schemas.microsoft.com/office/drawing/2014/main" id="{7322EF12-1556-4F1F-0537-538883A9C46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7" name="Groupe 756">
              <a:extLst>
                <a:ext uri="{FF2B5EF4-FFF2-40B4-BE49-F238E27FC236}">
                  <a16:creationId xmlns:a16="http://schemas.microsoft.com/office/drawing/2014/main" id="{9D1A1D3D-9D65-D8DC-0EDF-A3AEAF51BD31}"/>
                </a:ext>
              </a:extLst>
            </p:cNvPr>
            <p:cNvGrpSpPr/>
            <p:nvPr/>
          </p:nvGrpSpPr>
          <p:grpSpPr>
            <a:xfrm rot="2674936">
              <a:off x="4519053" y="5005388"/>
              <a:ext cx="79375" cy="79375"/>
              <a:chOff x="4343400" y="3430896"/>
              <a:chExt cx="79375" cy="79375"/>
            </a:xfrm>
          </p:grpSpPr>
          <p:cxnSp>
            <p:nvCxnSpPr>
              <p:cNvPr id="791" name="Connecteur droit 790">
                <a:extLst>
                  <a:ext uri="{FF2B5EF4-FFF2-40B4-BE49-F238E27FC236}">
                    <a16:creationId xmlns:a16="http://schemas.microsoft.com/office/drawing/2014/main" id="{1AAE3394-7640-5A42-E6D8-129660F7B6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Connecteur droit 791">
                <a:extLst>
                  <a:ext uri="{FF2B5EF4-FFF2-40B4-BE49-F238E27FC236}">
                    <a16:creationId xmlns:a16="http://schemas.microsoft.com/office/drawing/2014/main" id="{0A47958B-AB48-4E4D-B538-AC4E214F6E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8" name="Groupe 757">
              <a:extLst>
                <a:ext uri="{FF2B5EF4-FFF2-40B4-BE49-F238E27FC236}">
                  <a16:creationId xmlns:a16="http://schemas.microsoft.com/office/drawing/2014/main" id="{54591665-F137-DD59-E229-D03677A82A09}"/>
                </a:ext>
              </a:extLst>
            </p:cNvPr>
            <p:cNvGrpSpPr/>
            <p:nvPr/>
          </p:nvGrpSpPr>
          <p:grpSpPr>
            <a:xfrm rot="2674936">
              <a:off x="4326963" y="4847333"/>
              <a:ext cx="79375" cy="79375"/>
              <a:chOff x="4343400" y="3430896"/>
              <a:chExt cx="79375" cy="79375"/>
            </a:xfrm>
          </p:grpSpPr>
          <p:cxnSp>
            <p:nvCxnSpPr>
              <p:cNvPr id="789" name="Connecteur droit 788">
                <a:extLst>
                  <a:ext uri="{FF2B5EF4-FFF2-40B4-BE49-F238E27FC236}">
                    <a16:creationId xmlns:a16="http://schemas.microsoft.com/office/drawing/2014/main" id="{69425369-C63C-D5FC-3862-CAD1F6B2F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Connecteur droit 789">
                <a:extLst>
                  <a:ext uri="{FF2B5EF4-FFF2-40B4-BE49-F238E27FC236}">
                    <a16:creationId xmlns:a16="http://schemas.microsoft.com/office/drawing/2014/main" id="{84FF47BB-45B5-29ED-2BCB-B38101EE8D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9" name="Groupe 758">
              <a:extLst>
                <a:ext uri="{FF2B5EF4-FFF2-40B4-BE49-F238E27FC236}">
                  <a16:creationId xmlns:a16="http://schemas.microsoft.com/office/drawing/2014/main" id="{08ED6CE1-802D-3021-87B4-7B87BEB9B397}"/>
                </a:ext>
              </a:extLst>
            </p:cNvPr>
            <p:cNvGrpSpPr/>
            <p:nvPr/>
          </p:nvGrpSpPr>
          <p:grpSpPr>
            <a:xfrm rot="2674936">
              <a:off x="3555467" y="4807512"/>
              <a:ext cx="79375" cy="79375"/>
              <a:chOff x="4343400" y="3430896"/>
              <a:chExt cx="79375" cy="79375"/>
            </a:xfrm>
          </p:grpSpPr>
          <p:cxnSp>
            <p:nvCxnSpPr>
              <p:cNvPr id="787" name="Connecteur droit 786">
                <a:extLst>
                  <a:ext uri="{FF2B5EF4-FFF2-40B4-BE49-F238E27FC236}">
                    <a16:creationId xmlns:a16="http://schemas.microsoft.com/office/drawing/2014/main" id="{1C084B37-3187-180A-3126-BE9B5C84A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Connecteur droit 787">
                <a:extLst>
                  <a:ext uri="{FF2B5EF4-FFF2-40B4-BE49-F238E27FC236}">
                    <a16:creationId xmlns:a16="http://schemas.microsoft.com/office/drawing/2014/main" id="{556D3F76-CD27-138D-B879-5C3B85091F3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0" name="Groupe 759">
              <a:extLst>
                <a:ext uri="{FF2B5EF4-FFF2-40B4-BE49-F238E27FC236}">
                  <a16:creationId xmlns:a16="http://schemas.microsoft.com/office/drawing/2014/main" id="{12F15E3D-4BC4-088D-ADC8-B317032124B4}"/>
                </a:ext>
              </a:extLst>
            </p:cNvPr>
            <p:cNvGrpSpPr/>
            <p:nvPr/>
          </p:nvGrpSpPr>
          <p:grpSpPr>
            <a:xfrm rot="2674936">
              <a:off x="3169720" y="4767263"/>
              <a:ext cx="79375" cy="79375"/>
              <a:chOff x="4343400" y="3430896"/>
              <a:chExt cx="79375" cy="79375"/>
            </a:xfrm>
          </p:grpSpPr>
          <p:cxnSp>
            <p:nvCxnSpPr>
              <p:cNvPr id="785" name="Connecteur droit 784">
                <a:extLst>
                  <a:ext uri="{FF2B5EF4-FFF2-40B4-BE49-F238E27FC236}">
                    <a16:creationId xmlns:a16="http://schemas.microsoft.com/office/drawing/2014/main" id="{5B9CF8A1-769A-2A99-3069-13CF1A696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Connecteur droit 785">
                <a:extLst>
                  <a:ext uri="{FF2B5EF4-FFF2-40B4-BE49-F238E27FC236}">
                    <a16:creationId xmlns:a16="http://schemas.microsoft.com/office/drawing/2014/main" id="{E039FD9C-9884-2E75-18E2-A52EEB94D3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1" name="Groupe 760">
              <a:extLst>
                <a:ext uri="{FF2B5EF4-FFF2-40B4-BE49-F238E27FC236}">
                  <a16:creationId xmlns:a16="http://schemas.microsoft.com/office/drawing/2014/main" id="{2AE1AE26-62E4-976B-D625-C18A73E7630D}"/>
                </a:ext>
              </a:extLst>
            </p:cNvPr>
            <p:cNvGrpSpPr/>
            <p:nvPr/>
          </p:nvGrpSpPr>
          <p:grpSpPr>
            <a:xfrm rot="2674936">
              <a:off x="2973339" y="4960475"/>
              <a:ext cx="79375" cy="79375"/>
              <a:chOff x="4343400" y="3430896"/>
              <a:chExt cx="79375" cy="79375"/>
            </a:xfrm>
          </p:grpSpPr>
          <p:cxnSp>
            <p:nvCxnSpPr>
              <p:cNvPr id="783" name="Connecteur droit 782">
                <a:extLst>
                  <a:ext uri="{FF2B5EF4-FFF2-40B4-BE49-F238E27FC236}">
                    <a16:creationId xmlns:a16="http://schemas.microsoft.com/office/drawing/2014/main" id="{449185C8-71FE-3B0E-B6FC-840FFC557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Connecteur droit 783">
                <a:extLst>
                  <a:ext uri="{FF2B5EF4-FFF2-40B4-BE49-F238E27FC236}">
                    <a16:creationId xmlns:a16="http://schemas.microsoft.com/office/drawing/2014/main" id="{DEEC07D2-7D60-1009-03D3-2C31F5F399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2" name="Groupe 761">
              <a:extLst>
                <a:ext uri="{FF2B5EF4-FFF2-40B4-BE49-F238E27FC236}">
                  <a16:creationId xmlns:a16="http://schemas.microsoft.com/office/drawing/2014/main" id="{FE6A9C89-4563-8358-3D3B-B61CD87EB6C5}"/>
                </a:ext>
              </a:extLst>
            </p:cNvPr>
            <p:cNvGrpSpPr/>
            <p:nvPr/>
          </p:nvGrpSpPr>
          <p:grpSpPr>
            <a:xfrm rot="2674936">
              <a:off x="2875607" y="5047820"/>
              <a:ext cx="79375" cy="79375"/>
              <a:chOff x="4343400" y="3430896"/>
              <a:chExt cx="79375" cy="79375"/>
            </a:xfrm>
          </p:grpSpPr>
          <p:cxnSp>
            <p:nvCxnSpPr>
              <p:cNvPr id="781" name="Connecteur droit 780">
                <a:extLst>
                  <a:ext uri="{FF2B5EF4-FFF2-40B4-BE49-F238E27FC236}">
                    <a16:creationId xmlns:a16="http://schemas.microsoft.com/office/drawing/2014/main" id="{D71A8A52-1554-F6EC-F541-4FA94BC7BD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Connecteur droit 781">
                <a:extLst>
                  <a:ext uri="{FF2B5EF4-FFF2-40B4-BE49-F238E27FC236}">
                    <a16:creationId xmlns:a16="http://schemas.microsoft.com/office/drawing/2014/main" id="{31A85559-83A0-238F-8824-DA3D1F3DBC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3" name="Groupe 762">
              <a:extLst>
                <a:ext uri="{FF2B5EF4-FFF2-40B4-BE49-F238E27FC236}">
                  <a16:creationId xmlns:a16="http://schemas.microsoft.com/office/drawing/2014/main" id="{406980F0-A914-CD10-0320-4DE9B65A8DB1}"/>
                </a:ext>
              </a:extLst>
            </p:cNvPr>
            <p:cNvGrpSpPr/>
            <p:nvPr/>
          </p:nvGrpSpPr>
          <p:grpSpPr>
            <a:xfrm rot="2674936">
              <a:off x="2788507" y="5135165"/>
              <a:ext cx="79375" cy="79375"/>
              <a:chOff x="4343400" y="3430896"/>
              <a:chExt cx="79375" cy="79375"/>
            </a:xfrm>
          </p:grpSpPr>
          <p:cxnSp>
            <p:nvCxnSpPr>
              <p:cNvPr id="779" name="Connecteur droit 778">
                <a:extLst>
                  <a:ext uri="{FF2B5EF4-FFF2-40B4-BE49-F238E27FC236}">
                    <a16:creationId xmlns:a16="http://schemas.microsoft.com/office/drawing/2014/main" id="{EFA0B277-AEC5-587C-C48B-6271A38AA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Connecteur droit 779">
                <a:extLst>
                  <a:ext uri="{FF2B5EF4-FFF2-40B4-BE49-F238E27FC236}">
                    <a16:creationId xmlns:a16="http://schemas.microsoft.com/office/drawing/2014/main" id="{24547F1D-3FE9-8E33-75E5-C3F0423221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4" name="Groupe 763">
              <a:extLst>
                <a:ext uri="{FF2B5EF4-FFF2-40B4-BE49-F238E27FC236}">
                  <a16:creationId xmlns:a16="http://schemas.microsoft.com/office/drawing/2014/main" id="{4AE6F87A-0FF7-D9CA-7C85-2054AE96021F}"/>
                </a:ext>
              </a:extLst>
            </p:cNvPr>
            <p:cNvGrpSpPr/>
            <p:nvPr/>
          </p:nvGrpSpPr>
          <p:grpSpPr>
            <a:xfrm rot="2674936">
              <a:off x="2590314" y="5230965"/>
              <a:ext cx="79375" cy="79375"/>
              <a:chOff x="4343400" y="3430896"/>
              <a:chExt cx="79375" cy="79375"/>
            </a:xfrm>
          </p:grpSpPr>
          <p:cxnSp>
            <p:nvCxnSpPr>
              <p:cNvPr id="777" name="Connecteur droit 776">
                <a:extLst>
                  <a:ext uri="{FF2B5EF4-FFF2-40B4-BE49-F238E27FC236}">
                    <a16:creationId xmlns:a16="http://schemas.microsoft.com/office/drawing/2014/main" id="{86BAEFAB-C971-FF2E-F137-3219F7496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Connecteur droit 777">
                <a:extLst>
                  <a:ext uri="{FF2B5EF4-FFF2-40B4-BE49-F238E27FC236}">
                    <a16:creationId xmlns:a16="http://schemas.microsoft.com/office/drawing/2014/main" id="{7191CEA1-41A6-2735-D7E3-24CCD149F6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5" name="Groupe 764">
              <a:extLst>
                <a:ext uri="{FF2B5EF4-FFF2-40B4-BE49-F238E27FC236}">
                  <a16:creationId xmlns:a16="http://schemas.microsoft.com/office/drawing/2014/main" id="{2EA34F78-98FD-32E1-0C98-4CC61BF31189}"/>
                </a:ext>
              </a:extLst>
            </p:cNvPr>
            <p:cNvGrpSpPr/>
            <p:nvPr/>
          </p:nvGrpSpPr>
          <p:grpSpPr>
            <a:xfrm rot="2674936">
              <a:off x="2394514" y="5230965"/>
              <a:ext cx="79375" cy="79375"/>
              <a:chOff x="4343400" y="3430896"/>
              <a:chExt cx="79375" cy="79375"/>
            </a:xfrm>
          </p:grpSpPr>
          <p:cxnSp>
            <p:nvCxnSpPr>
              <p:cNvPr id="775" name="Connecteur droit 774">
                <a:extLst>
                  <a:ext uri="{FF2B5EF4-FFF2-40B4-BE49-F238E27FC236}">
                    <a16:creationId xmlns:a16="http://schemas.microsoft.com/office/drawing/2014/main" id="{D5E5461C-9182-6423-33F8-DEBBDB22E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necteur droit 775">
                <a:extLst>
                  <a:ext uri="{FF2B5EF4-FFF2-40B4-BE49-F238E27FC236}">
                    <a16:creationId xmlns:a16="http://schemas.microsoft.com/office/drawing/2014/main" id="{9F9B7EA7-3907-A8B1-DA06-26A76E3631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6" name="Groupe 765">
              <a:extLst>
                <a:ext uri="{FF2B5EF4-FFF2-40B4-BE49-F238E27FC236}">
                  <a16:creationId xmlns:a16="http://schemas.microsoft.com/office/drawing/2014/main" id="{91360D01-0DF7-699C-A795-E50F0D4C8D34}"/>
                </a:ext>
              </a:extLst>
            </p:cNvPr>
            <p:cNvGrpSpPr/>
            <p:nvPr/>
          </p:nvGrpSpPr>
          <p:grpSpPr>
            <a:xfrm rot="2674936">
              <a:off x="2197518" y="5230963"/>
              <a:ext cx="79375" cy="79375"/>
              <a:chOff x="4343400" y="3430896"/>
              <a:chExt cx="79375" cy="79375"/>
            </a:xfrm>
          </p:grpSpPr>
          <p:cxnSp>
            <p:nvCxnSpPr>
              <p:cNvPr id="773" name="Connecteur droit 772">
                <a:extLst>
                  <a:ext uri="{FF2B5EF4-FFF2-40B4-BE49-F238E27FC236}">
                    <a16:creationId xmlns:a16="http://schemas.microsoft.com/office/drawing/2014/main" id="{3C4D7168-5297-69C7-3E52-05C556D61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Connecteur droit 773">
                <a:extLst>
                  <a:ext uri="{FF2B5EF4-FFF2-40B4-BE49-F238E27FC236}">
                    <a16:creationId xmlns:a16="http://schemas.microsoft.com/office/drawing/2014/main" id="{0638D118-A987-CE22-1294-6096C22D55A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7" name="Groupe 766">
              <a:extLst>
                <a:ext uri="{FF2B5EF4-FFF2-40B4-BE49-F238E27FC236}">
                  <a16:creationId xmlns:a16="http://schemas.microsoft.com/office/drawing/2014/main" id="{81A84552-C346-7117-B71D-CD6641367394}"/>
                </a:ext>
              </a:extLst>
            </p:cNvPr>
            <p:cNvGrpSpPr/>
            <p:nvPr/>
          </p:nvGrpSpPr>
          <p:grpSpPr>
            <a:xfrm rot="2674936">
              <a:off x="2003968" y="5191289"/>
              <a:ext cx="79375" cy="79375"/>
              <a:chOff x="4343400" y="3430896"/>
              <a:chExt cx="79375" cy="79375"/>
            </a:xfrm>
          </p:grpSpPr>
          <p:cxnSp>
            <p:nvCxnSpPr>
              <p:cNvPr id="771" name="Connecteur droit 770">
                <a:extLst>
                  <a:ext uri="{FF2B5EF4-FFF2-40B4-BE49-F238E27FC236}">
                    <a16:creationId xmlns:a16="http://schemas.microsoft.com/office/drawing/2014/main" id="{370BE1ED-E2E7-042C-1FE6-E21F08031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Connecteur droit 771">
                <a:extLst>
                  <a:ext uri="{FF2B5EF4-FFF2-40B4-BE49-F238E27FC236}">
                    <a16:creationId xmlns:a16="http://schemas.microsoft.com/office/drawing/2014/main" id="{64B4CAD1-B568-2B32-DD4D-BD1EC6209B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8" name="Groupe 767">
              <a:extLst>
                <a:ext uri="{FF2B5EF4-FFF2-40B4-BE49-F238E27FC236}">
                  <a16:creationId xmlns:a16="http://schemas.microsoft.com/office/drawing/2014/main" id="{9FA8A0E5-EBE3-4075-F36C-33C5167E4452}"/>
                </a:ext>
              </a:extLst>
            </p:cNvPr>
            <p:cNvGrpSpPr/>
            <p:nvPr/>
          </p:nvGrpSpPr>
          <p:grpSpPr>
            <a:xfrm rot="2674936">
              <a:off x="1805248" y="5191289"/>
              <a:ext cx="79375" cy="79375"/>
              <a:chOff x="4343400" y="3430896"/>
              <a:chExt cx="79375" cy="79375"/>
            </a:xfrm>
          </p:grpSpPr>
          <p:cxnSp>
            <p:nvCxnSpPr>
              <p:cNvPr id="769" name="Connecteur droit 768">
                <a:extLst>
                  <a:ext uri="{FF2B5EF4-FFF2-40B4-BE49-F238E27FC236}">
                    <a16:creationId xmlns:a16="http://schemas.microsoft.com/office/drawing/2014/main" id="{66101B5B-A3F1-9B23-ADC7-2BE24EF878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necteur droit 769">
                <a:extLst>
                  <a:ext uri="{FF2B5EF4-FFF2-40B4-BE49-F238E27FC236}">
                    <a16:creationId xmlns:a16="http://schemas.microsoft.com/office/drawing/2014/main" id="{B04CCFAB-42F8-5DB2-5E64-6DE1329A4B7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64BE5049-0563-5A86-2ABB-18D0010CA7F8}"/>
              </a:ext>
            </a:extLst>
          </p:cNvPr>
          <p:cNvGrpSpPr/>
          <p:nvPr/>
        </p:nvGrpSpPr>
        <p:grpSpPr>
          <a:xfrm>
            <a:off x="2116957" y="3763271"/>
            <a:ext cx="3482975" cy="1519020"/>
            <a:chOff x="1722438" y="3853080"/>
            <a:chExt cx="3482975" cy="1519020"/>
          </a:xfrm>
        </p:grpSpPr>
        <p:sp>
          <p:nvSpPr>
            <p:cNvPr id="796" name="Forme libre : forme 795">
              <a:extLst>
                <a:ext uri="{FF2B5EF4-FFF2-40B4-BE49-F238E27FC236}">
                  <a16:creationId xmlns:a16="http://schemas.microsoft.com/office/drawing/2014/main" id="{FB147266-BB99-D734-AA64-DBEB05969E97}"/>
                </a:ext>
              </a:extLst>
            </p:cNvPr>
            <p:cNvSpPr/>
            <p:nvPr/>
          </p:nvSpPr>
          <p:spPr>
            <a:xfrm>
              <a:off x="1762125" y="3890963"/>
              <a:ext cx="3443288" cy="1481137"/>
            </a:xfrm>
            <a:custGeom>
              <a:avLst/>
              <a:gdLst>
                <a:gd name="connsiteX0" fmla="*/ 0 w 3443288"/>
                <a:gd name="connsiteY0" fmla="*/ 1343025 h 1481137"/>
                <a:gd name="connsiteX1" fmla="*/ 138113 w 3443288"/>
                <a:gd name="connsiteY1" fmla="*/ 1362075 h 1481137"/>
                <a:gd name="connsiteX2" fmla="*/ 442913 w 3443288"/>
                <a:gd name="connsiteY2" fmla="*/ 1419225 h 1481137"/>
                <a:gd name="connsiteX3" fmla="*/ 633413 w 3443288"/>
                <a:gd name="connsiteY3" fmla="*/ 1423987 h 1481137"/>
                <a:gd name="connsiteX4" fmla="*/ 752475 w 3443288"/>
                <a:gd name="connsiteY4" fmla="*/ 1476375 h 1481137"/>
                <a:gd name="connsiteX5" fmla="*/ 804863 w 3443288"/>
                <a:gd name="connsiteY5" fmla="*/ 1481137 h 1481137"/>
                <a:gd name="connsiteX6" fmla="*/ 842963 w 3443288"/>
                <a:gd name="connsiteY6" fmla="*/ 1247775 h 1481137"/>
                <a:gd name="connsiteX7" fmla="*/ 866775 w 3443288"/>
                <a:gd name="connsiteY7" fmla="*/ 1171575 h 1481137"/>
                <a:gd name="connsiteX8" fmla="*/ 904875 w 3443288"/>
                <a:gd name="connsiteY8" fmla="*/ 1066800 h 1481137"/>
                <a:gd name="connsiteX9" fmla="*/ 1033463 w 3443288"/>
                <a:gd name="connsiteY9" fmla="*/ 0 h 1481137"/>
                <a:gd name="connsiteX10" fmla="*/ 1357313 w 3443288"/>
                <a:gd name="connsiteY10" fmla="*/ 147637 h 1481137"/>
                <a:gd name="connsiteX11" fmla="*/ 1562100 w 3443288"/>
                <a:gd name="connsiteY11" fmla="*/ 500062 h 1481137"/>
                <a:gd name="connsiteX12" fmla="*/ 1676400 w 3443288"/>
                <a:gd name="connsiteY12" fmla="*/ 628650 h 1481137"/>
                <a:gd name="connsiteX13" fmla="*/ 2143125 w 3443288"/>
                <a:gd name="connsiteY13" fmla="*/ 957262 h 1481137"/>
                <a:gd name="connsiteX14" fmla="*/ 2319338 w 3443288"/>
                <a:gd name="connsiteY14" fmla="*/ 995362 h 1481137"/>
                <a:gd name="connsiteX15" fmla="*/ 2443163 w 3443288"/>
                <a:gd name="connsiteY15" fmla="*/ 1042987 h 1481137"/>
                <a:gd name="connsiteX16" fmla="*/ 2528888 w 3443288"/>
                <a:gd name="connsiteY16" fmla="*/ 1057275 h 1481137"/>
                <a:gd name="connsiteX17" fmla="*/ 2752725 w 3443288"/>
                <a:gd name="connsiteY17" fmla="*/ 1185862 h 1481137"/>
                <a:gd name="connsiteX18" fmla="*/ 3090863 w 3443288"/>
                <a:gd name="connsiteY18" fmla="*/ 1343025 h 1481137"/>
                <a:gd name="connsiteX19" fmla="*/ 3300413 w 3443288"/>
                <a:gd name="connsiteY19" fmla="*/ 1409700 h 1481137"/>
                <a:gd name="connsiteX20" fmla="*/ 3443288 w 3443288"/>
                <a:gd name="connsiteY20" fmla="*/ 1452562 h 148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3288" h="1481137">
                  <a:moveTo>
                    <a:pt x="0" y="1343025"/>
                  </a:moveTo>
                  <a:lnTo>
                    <a:pt x="138113" y="1362075"/>
                  </a:lnTo>
                  <a:lnTo>
                    <a:pt x="442913" y="1419225"/>
                  </a:lnTo>
                  <a:lnTo>
                    <a:pt x="633413" y="1423987"/>
                  </a:lnTo>
                  <a:lnTo>
                    <a:pt x="752475" y="1476375"/>
                  </a:lnTo>
                  <a:lnTo>
                    <a:pt x="804863" y="1481137"/>
                  </a:lnTo>
                  <a:lnTo>
                    <a:pt x="842963" y="1247775"/>
                  </a:lnTo>
                  <a:lnTo>
                    <a:pt x="866775" y="1171575"/>
                  </a:lnTo>
                  <a:lnTo>
                    <a:pt x="904875" y="1066800"/>
                  </a:lnTo>
                  <a:lnTo>
                    <a:pt x="1033463" y="0"/>
                  </a:lnTo>
                  <a:lnTo>
                    <a:pt x="1357313" y="147637"/>
                  </a:lnTo>
                  <a:lnTo>
                    <a:pt x="1562100" y="500062"/>
                  </a:lnTo>
                  <a:lnTo>
                    <a:pt x="1676400" y="628650"/>
                  </a:lnTo>
                  <a:lnTo>
                    <a:pt x="2143125" y="957262"/>
                  </a:lnTo>
                  <a:lnTo>
                    <a:pt x="2319338" y="995362"/>
                  </a:lnTo>
                  <a:lnTo>
                    <a:pt x="2443163" y="1042987"/>
                  </a:lnTo>
                  <a:lnTo>
                    <a:pt x="2528888" y="1057275"/>
                  </a:lnTo>
                  <a:lnTo>
                    <a:pt x="2752725" y="1185862"/>
                  </a:lnTo>
                  <a:lnTo>
                    <a:pt x="3090863" y="1343025"/>
                  </a:lnTo>
                  <a:lnTo>
                    <a:pt x="3300413" y="1409700"/>
                  </a:lnTo>
                  <a:lnTo>
                    <a:pt x="3443288" y="1452562"/>
                  </a:lnTo>
                </a:path>
              </a:pathLst>
            </a:custGeom>
            <a:noFill/>
            <a:ln w="19050"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7" name="Groupe 796">
              <a:extLst>
                <a:ext uri="{FF2B5EF4-FFF2-40B4-BE49-F238E27FC236}">
                  <a16:creationId xmlns:a16="http://schemas.microsoft.com/office/drawing/2014/main" id="{4559027D-69FA-1ED9-350F-EE031FB2C98B}"/>
                </a:ext>
              </a:extLst>
            </p:cNvPr>
            <p:cNvGrpSpPr/>
            <p:nvPr/>
          </p:nvGrpSpPr>
          <p:grpSpPr>
            <a:xfrm rot="2735795">
              <a:off x="3105149" y="3998736"/>
              <a:ext cx="79375" cy="79375"/>
              <a:chOff x="4343400" y="3430896"/>
              <a:chExt cx="79375" cy="79375"/>
            </a:xfrm>
          </p:grpSpPr>
          <p:cxnSp>
            <p:nvCxnSpPr>
              <p:cNvPr id="819" name="Connecteur droit 818">
                <a:extLst>
                  <a:ext uri="{FF2B5EF4-FFF2-40B4-BE49-F238E27FC236}">
                    <a16:creationId xmlns:a16="http://schemas.microsoft.com/office/drawing/2014/main" id="{E3628AFB-9FE6-7634-1E78-D0B8F310F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Connecteur droit 819">
                <a:extLst>
                  <a:ext uri="{FF2B5EF4-FFF2-40B4-BE49-F238E27FC236}">
                    <a16:creationId xmlns:a16="http://schemas.microsoft.com/office/drawing/2014/main" id="{C5C33F75-3D31-8CE4-8947-7CFA514AE20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8" name="Groupe 797">
              <a:extLst>
                <a:ext uri="{FF2B5EF4-FFF2-40B4-BE49-F238E27FC236}">
                  <a16:creationId xmlns:a16="http://schemas.microsoft.com/office/drawing/2014/main" id="{922AB1F4-0F02-0BA8-ED15-DF8B14B9ABB1}"/>
                </a:ext>
              </a:extLst>
            </p:cNvPr>
            <p:cNvGrpSpPr/>
            <p:nvPr/>
          </p:nvGrpSpPr>
          <p:grpSpPr>
            <a:xfrm rot="2735795">
              <a:off x="2762218" y="3853080"/>
              <a:ext cx="79375" cy="79375"/>
              <a:chOff x="4343400" y="3430896"/>
              <a:chExt cx="79375" cy="79375"/>
            </a:xfrm>
          </p:grpSpPr>
          <p:cxnSp>
            <p:nvCxnSpPr>
              <p:cNvPr id="817" name="Connecteur droit 816">
                <a:extLst>
                  <a:ext uri="{FF2B5EF4-FFF2-40B4-BE49-F238E27FC236}">
                    <a16:creationId xmlns:a16="http://schemas.microsoft.com/office/drawing/2014/main" id="{AB2B8DCA-7B13-E2D2-404B-DE0ECBB78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Connecteur droit 817">
                <a:extLst>
                  <a:ext uri="{FF2B5EF4-FFF2-40B4-BE49-F238E27FC236}">
                    <a16:creationId xmlns:a16="http://schemas.microsoft.com/office/drawing/2014/main" id="{24E3DDEA-E8DD-0FFD-3DE1-5AAE8D4C50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9" name="Groupe 798">
              <a:extLst>
                <a:ext uri="{FF2B5EF4-FFF2-40B4-BE49-F238E27FC236}">
                  <a16:creationId xmlns:a16="http://schemas.microsoft.com/office/drawing/2014/main" id="{148C9BA3-F7EC-7161-070D-137E9E4ED7C0}"/>
                </a:ext>
              </a:extLst>
            </p:cNvPr>
            <p:cNvGrpSpPr/>
            <p:nvPr/>
          </p:nvGrpSpPr>
          <p:grpSpPr>
            <a:xfrm rot="2735795">
              <a:off x="2640975" y="4901788"/>
              <a:ext cx="79375" cy="79375"/>
              <a:chOff x="4343400" y="3430896"/>
              <a:chExt cx="79375" cy="79375"/>
            </a:xfrm>
          </p:grpSpPr>
          <p:cxnSp>
            <p:nvCxnSpPr>
              <p:cNvPr id="815" name="Connecteur droit 814">
                <a:extLst>
                  <a:ext uri="{FF2B5EF4-FFF2-40B4-BE49-F238E27FC236}">
                    <a16:creationId xmlns:a16="http://schemas.microsoft.com/office/drawing/2014/main" id="{0000066F-8946-8AF9-C96D-87A03519D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Connecteur droit 815">
                <a:extLst>
                  <a:ext uri="{FF2B5EF4-FFF2-40B4-BE49-F238E27FC236}">
                    <a16:creationId xmlns:a16="http://schemas.microsoft.com/office/drawing/2014/main" id="{1DB1ABA4-8C3E-436C-296E-55A995B472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" name="Groupe 799">
              <a:extLst>
                <a:ext uri="{FF2B5EF4-FFF2-40B4-BE49-F238E27FC236}">
                  <a16:creationId xmlns:a16="http://schemas.microsoft.com/office/drawing/2014/main" id="{24DC1B60-E5E4-E583-3D75-364627C15EF1}"/>
                </a:ext>
              </a:extLst>
            </p:cNvPr>
            <p:cNvGrpSpPr/>
            <p:nvPr/>
          </p:nvGrpSpPr>
          <p:grpSpPr>
            <a:xfrm rot="2735795">
              <a:off x="1722438" y="5199457"/>
              <a:ext cx="79375" cy="79375"/>
              <a:chOff x="4343400" y="3430896"/>
              <a:chExt cx="79375" cy="79375"/>
            </a:xfrm>
          </p:grpSpPr>
          <p:cxnSp>
            <p:nvCxnSpPr>
              <p:cNvPr id="813" name="Connecteur droit 812">
                <a:extLst>
                  <a:ext uri="{FF2B5EF4-FFF2-40B4-BE49-F238E27FC236}">
                    <a16:creationId xmlns:a16="http://schemas.microsoft.com/office/drawing/2014/main" id="{996C81DE-1004-F563-EC0F-FC041CBAB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Connecteur droit 813">
                <a:extLst>
                  <a:ext uri="{FF2B5EF4-FFF2-40B4-BE49-F238E27FC236}">
                    <a16:creationId xmlns:a16="http://schemas.microsoft.com/office/drawing/2014/main" id="{F459DF46-6BCA-91BE-F7CE-AC078136F05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1" name="Groupe 800">
              <a:extLst>
                <a:ext uri="{FF2B5EF4-FFF2-40B4-BE49-F238E27FC236}">
                  <a16:creationId xmlns:a16="http://schemas.microsoft.com/office/drawing/2014/main" id="{ED7A1537-5765-90A4-F31E-9FD4334598DA}"/>
                </a:ext>
              </a:extLst>
            </p:cNvPr>
            <p:cNvGrpSpPr/>
            <p:nvPr/>
          </p:nvGrpSpPr>
          <p:grpSpPr>
            <a:xfrm rot="2735795">
              <a:off x="4247589" y="4911886"/>
              <a:ext cx="79375" cy="79375"/>
              <a:chOff x="4343400" y="3430896"/>
              <a:chExt cx="79375" cy="79375"/>
            </a:xfrm>
          </p:grpSpPr>
          <p:cxnSp>
            <p:nvCxnSpPr>
              <p:cNvPr id="811" name="Connecteur droit 810">
                <a:extLst>
                  <a:ext uri="{FF2B5EF4-FFF2-40B4-BE49-F238E27FC236}">
                    <a16:creationId xmlns:a16="http://schemas.microsoft.com/office/drawing/2014/main" id="{1C3B037A-C6DB-A81A-1FB3-9B59D344E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Connecteur droit 811">
                <a:extLst>
                  <a:ext uri="{FF2B5EF4-FFF2-40B4-BE49-F238E27FC236}">
                    <a16:creationId xmlns:a16="http://schemas.microsoft.com/office/drawing/2014/main" id="{C6AD91A1-C128-2684-11CC-0FBCA4730A2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2" name="Groupe 801">
              <a:extLst>
                <a:ext uri="{FF2B5EF4-FFF2-40B4-BE49-F238E27FC236}">
                  <a16:creationId xmlns:a16="http://schemas.microsoft.com/office/drawing/2014/main" id="{96B16F5A-CC96-2AD9-77A0-AD7EA1D16C93}"/>
                </a:ext>
              </a:extLst>
            </p:cNvPr>
            <p:cNvGrpSpPr/>
            <p:nvPr/>
          </p:nvGrpSpPr>
          <p:grpSpPr>
            <a:xfrm rot="2735795">
              <a:off x="3875288" y="4795788"/>
              <a:ext cx="79375" cy="79375"/>
              <a:chOff x="4343400" y="3430896"/>
              <a:chExt cx="79375" cy="79375"/>
            </a:xfrm>
          </p:grpSpPr>
          <p:cxnSp>
            <p:nvCxnSpPr>
              <p:cNvPr id="809" name="Connecteur droit 808">
                <a:extLst>
                  <a:ext uri="{FF2B5EF4-FFF2-40B4-BE49-F238E27FC236}">
                    <a16:creationId xmlns:a16="http://schemas.microsoft.com/office/drawing/2014/main" id="{0725F6A5-4413-DC64-72D7-40FCC1552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Connecteur droit 809">
                <a:extLst>
                  <a:ext uri="{FF2B5EF4-FFF2-40B4-BE49-F238E27FC236}">
                    <a16:creationId xmlns:a16="http://schemas.microsoft.com/office/drawing/2014/main" id="{DB9E67C0-EB69-94AC-8298-AFAFC4DC31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3" name="Groupe 802">
              <a:extLst>
                <a:ext uri="{FF2B5EF4-FFF2-40B4-BE49-F238E27FC236}">
                  <a16:creationId xmlns:a16="http://schemas.microsoft.com/office/drawing/2014/main" id="{9B35A9C2-BB12-DF8A-B21C-B007197924BE}"/>
                </a:ext>
              </a:extLst>
            </p:cNvPr>
            <p:cNvGrpSpPr/>
            <p:nvPr/>
          </p:nvGrpSpPr>
          <p:grpSpPr>
            <a:xfrm rot="2735795">
              <a:off x="4608492" y="5103947"/>
              <a:ext cx="79375" cy="79375"/>
              <a:chOff x="4343400" y="3430896"/>
              <a:chExt cx="79375" cy="79375"/>
            </a:xfrm>
          </p:grpSpPr>
          <p:cxnSp>
            <p:nvCxnSpPr>
              <p:cNvPr id="807" name="Connecteur droit 806">
                <a:extLst>
                  <a:ext uri="{FF2B5EF4-FFF2-40B4-BE49-F238E27FC236}">
                    <a16:creationId xmlns:a16="http://schemas.microsoft.com/office/drawing/2014/main" id="{C8CD9820-6689-FCA7-F0B8-3A741B5EB0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Connecteur droit 807">
                <a:extLst>
                  <a:ext uri="{FF2B5EF4-FFF2-40B4-BE49-F238E27FC236}">
                    <a16:creationId xmlns:a16="http://schemas.microsoft.com/office/drawing/2014/main" id="{BD0EB66E-FB75-5230-E3CA-2B31967FBC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4" name="Groupe 803">
              <a:extLst>
                <a:ext uri="{FF2B5EF4-FFF2-40B4-BE49-F238E27FC236}">
                  <a16:creationId xmlns:a16="http://schemas.microsoft.com/office/drawing/2014/main" id="{C792C19B-3E13-6901-F411-D0EE4DA8175A}"/>
                </a:ext>
              </a:extLst>
            </p:cNvPr>
            <p:cNvGrpSpPr/>
            <p:nvPr/>
          </p:nvGrpSpPr>
          <p:grpSpPr>
            <a:xfrm rot="2735795">
              <a:off x="5029417" y="5257056"/>
              <a:ext cx="79375" cy="79375"/>
              <a:chOff x="4343400" y="3430896"/>
              <a:chExt cx="79375" cy="79375"/>
            </a:xfrm>
          </p:grpSpPr>
          <p:cxnSp>
            <p:nvCxnSpPr>
              <p:cNvPr id="805" name="Connecteur droit 804">
                <a:extLst>
                  <a:ext uri="{FF2B5EF4-FFF2-40B4-BE49-F238E27FC236}">
                    <a16:creationId xmlns:a16="http://schemas.microsoft.com/office/drawing/2014/main" id="{211B5F3D-BE40-BD7F-320A-1DFC7E93E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Connecteur droit 805">
                <a:extLst>
                  <a:ext uri="{FF2B5EF4-FFF2-40B4-BE49-F238E27FC236}">
                    <a16:creationId xmlns:a16="http://schemas.microsoft.com/office/drawing/2014/main" id="{38E6BA33-3C10-B09E-393C-9AAC04798A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43400" y="3430896"/>
                <a:ext cx="79375" cy="79375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1" name="Groupe 820">
            <a:extLst>
              <a:ext uri="{FF2B5EF4-FFF2-40B4-BE49-F238E27FC236}">
                <a16:creationId xmlns:a16="http://schemas.microsoft.com/office/drawing/2014/main" id="{EA39066E-5B97-7258-61EF-4CE736A0F258}"/>
              </a:ext>
            </a:extLst>
          </p:cNvPr>
          <p:cNvGrpSpPr/>
          <p:nvPr/>
        </p:nvGrpSpPr>
        <p:grpSpPr>
          <a:xfrm>
            <a:off x="4173224" y="2712863"/>
            <a:ext cx="2329542" cy="630297"/>
            <a:chOff x="3809399" y="437341"/>
            <a:chExt cx="2329542" cy="630297"/>
          </a:xfrm>
        </p:grpSpPr>
        <p:cxnSp>
          <p:nvCxnSpPr>
            <p:cNvPr id="822" name="Connecteur droit 821">
              <a:extLst>
                <a:ext uri="{FF2B5EF4-FFF2-40B4-BE49-F238E27FC236}">
                  <a16:creationId xmlns:a16="http://schemas.microsoft.com/office/drawing/2014/main" id="{AFBB8C65-FAE0-3372-5C5D-163A45791698}"/>
                </a:ext>
              </a:extLst>
            </p:cNvPr>
            <p:cNvCxnSpPr>
              <a:cxnSpLocks/>
            </p:cNvCxnSpPr>
            <p:nvPr/>
          </p:nvCxnSpPr>
          <p:spPr>
            <a:xfrm>
              <a:off x="3819281" y="772654"/>
              <a:ext cx="15891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Connecteur droit 822">
              <a:extLst>
                <a:ext uri="{FF2B5EF4-FFF2-40B4-BE49-F238E27FC236}">
                  <a16:creationId xmlns:a16="http://schemas.microsoft.com/office/drawing/2014/main" id="{E44D8C09-7B31-9C30-265D-16F09BAC9834}"/>
                </a:ext>
              </a:extLst>
            </p:cNvPr>
            <p:cNvCxnSpPr>
              <a:cxnSpLocks/>
            </p:cNvCxnSpPr>
            <p:nvPr/>
          </p:nvCxnSpPr>
          <p:spPr>
            <a:xfrm>
              <a:off x="3819281" y="624826"/>
              <a:ext cx="158917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Connecteur droit 823">
              <a:extLst>
                <a:ext uri="{FF2B5EF4-FFF2-40B4-BE49-F238E27FC236}">
                  <a16:creationId xmlns:a16="http://schemas.microsoft.com/office/drawing/2014/main" id="{813EEDF8-C7A1-899D-29C5-AAFDEE3FAA3D}"/>
                </a:ext>
              </a:extLst>
            </p:cNvPr>
            <p:cNvCxnSpPr>
              <a:cxnSpLocks/>
            </p:cNvCxnSpPr>
            <p:nvPr/>
          </p:nvCxnSpPr>
          <p:spPr>
            <a:xfrm rot="734915">
              <a:off x="3857886" y="585139"/>
              <a:ext cx="79375" cy="79375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Connecteur droit 824">
              <a:extLst>
                <a:ext uri="{FF2B5EF4-FFF2-40B4-BE49-F238E27FC236}">
                  <a16:creationId xmlns:a16="http://schemas.microsoft.com/office/drawing/2014/main" id="{57AC93E4-BD4C-2D3F-8BB2-F9750EAD5DC1}"/>
                </a:ext>
              </a:extLst>
            </p:cNvPr>
            <p:cNvCxnSpPr>
              <a:cxnSpLocks/>
            </p:cNvCxnSpPr>
            <p:nvPr/>
          </p:nvCxnSpPr>
          <p:spPr>
            <a:xfrm rot="16934915">
              <a:off x="3857886" y="585139"/>
              <a:ext cx="79375" cy="79375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Connecteur droit 825">
              <a:extLst>
                <a:ext uri="{FF2B5EF4-FFF2-40B4-BE49-F238E27FC236}">
                  <a16:creationId xmlns:a16="http://schemas.microsoft.com/office/drawing/2014/main" id="{A0F4583A-1AC7-6473-19E4-E789113D0469}"/>
                </a:ext>
              </a:extLst>
            </p:cNvPr>
            <p:cNvCxnSpPr>
              <a:cxnSpLocks/>
            </p:cNvCxnSpPr>
            <p:nvPr/>
          </p:nvCxnSpPr>
          <p:spPr>
            <a:xfrm rot="734915">
              <a:off x="3853544" y="468603"/>
              <a:ext cx="79375" cy="7937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Connecteur droit 826">
              <a:extLst>
                <a:ext uri="{FF2B5EF4-FFF2-40B4-BE49-F238E27FC236}">
                  <a16:creationId xmlns:a16="http://schemas.microsoft.com/office/drawing/2014/main" id="{A0B85401-7619-9566-C9F0-E6AE32F29966}"/>
                </a:ext>
              </a:extLst>
            </p:cNvPr>
            <p:cNvCxnSpPr>
              <a:cxnSpLocks/>
            </p:cNvCxnSpPr>
            <p:nvPr/>
          </p:nvCxnSpPr>
          <p:spPr>
            <a:xfrm rot="16934915">
              <a:off x="3853544" y="468603"/>
              <a:ext cx="79375" cy="7937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8" name="Connecteur droit 827">
              <a:extLst>
                <a:ext uri="{FF2B5EF4-FFF2-40B4-BE49-F238E27FC236}">
                  <a16:creationId xmlns:a16="http://schemas.microsoft.com/office/drawing/2014/main" id="{83620C61-AED7-FDCA-DD97-E562F6303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09399" y="506682"/>
              <a:ext cx="158917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Connecteur droit 828">
              <a:extLst>
                <a:ext uri="{FF2B5EF4-FFF2-40B4-BE49-F238E27FC236}">
                  <a16:creationId xmlns:a16="http://schemas.microsoft.com/office/drawing/2014/main" id="{29D9FB5E-F35E-C1C5-D913-68BA1B6C456C}"/>
                </a:ext>
              </a:extLst>
            </p:cNvPr>
            <p:cNvCxnSpPr>
              <a:cxnSpLocks/>
            </p:cNvCxnSpPr>
            <p:nvPr/>
          </p:nvCxnSpPr>
          <p:spPr>
            <a:xfrm rot="734915">
              <a:off x="3857886" y="730441"/>
              <a:ext cx="79375" cy="79375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0" name="Connecteur droit 829">
              <a:extLst>
                <a:ext uri="{FF2B5EF4-FFF2-40B4-BE49-F238E27FC236}">
                  <a16:creationId xmlns:a16="http://schemas.microsoft.com/office/drawing/2014/main" id="{3AE1E381-FD08-0767-B5DE-D9036671CE11}"/>
                </a:ext>
              </a:extLst>
            </p:cNvPr>
            <p:cNvCxnSpPr>
              <a:cxnSpLocks/>
            </p:cNvCxnSpPr>
            <p:nvPr/>
          </p:nvCxnSpPr>
          <p:spPr>
            <a:xfrm rot="16934915">
              <a:off x="3857886" y="730441"/>
              <a:ext cx="79375" cy="79375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Connecteur droit 830">
              <a:extLst>
                <a:ext uri="{FF2B5EF4-FFF2-40B4-BE49-F238E27FC236}">
                  <a16:creationId xmlns:a16="http://schemas.microsoft.com/office/drawing/2014/main" id="{0369E123-634C-9E62-BB2D-5A1A28A571CF}"/>
                </a:ext>
              </a:extLst>
            </p:cNvPr>
            <p:cNvCxnSpPr>
              <a:cxnSpLocks/>
            </p:cNvCxnSpPr>
            <p:nvPr/>
          </p:nvCxnSpPr>
          <p:spPr>
            <a:xfrm rot="2563897">
              <a:off x="3857886" y="956670"/>
              <a:ext cx="79375" cy="79375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Connecteur droit 831">
              <a:extLst>
                <a:ext uri="{FF2B5EF4-FFF2-40B4-BE49-F238E27FC236}">
                  <a16:creationId xmlns:a16="http://schemas.microsoft.com/office/drawing/2014/main" id="{A077EECE-7206-AF9B-60E4-23A68AFC827B}"/>
                </a:ext>
              </a:extLst>
            </p:cNvPr>
            <p:cNvCxnSpPr>
              <a:cxnSpLocks/>
            </p:cNvCxnSpPr>
            <p:nvPr/>
          </p:nvCxnSpPr>
          <p:spPr>
            <a:xfrm rot="18763897">
              <a:off x="3857886" y="956670"/>
              <a:ext cx="79375" cy="79375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3" name="Connecteur droit 832">
              <a:extLst>
                <a:ext uri="{FF2B5EF4-FFF2-40B4-BE49-F238E27FC236}">
                  <a16:creationId xmlns:a16="http://schemas.microsoft.com/office/drawing/2014/main" id="{516380F9-3F60-B03D-0077-FA1EA6DAD2FE}"/>
                </a:ext>
              </a:extLst>
            </p:cNvPr>
            <p:cNvCxnSpPr>
              <a:cxnSpLocks/>
            </p:cNvCxnSpPr>
            <p:nvPr/>
          </p:nvCxnSpPr>
          <p:spPr>
            <a:xfrm rot="2563897">
              <a:off x="3857885" y="842578"/>
              <a:ext cx="79375" cy="79375"/>
            </a:xfrm>
            <a:prstGeom prst="line">
              <a:avLst/>
            </a:prstGeom>
            <a:ln w="12700">
              <a:solidFill>
                <a:srgbClr val="96BD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4" name="Connecteur droit 833">
              <a:extLst>
                <a:ext uri="{FF2B5EF4-FFF2-40B4-BE49-F238E27FC236}">
                  <a16:creationId xmlns:a16="http://schemas.microsoft.com/office/drawing/2014/main" id="{2C77BB61-D4DD-6557-EBAE-59C4C13629A1}"/>
                </a:ext>
              </a:extLst>
            </p:cNvPr>
            <p:cNvCxnSpPr>
              <a:cxnSpLocks/>
            </p:cNvCxnSpPr>
            <p:nvPr/>
          </p:nvCxnSpPr>
          <p:spPr>
            <a:xfrm rot="18763897">
              <a:off x="3857885" y="842578"/>
              <a:ext cx="79375" cy="79375"/>
            </a:xfrm>
            <a:prstGeom prst="line">
              <a:avLst/>
            </a:prstGeom>
            <a:ln w="12700">
              <a:solidFill>
                <a:srgbClr val="96BD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5" name="ZoneTexte 834">
              <a:extLst>
                <a:ext uri="{FF2B5EF4-FFF2-40B4-BE49-F238E27FC236}">
                  <a16:creationId xmlns:a16="http://schemas.microsoft.com/office/drawing/2014/main" id="{67297FC7-8729-8DDC-32E6-E980A61B5EE6}"/>
                </a:ext>
              </a:extLst>
            </p:cNvPr>
            <p:cNvSpPr txBox="1"/>
            <p:nvPr/>
          </p:nvSpPr>
          <p:spPr>
            <a:xfrm>
              <a:off x="3933758" y="437341"/>
              <a:ext cx="22051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MN1: concentration – 0.018 x potential – 0.65;R</a:t>
              </a:r>
              <a:r>
                <a:rPr lang="fr-FR" sz="5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-0.47</a:t>
              </a:r>
            </a:p>
          </p:txBody>
        </p:sp>
        <p:sp>
          <p:nvSpPr>
            <p:cNvPr id="836" name="ZoneTexte 835">
              <a:extLst>
                <a:ext uri="{FF2B5EF4-FFF2-40B4-BE49-F238E27FC236}">
                  <a16:creationId xmlns:a16="http://schemas.microsoft.com/office/drawing/2014/main" id="{0BD8662E-55D2-3CEB-3C0A-5FF4D4DD5877}"/>
                </a:ext>
              </a:extLst>
            </p:cNvPr>
            <p:cNvSpPr txBox="1"/>
            <p:nvPr/>
          </p:nvSpPr>
          <p:spPr>
            <a:xfrm>
              <a:off x="3917055" y="898361"/>
              <a:ext cx="22051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ECF microdialysis</a:t>
              </a:r>
            </a:p>
          </p:txBody>
        </p:sp>
        <p:sp>
          <p:nvSpPr>
            <p:cNvPr id="837" name="ZoneTexte 836">
              <a:extLst>
                <a:ext uri="{FF2B5EF4-FFF2-40B4-BE49-F238E27FC236}">
                  <a16:creationId xmlns:a16="http://schemas.microsoft.com/office/drawing/2014/main" id="{B141707E-A41C-3126-13DA-783154FDB4C2}"/>
                </a:ext>
              </a:extLst>
            </p:cNvPr>
            <p:cNvSpPr txBox="1"/>
            <p:nvPr/>
          </p:nvSpPr>
          <p:spPr>
            <a:xfrm>
              <a:off x="3917055" y="781540"/>
              <a:ext cx="22051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Strum unbound concentration</a:t>
              </a:r>
            </a:p>
          </p:txBody>
        </p:sp>
        <p:sp>
          <p:nvSpPr>
            <p:cNvPr id="838" name="ZoneTexte 837">
              <a:extLst>
                <a:ext uri="{FF2B5EF4-FFF2-40B4-BE49-F238E27FC236}">
                  <a16:creationId xmlns:a16="http://schemas.microsoft.com/office/drawing/2014/main" id="{4221110B-B89C-0A5F-1262-22FC8456F418}"/>
                </a:ext>
              </a:extLst>
            </p:cNvPr>
            <p:cNvSpPr txBox="1"/>
            <p:nvPr/>
          </p:nvSpPr>
          <p:spPr>
            <a:xfrm>
              <a:off x="3933758" y="548349"/>
              <a:ext cx="22051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MN2: concentration – 0.011 x potential – 0.47;R</a:t>
              </a:r>
              <a:r>
                <a:rPr lang="fr-FR" sz="5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-0.43</a:t>
              </a:r>
            </a:p>
          </p:txBody>
        </p:sp>
        <p:sp>
          <p:nvSpPr>
            <p:cNvPr id="839" name="ZoneTexte 838">
              <a:extLst>
                <a:ext uri="{FF2B5EF4-FFF2-40B4-BE49-F238E27FC236}">
                  <a16:creationId xmlns:a16="http://schemas.microsoft.com/office/drawing/2014/main" id="{70F34507-D822-8ED1-2D5F-D1682F40206B}"/>
                </a:ext>
              </a:extLst>
            </p:cNvPr>
            <p:cNvSpPr txBox="1"/>
            <p:nvPr/>
          </p:nvSpPr>
          <p:spPr>
            <a:xfrm>
              <a:off x="3933758" y="671610"/>
              <a:ext cx="22051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MN3: concentration – 0.017 x potential – 0.77;R</a:t>
              </a:r>
              <a:r>
                <a:rPr lang="fr-FR" sz="5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500">
                  <a:latin typeface="Arial" panose="020B0604020202020204" pitchFamily="34" charset="0"/>
                  <a:cs typeface="Arial" panose="020B0604020202020204" pitchFamily="34" charset="0"/>
                </a:rPr>
                <a:t>-0.62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84538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orme libre : forme 120">
            <a:extLst>
              <a:ext uri="{FF2B5EF4-FFF2-40B4-BE49-F238E27FC236}">
                <a16:creationId xmlns:a16="http://schemas.microsoft.com/office/drawing/2014/main" id="{1CA10A37-EB17-D74B-8517-2F60C1560CF9}"/>
              </a:ext>
            </a:extLst>
          </p:cNvPr>
          <p:cNvSpPr/>
          <p:nvPr/>
        </p:nvSpPr>
        <p:spPr>
          <a:xfrm>
            <a:off x="8078993" y="2614108"/>
            <a:ext cx="2248348" cy="1957892"/>
          </a:xfrm>
          <a:custGeom>
            <a:avLst/>
            <a:gdLst>
              <a:gd name="connsiteX0" fmla="*/ 0 w 2248348"/>
              <a:gd name="connsiteY0" fmla="*/ 1957892 h 1957892"/>
              <a:gd name="connsiteX1" fmla="*/ 543261 w 2248348"/>
              <a:gd name="connsiteY1" fmla="*/ 1887967 h 1957892"/>
              <a:gd name="connsiteX2" fmla="*/ 758414 w 2248348"/>
              <a:gd name="connsiteY2" fmla="*/ 1489934 h 1957892"/>
              <a:gd name="connsiteX3" fmla="*/ 860612 w 2248348"/>
              <a:gd name="connsiteY3" fmla="*/ 941294 h 1957892"/>
              <a:gd name="connsiteX4" fmla="*/ 957431 w 2248348"/>
              <a:gd name="connsiteY4" fmla="*/ 371139 h 1957892"/>
              <a:gd name="connsiteX5" fmla="*/ 1054249 w 2248348"/>
              <a:gd name="connsiteY5" fmla="*/ 0 h 1957892"/>
              <a:gd name="connsiteX6" fmla="*/ 1220993 w 2248348"/>
              <a:gd name="connsiteY6" fmla="*/ 166744 h 1957892"/>
              <a:gd name="connsiteX7" fmla="*/ 1290918 w 2248348"/>
              <a:gd name="connsiteY7" fmla="*/ 451821 h 1957892"/>
              <a:gd name="connsiteX8" fmla="*/ 1371600 w 2248348"/>
              <a:gd name="connsiteY8" fmla="*/ 887506 h 1957892"/>
              <a:gd name="connsiteX9" fmla="*/ 1446903 w 2248348"/>
              <a:gd name="connsiteY9" fmla="*/ 1264024 h 1957892"/>
              <a:gd name="connsiteX10" fmla="*/ 1543722 w 2248348"/>
              <a:gd name="connsiteY10" fmla="*/ 1554480 h 1957892"/>
              <a:gd name="connsiteX11" fmla="*/ 1629783 w 2248348"/>
              <a:gd name="connsiteY11" fmla="*/ 1721224 h 1957892"/>
              <a:gd name="connsiteX12" fmla="*/ 1828800 w 2248348"/>
              <a:gd name="connsiteY12" fmla="*/ 1844937 h 1957892"/>
              <a:gd name="connsiteX13" fmla="*/ 2065468 w 2248348"/>
              <a:gd name="connsiteY13" fmla="*/ 1925619 h 1957892"/>
              <a:gd name="connsiteX14" fmla="*/ 2248348 w 2248348"/>
              <a:gd name="connsiteY14" fmla="*/ 1914861 h 19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48348" h="1957892">
                <a:moveTo>
                  <a:pt x="0" y="1957892"/>
                </a:moveTo>
                <a:lnTo>
                  <a:pt x="543261" y="1887967"/>
                </a:lnTo>
                <a:lnTo>
                  <a:pt x="758414" y="1489934"/>
                </a:lnTo>
                <a:lnTo>
                  <a:pt x="860612" y="941294"/>
                </a:lnTo>
                <a:lnTo>
                  <a:pt x="957431" y="371139"/>
                </a:lnTo>
                <a:lnTo>
                  <a:pt x="1054249" y="0"/>
                </a:lnTo>
                <a:lnTo>
                  <a:pt x="1220993" y="166744"/>
                </a:lnTo>
                <a:lnTo>
                  <a:pt x="1290918" y="451821"/>
                </a:lnTo>
                <a:lnTo>
                  <a:pt x="1371600" y="887506"/>
                </a:lnTo>
                <a:lnTo>
                  <a:pt x="1446903" y="1264024"/>
                </a:lnTo>
                <a:lnTo>
                  <a:pt x="1543722" y="1554480"/>
                </a:lnTo>
                <a:lnTo>
                  <a:pt x="1629783" y="1721224"/>
                </a:lnTo>
                <a:lnTo>
                  <a:pt x="1828800" y="1844937"/>
                </a:lnTo>
                <a:lnTo>
                  <a:pt x="2065468" y="1925619"/>
                </a:lnTo>
                <a:lnTo>
                  <a:pt x="2248348" y="1914861"/>
                </a:lnTo>
              </a:path>
            </a:pathLst>
          </a:custGeom>
          <a:noFill/>
          <a:ln w="57150">
            <a:solidFill>
              <a:srgbClr val="96BD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Aptamer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</a:t>
            </a:r>
            <a:r>
              <a:rPr lang="fr-FR" dirty="0" err="1"/>
              <a:t>principle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Stocker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2F3D66A-FD90-AC88-7670-43083516A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Independent of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reactivity</a:t>
            </a:r>
            <a:r>
              <a:rPr lang="fr-FR" dirty="0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E36642-E5BE-908E-4A95-A768AF0AC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49690" r="60804" b="22154"/>
          <a:stretch/>
        </p:blipFill>
        <p:spPr>
          <a:xfrm>
            <a:off x="1293782" y="2762655"/>
            <a:ext cx="4970834" cy="242174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0087C25-12ED-0271-853D-F139E442FBA9}"/>
              </a:ext>
            </a:extLst>
          </p:cNvPr>
          <p:cNvSpPr/>
          <p:nvPr/>
        </p:nvSpPr>
        <p:spPr>
          <a:xfrm>
            <a:off x="2469758" y="2759978"/>
            <a:ext cx="293614" cy="285226"/>
          </a:xfrm>
          <a:prstGeom prst="ellipse">
            <a:avLst/>
          </a:prstGeom>
          <a:solidFill>
            <a:srgbClr val="4AC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3988319-CE33-4BA7-7114-1CAC178E9F24}"/>
              </a:ext>
            </a:extLst>
          </p:cNvPr>
          <p:cNvSpPr/>
          <p:nvPr/>
        </p:nvSpPr>
        <p:spPr>
          <a:xfrm>
            <a:off x="5313546" y="3654846"/>
            <a:ext cx="293614" cy="285226"/>
          </a:xfrm>
          <a:prstGeom prst="ellipse">
            <a:avLst/>
          </a:prstGeom>
          <a:solidFill>
            <a:srgbClr val="4AC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79BC1A-3877-E1A8-05F3-C2056F6E69A3}"/>
              </a:ext>
            </a:extLst>
          </p:cNvPr>
          <p:cNvSpPr txBox="1"/>
          <p:nvPr/>
        </p:nvSpPr>
        <p:spPr>
          <a:xfrm>
            <a:off x="5263292" y="3657600"/>
            <a:ext cx="503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2E59D3-BB16-27CA-41FA-8C62AE5754A8}"/>
              </a:ext>
            </a:extLst>
          </p:cNvPr>
          <p:cNvSpPr txBox="1"/>
          <p:nvPr/>
        </p:nvSpPr>
        <p:spPr>
          <a:xfrm>
            <a:off x="2408119" y="2766956"/>
            <a:ext cx="503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2E130EF-0719-52ED-0006-ABEE1AE92B77}"/>
              </a:ext>
            </a:extLst>
          </p:cNvPr>
          <p:cNvSpPr/>
          <p:nvPr/>
        </p:nvSpPr>
        <p:spPr>
          <a:xfrm>
            <a:off x="3939124" y="3019283"/>
            <a:ext cx="293614" cy="285226"/>
          </a:xfrm>
          <a:prstGeom prst="ellipse">
            <a:avLst/>
          </a:prstGeom>
          <a:solidFill>
            <a:srgbClr val="DF3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43F3BB8-526F-6086-4594-AB7C62DF0B89}"/>
              </a:ext>
            </a:extLst>
          </p:cNvPr>
          <p:cNvSpPr/>
          <p:nvPr/>
        </p:nvSpPr>
        <p:spPr>
          <a:xfrm>
            <a:off x="5064713" y="3052869"/>
            <a:ext cx="293614" cy="285226"/>
          </a:xfrm>
          <a:prstGeom prst="ellipse">
            <a:avLst/>
          </a:prstGeom>
          <a:solidFill>
            <a:srgbClr val="DF3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F4999C1-1AD4-0024-3E99-B14D80657178}"/>
              </a:ext>
            </a:extLst>
          </p:cNvPr>
          <p:cNvSpPr txBox="1"/>
          <p:nvPr/>
        </p:nvSpPr>
        <p:spPr>
          <a:xfrm>
            <a:off x="3959607" y="3026911"/>
            <a:ext cx="31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FC30C6E-58AD-9BDC-FA19-AB6E07547701}"/>
              </a:ext>
            </a:extLst>
          </p:cNvPr>
          <p:cNvSpPr txBox="1"/>
          <p:nvPr/>
        </p:nvSpPr>
        <p:spPr>
          <a:xfrm>
            <a:off x="5080730" y="3059906"/>
            <a:ext cx="31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3635043-A2BE-5BE0-9F1C-D58E02B77BA4}"/>
              </a:ext>
            </a:extLst>
          </p:cNvPr>
          <p:cNvSpPr txBox="1"/>
          <p:nvPr/>
        </p:nvSpPr>
        <p:spPr>
          <a:xfrm>
            <a:off x="2763373" y="3271706"/>
            <a:ext cx="7466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Slow ET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533B0E5-7263-2329-DA35-DBED0400E7B7}"/>
              </a:ext>
            </a:extLst>
          </p:cNvPr>
          <p:cNvSpPr txBox="1"/>
          <p:nvPr/>
        </p:nvSpPr>
        <p:spPr>
          <a:xfrm>
            <a:off x="5658181" y="3746439"/>
            <a:ext cx="7466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rapid</a:t>
            </a:r>
            <a:r>
              <a:rPr lang="fr-FR" sz="1200" b="1" dirty="0"/>
              <a:t> ET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3D0878E-D342-6020-43C8-9FCAC5A4C307}"/>
              </a:ext>
            </a:extLst>
          </p:cNvPr>
          <p:cNvCxnSpPr>
            <a:cxnSpLocks/>
          </p:cNvCxnSpPr>
          <p:nvPr/>
        </p:nvCxnSpPr>
        <p:spPr>
          <a:xfrm>
            <a:off x="3718028" y="3408947"/>
            <a:ext cx="771788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377FA4E9-665A-FFE7-E1CF-5CF5A9293714}"/>
              </a:ext>
            </a:extLst>
          </p:cNvPr>
          <p:cNvCxnSpPr>
            <a:cxnSpLocks/>
          </p:cNvCxnSpPr>
          <p:nvPr/>
        </p:nvCxnSpPr>
        <p:spPr>
          <a:xfrm flipH="1">
            <a:off x="3719052" y="3540818"/>
            <a:ext cx="80534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à coins arrondis 10">
            <a:extLst>
              <a:ext uri="{FF2B5EF4-FFF2-40B4-BE49-F238E27FC236}">
                <a16:creationId xmlns:a16="http://schemas.microsoft.com/office/drawing/2014/main" id="{9D1A4C86-A7C5-79E0-C5FA-0C093B8416C1}"/>
              </a:ext>
            </a:extLst>
          </p:cNvPr>
          <p:cNvSpPr/>
          <p:nvPr/>
        </p:nvSpPr>
        <p:spPr>
          <a:xfrm>
            <a:off x="1313238" y="2120630"/>
            <a:ext cx="5194570" cy="322958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8" name="Rectangle à coins arrondis 10">
            <a:extLst>
              <a:ext uri="{FF2B5EF4-FFF2-40B4-BE49-F238E27FC236}">
                <a16:creationId xmlns:a16="http://schemas.microsoft.com/office/drawing/2014/main" id="{C1C12845-61A8-A49B-48DC-EF3B6092AD91}"/>
              </a:ext>
            </a:extLst>
          </p:cNvPr>
          <p:cNvSpPr/>
          <p:nvPr/>
        </p:nvSpPr>
        <p:spPr>
          <a:xfrm>
            <a:off x="6790815" y="2120630"/>
            <a:ext cx="4862925" cy="322958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F2C4D5DA-1E03-779A-CC91-3CA6CF634A2B}"/>
              </a:ext>
            </a:extLst>
          </p:cNvPr>
          <p:cNvCxnSpPr/>
          <p:nvPr/>
        </p:nvCxnSpPr>
        <p:spPr>
          <a:xfrm>
            <a:off x="8040199" y="2470826"/>
            <a:ext cx="0" cy="2130357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03287AC1-D792-EAD6-A7A2-00A55326ADDA}"/>
              </a:ext>
            </a:extLst>
          </p:cNvPr>
          <p:cNvCxnSpPr>
            <a:cxnSpLocks/>
          </p:cNvCxnSpPr>
          <p:nvPr/>
        </p:nvCxnSpPr>
        <p:spPr>
          <a:xfrm flipH="1">
            <a:off x="8040649" y="4590380"/>
            <a:ext cx="2586971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EA26753A-426D-0FDC-5A3A-89606466F032}"/>
              </a:ext>
            </a:extLst>
          </p:cNvPr>
          <p:cNvSpPr txBox="1"/>
          <p:nvPr/>
        </p:nvSpPr>
        <p:spPr>
          <a:xfrm>
            <a:off x="7581465" y="2329031"/>
            <a:ext cx="56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9CBED64-8A09-D197-AE6F-549710F051A3}"/>
              </a:ext>
            </a:extLst>
          </p:cNvPr>
          <p:cNvSpPr txBox="1"/>
          <p:nvPr/>
        </p:nvSpPr>
        <p:spPr>
          <a:xfrm>
            <a:off x="7586312" y="3388659"/>
            <a:ext cx="56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FBBC5EED-16F8-9DF7-C9F6-C1CBDC6B9795}"/>
              </a:ext>
            </a:extLst>
          </p:cNvPr>
          <p:cNvSpPr txBox="1"/>
          <p:nvPr/>
        </p:nvSpPr>
        <p:spPr>
          <a:xfrm>
            <a:off x="7780481" y="4442908"/>
            <a:ext cx="32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6896AB73-55F6-376A-2E55-D46FCEE0C67A}"/>
              </a:ext>
            </a:extLst>
          </p:cNvPr>
          <p:cNvSpPr txBox="1"/>
          <p:nvPr/>
        </p:nvSpPr>
        <p:spPr>
          <a:xfrm>
            <a:off x="7789340" y="4581406"/>
            <a:ext cx="54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-0.1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16C8B3A2-7EE5-6511-BB5C-665B06AB7C1E}"/>
              </a:ext>
            </a:extLst>
          </p:cNvPr>
          <p:cNvSpPr txBox="1"/>
          <p:nvPr/>
        </p:nvSpPr>
        <p:spPr>
          <a:xfrm>
            <a:off x="8560757" y="4576027"/>
            <a:ext cx="54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-0.2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E1E1651-58E7-E55C-B0DF-6A7D53A47D10}"/>
              </a:ext>
            </a:extLst>
          </p:cNvPr>
          <p:cNvSpPr txBox="1"/>
          <p:nvPr/>
        </p:nvSpPr>
        <p:spPr>
          <a:xfrm>
            <a:off x="9338294" y="4586785"/>
            <a:ext cx="54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-0.3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EA64B27B-B4A3-2EB0-3D2C-B0AAE1B18778}"/>
              </a:ext>
            </a:extLst>
          </p:cNvPr>
          <p:cNvSpPr txBox="1"/>
          <p:nvPr/>
        </p:nvSpPr>
        <p:spPr>
          <a:xfrm>
            <a:off x="10096155" y="4586785"/>
            <a:ext cx="54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-0.4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0943DF5F-83C3-E062-1B7B-92569E21C84C}"/>
              </a:ext>
            </a:extLst>
          </p:cNvPr>
          <p:cNvCxnSpPr>
            <a:cxnSpLocks/>
          </p:cNvCxnSpPr>
          <p:nvPr/>
        </p:nvCxnSpPr>
        <p:spPr>
          <a:xfrm flipH="1">
            <a:off x="7971112" y="2479205"/>
            <a:ext cx="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2843BA6E-3FE2-B57A-6965-4AC6158DD8CE}"/>
              </a:ext>
            </a:extLst>
          </p:cNvPr>
          <p:cNvCxnSpPr>
            <a:cxnSpLocks/>
          </p:cNvCxnSpPr>
          <p:nvPr/>
        </p:nvCxnSpPr>
        <p:spPr>
          <a:xfrm flipH="1">
            <a:off x="7971112" y="3542363"/>
            <a:ext cx="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47E0DEC0-FFCC-C0E0-0757-59FD488CF6BF}"/>
              </a:ext>
            </a:extLst>
          </p:cNvPr>
          <p:cNvCxnSpPr>
            <a:cxnSpLocks/>
          </p:cNvCxnSpPr>
          <p:nvPr/>
        </p:nvCxnSpPr>
        <p:spPr>
          <a:xfrm flipH="1">
            <a:off x="7971112" y="4590318"/>
            <a:ext cx="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5B80260E-BCF3-1639-90BD-7713EF3F54F4}"/>
              </a:ext>
            </a:extLst>
          </p:cNvPr>
          <p:cNvCxnSpPr>
            <a:cxnSpLocks/>
          </p:cNvCxnSpPr>
          <p:nvPr/>
        </p:nvCxnSpPr>
        <p:spPr>
          <a:xfrm>
            <a:off x="8042057" y="4584084"/>
            <a:ext cx="0" cy="909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0A47E5F2-93B1-A33E-9B6B-C340C4852FC4}"/>
              </a:ext>
            </a:extLst>
          </p:cNvPr>
          <p:cNvCxnSpPr>
            <a:cxnSpLocks/>
          </p:cNvCxnSpPr>
          <p:nvPr/>
        </p:nvCxnSpPr>
        <p:spPr>
          <a:xfrm>
            <a:off x="8816848" y="4584084"/>
            <a:ext cx="0" cy="909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66E2C91-2F31-4119-5E77-150EE521FD9F}"/>
              </a:ext>
            </a:extLst>
          </p:cNvPr>
          <p:cNvCxnSpPr>
            <a:cxnSpLocks/>
          </p:cNvCxnSpPr>
          <p:nvPr/>
        </p:nvCxnSpPr>
        <p:spPr>
          <a:xfrm>
            <a:off x="9583178" y="4584084"/>
            <a:ext cx="0" cy="909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A90D3479-E58C-F9F8-8BCE-2D6549DAA045}"/>
              </a:ext>
            </a:extLst>
          </p:cNvPr>
          <p:cNvCxnSpPr>
            <a:cxnSpLocks/>
          </p:cNvCxnSpPr>
          <p:nvPr/>
        </p:nvCxnSpPr>
        <p:spPr>
          <a:xfrm>
            <a:off x="10354776" y="4584084"/>
            <a:ext cx="0" cy="909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DF360EDE-7845-6CA6-59FA-CDF256D6BDFE}"/>
              </a:ext>
            </a:extLst>
          </p:cNvPr>
          <p:cNvSpPr txBox="1"/>
          <p:nvPr/>
        </p:nvSpPr>
        <p:spPr>
          <a:xfrm>
            <a:off x="9894392" y="2561267"/>
            <a:ext cx="78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b="1" dirty="0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C1A5B881-57A8-10FE-557F-F903C83BFBEB}"/>
              </a:ext>
            </a:extLst>
          </p:cNvPr>
          <p:cNvSpPr txBox="1"/>
          <p:nvPr/>
        </p:nvSpPr>
        <p:spPr>
          <a:xfrm>
            <a:off x="9895605" y="3514190"/>
            <a:ext cx="78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Target</a:t>
            </a:r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A2C24D4E-A78E-AD9A-4D39-F05B9374A709}"/>
              </a:ext>
            </a:extLst>
          </p:cNvPr>
          <p:cNvCxnSpPr>
            <a:cxnSpLocks/>
          </p:cNvCxnSpPr>
          <p:nvPr/>
        </p:nvCxnSpPr>
        <p:spPr>
          <a:xfrm flipV="1">
            <a:off x="9434456" y="2904565"/>
            <a:ext cx="242048" cy="43030"/>
          </a:xfrm>
          <a:prstGeom prst="line">
            <a:avLst/>
          </a:prstGeom>
          <a:ln w="22225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DDF509FE-A7B0-10F8-3B2E-D111A2471077}"/>
              </a:ext>
            </a:extLst>
          </p:cNvPr>
          <p:cNvCxnSpPr>
            <a:cxnSpLocks/>
          </p:cNvCxnSpPr>
          <p:nvPr/>
        </p:nvCxnSpPr>
        <p:spPr>
          <a:xfrm flipV="1">
            <a:off x="9480376" y="3894268"/>
            <a:ext cx="373629" cy="8250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E779F2ED-2896-05F5-450A-AF5A66933771}"/>
              </a:ext>
            </a:extLst>
          </p:cNvPr>
          <p:cNvSpPr txBox="1"/>
          <p:nvPr/>
        </p:nvSpPr>
        <p:spPr>
          <a:xfrm rot="16200000">
            <a:off x="6252336" y="3370407"/>
            <a:ext cx="2235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Current</a:t>
            </a:r>
            <a:r>
              <a:rPr lang="fr-FR" sz="1400" dirty="0"/>
              <a:t> (</a:t>
            </a:r>
            <a:r>
              <a:rPr lang="fr-FR" sz="1400" dirty="0" err="1"/>
              <a:t>nA</a:t>
            </a:r>
            <a:r>
              <a:rPr lang="fr-FR" sz="1400" dirty="0"/>
              <a:t>)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FFE886C3-1FC3-AAFD-0EA6-E874AC5C8FD3}"/>
              </a:ext>
            </a:extLst>
          </p:cNvPr>
          <p:cNvSpPr txBox="1"/>
          <p:nvPr/>
        </p:nvSpPr>
        <p:spPr>
          <a:xfrm>
            <a:off x="8009069" y="4921777"/>
            <a:ext cx="264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Potential</a:t>
            </a:r>
            <a:r>
              <a:rPr lang="fr-FR" sz="1400" dirty="0"/>
              <a:t> (V </a:t>
            </a:r>
            <a:r>
              <a:rPr lang="fr-FR" sz="1400" i="1" dirty="0"/>
              <a:t>vs</a:t>
            </a:r>
            <a:r>
              <a:rPr lang="fr-FR" sz="1400" dirty="0"/>
              <a:t> Ag </a:t>
            </a:r>
            <a:r>
              <a:rPr lang="fr-FR" sz="1400" dirty="0" err="1"/>
              <a:t>AgCI</a:t>
            </a:r>
            <a:r>
              <a:rPr lang="fr-FR" sz="1400" dirty="0"/>
              <a:t>)</a:t>
            </a:r>
          </a:p>
        </p:txBody>
      </p:sp>
      <p:sp>
        <p:nvSpPr>
          <p:cNvPr id="120" name="Forme libre : forme 119">
            <a:extLst>
              <a:ext uri="{FF2B5EF4-FFF2-40B4-BE49-F238E27FC236}">
                <a16:creationId xmlns:a16="http://schemas.microsoft.com/office/drawing/2014/main" id="{66CE688D-D114-ECFE-41E3-DCC3D9E028E8}"/>
              </a:ext>
            </a:extLst>
          </p:cNvPr>
          <p:cNvSpPr/>
          <p:nvPr/>
        </p:nvSpPr>
        <p:spPr>
          <a:xfrm>
            <a:off x="8062856" y="3550024"/>
            <a:ext cx="2366683" cy="1027355"/>
          </a:xfrm>
          <a:custGeom>
            <a:avLst/>
            <a:gdLst>
              <a:gd name="connsiteX0" fmla="*/ 0 w 2366683"/>
              <a:gd name="connsiteY0" fmla="*/ 1027355 h 1027355"/>
              <a:gd name="connsiteX1" fmla="*/ 489473 w 2366683"/>
              <a:gd name="connsiteY1" fmla="*/ 968188 h 1027355"/>
              <a:gd name="connsiteX2" fmla="*/ 763793 w 2366683"/>
              <a:gd name="connsiteY2" fmla="*/ 736898 h 1027355"/>
              <a:gd name="connsiteX3" fmla="*/ 882128 w 2366683"/>
              <a:gd name="connsiteY3" fmla="*/ 408790 h 1027355"/>
              <a:gd name="connsiteX4" fmla="*/ 984325 w 2366683"/>
              <a:gd name="connsiteY4" fmla="*/ 134470 h 1027355"/>
              <a:gd name="connsiteX5" fmla="*/ 1048871 w 2366683"/>
              <a:gd name="connsiteY5" fmla="*/ 0 h 1027355"/>
              <a:gd name="connsiteX6" fmla="*/ 1156448 w 2366683"/>
              <a:gd name="connsiteY6" fmla="*/ 0 h 1027355"/>
              <a:gd name="connsiteX7" fmla="*/ 1274782 w 2366683"/>
              <a:gd name="connsiteY7" fmla="*/ 204395 h 1027355"/>
              <a:gd name="connsiteX8" fmla="*/ 1387737 w 2366683"/>
              <a:gd name="connsiteY8" fmla="*/ 446442 h 1027355"/>
              <a:gd name="connsiteX9" fmla="*/ 1522208 w 2366683"/>
              <a:gd name="connsiteY9" fmla="*/ 672352 h 1027355"/>
              <a:gd name="connsiteX10" fmla="*/ 1678193 w 2366683"/>
              <a:gd name="connsiteY10" fmla="*/ 833717 h 1027355"/>
              <a:gd name="connsiteX11" fmla="*/ 1930998 w 2366683"/>
              <a:gd name="connsiteY11" fmla="*/ 962809 h 1027355"/>
              <a:gd name="connsiteX12" fmla="*/ 2124636 w 2366683"/>
              <a:gd name="connsiteY12" fmla="*/ 978945 h 1027355"/>
              <a:gd name="connsiteX13" fmla="*/ 2366683 w 2366683"/>
              <a:gd name="connsiteY13" fmla="*/ 962809 h 10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683" h="1027355">
                <a:moveTo>
                  <a:pt x="0" y="1027355"/>
                </a:moveTo>
                <a:lnTo>
                  <a:pt x="489473" y="968188"/>
                </a:lnTo>
                <a:lnTo>
                  <a:pt x="763793" y="736898"/>
                </a:lnTo>
                <a:lnTo>
                  <a:pt x="882128" y="408790"/>
                </a:lnTo>
                <a:lnTo>
                  <a:pt x="984325" y="134470"/>
                </a:lnTo>
                <a:lnTo>
                  <a:pt x="1048871" y="0"/>
                </a:lnTo>
                <a:lnTo>
                  <a:pt x="1156448" y="0"/>
                </a:lnTo>
                <a:lnTo>
                  <a:pt x="1274782" y="204395"/>
                </a:lnTo>
                <a:lnTo>
                  <a:pt x="1387737" y="446442"/>
                </a:lnTo>
                <a:lnTo>
                  <a:pt x="1522208" y="672352"/>
                </a:lnTo>
                <a:lnTo>
                  <a:pt x="1678193" y="833717"/>
                </a:lnTo>
                <a:lnTo>
                  <a:pt x="1930998" y="962809"/>
                </a:lnTo>
                <a:lnTo>
                  <a:pt x="2124636" y="978945"/>
                </a:lnTo>
                <a:lnTo>
                  <a:pt x="2366683" y="962809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D0131615-4599-8EBC-BF59-F1B9867BB040}"/>
              </a:ext>
            </a:extLst>
          </p:cNvPr>
          <p:cNvCxnSpPr/>
          <p:nvPr/>
        </p:nvCxnSpPr>
        <p:spPr>
          <a:xfrm>
            <a:off x="9776012" y="4975412"/>
            <a:ext cx="0" cy="26894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636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BEA32-CB82-C8F5-B6CF-572A5565E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and outcome of vertebral osteomyelitis after spinal injection: is it worth the price?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246299-8EC3-61AA-C68F-EF1C91E75D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N. Jung et al., ECCMID</a:t>
            </a:r>
            <a:r>
              <a:rPr lang="fr-FR" baseline="30000" dirty="0"/>
              <a:t>®</a:t>
            </a:r>
            <a:r>
              <a:rPr lang="fr-FR" dirty="0"/>
              <a:t> 2023, Abst.#O0608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BE4C89-0F20-52EC-3FD7-9556898BA5E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Challenges and advances in skin, soft tissue, bone and joint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59008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Continuous</a:t>
            </a:r>
            <a:r>
              <a:rPr lang="fr-FR" dirty="0"/>
              <a:t> monitoring and feedback to control </a:t>
            </a:r>
            <a:r>
              <a:rPr lang="fr-FR" dirty="0" err="1"/>
              <a:t>drug</a:t>
            </a:r>
            <a:r>
              <a:rPr lang="fr-FR" dirty="0"/>
              <a:t> </a:t>
            </a:r>
            <a:r>
              <a:rPr lang="fr-FR" dirty="0" err="1"/>
              <a:t>exposure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S. Stocker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751690"/>
            <a:ext cx="11104989" cy="742537"/>
          </a:xfrm>
        </p:spPr>
        <p:txBody>
          <a:bodyPr/>
          <a:lstStyle/>
          <a:p>
            <a:r>
              <a:rPr lang="fr-FR" dirty="0"/>
              <a:t>Piperacillin </a:t>
            </a:r>
            <a:r>
              <a:rPr lang="fr-FR" i="1" dirty="0"/>
              <a:t>in silico </a:t>
            </a:r>
            <a:r>
              <a:rPr lang="fr-FR" dirty="0"/>
              <a:t>(20 </a:t>
            </a:r>
            <a:r>
              <a:rPr lang="fr-FR" dirty="0" err="1"/>
              <a:t>septic</a:t>
            </a:r>
            <a:r>
              <a:rPr lang="fr-FR" dirty="0"/>
              <a:t> patients </a:t>
            </a:r>
            <a:r>
              <a:rPr lang="fr-FR" dirty="0" err="1"/>
              <a:t>Udy</a:t>
            </a:r>
            <a:r>
              <a:rPr lang="fr-FR" dirty="0"/>
              <a:t> </a:t>
            </a:r>
            <a:r>
              <a:rPr lang="fr-FR" i="1" dirty="0"/>
              <a:t>et al. </a:t>
            </a:r>
            <a:r>
              <a:rPr lang="fr-FR" dirty="0"/>
              <a:t>2015)</a:t>
            </a:r>
          </a:p>
          <a:p>
            <a:pPr lvl="1"/>
            <a:r>
              <a:rPr lang="fr-FR" dirty="0" err="1"/>
              <a:t>Paired</a:t>
            </a:r>
            <a:r>
              <a:rPr lang="fr-FR" dirty="0"/>
              <a:t> ISF and plasma concentrations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university</a:t>
            </a:r>
            <a:r>
              <a:rPr lang="fr-FR" dirty="0"/>
              <a:t> of Sydney</a:t>
            </a:r>
          </a:p>
          <a:p>
            <a:r>
              <a:rPr lang="fr-FR" dirty="0" err="1"/>
              <a:t>Herrero</a:t>
            </a:r>
            <a:r>
              <a:rPr lang="fr-FR" dirty="0"/>
              <a:t> et al Front </a:t>
            </a:r>
            <a:r>
              <a:rPr lang="fr-FR" dirty="0" err="1"/>
              <a:t>Bioeng</a:t>
            </a:r>
            <a:r>
              <a:rPr lang="fr-FR" dirty="0"/>
              <a:t> </a:t>
            </a:r>
            <a:r>
              <a:rPr lang="fr-FR" dirty="0" err="1"/>
              <a:t>Biotechnol</a:t>
            </a:r>
            <a:r>
              <a:rPr lang="fr-FR" dirty="0"/>
              <a:t>, 2022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3912EC7-E966-8190-AF59-0923077EC240}"/>
              </a:ext>
            </a:extLst>
          </p:cNvPr>
          <p:cNvGrpSpPr/>
          <p:nvPr/>
        </p:nvGrpSpPr>
        <p:grpSpPr>
          <a:xfrm>
            <a:off x="3133352" y="1463624"/>
            <a:ext cx="6908616" cy="2265381"/>
            <a:chOff x="2977904" y="1573747"/>
            <a:chExt cx="6908616" cy="2265381"/>
          </a:xfrm>
        </p:grpSpPr>
        <p:sp>
          <p:nvSpPr>
            <p:cNvPr id="10" name="Rectangle à coins arrondis 10">
              <a:extLst>
                <a:ext uri="{FF2B5EF4-FFF2-40B4-BE49-F238E27FC236}">
                  <a16:creationId xmlns:a16="http://schemas.microsoft.com/office/drawing/2014/main" id="{8EBBB6CB-44C0-91DF-1EF2-2DA871914BD9}"/>
                </a:ext>
              </a:extLst>
            </p:cNvPr>
            <p:cNvSpPr/>
            <p:nvPr/>
          </p:nvSpPr>
          <p:spPr>
            <a:xfrm>
              <a:off x="3020953" y="1573747"/>
              <a:ext cx="6822519" cy="2265381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06154CA2-B085-822A-6D3F-4954580EAC95}"/>
                </a:ext>
              </a:extLst>
            </p:cNvPr>
            <p:cNvGrpSpPr/>
            <p:nvPr/>
          </p:nvGrpSpPr>
          <p:grpSpPr>
            <a:xfrm>
              <a:off x="2977904" y="1604479"/>
              <a:ext cx="6908616" cy="2203917"/>
              <a:chOff x="2977904" y="1574796"/>
              <a:chExt cx="6908616" cy="220391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6E908CD-0C01-1CC6-A0E0-3AF9B4FFEB4B}"/>
                  </a:ext>
                </a:extLst>
              </p:cNvPr>
              <p:cNvSpPr/>
              <p:nvPr/>
            </p:nvSpPr>
            <p:spPr>
              <a:xfrm>
                <a:off x="3654941" y="2743200"/>
                <a:ext cx="5991447" cy="5167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aphicFrame>
            <p:nvGraphicFramePr>
              <p:cNvPr id="12" name="Graphique 11">
                <a:extLst>
                  <a:ext uri="{FF2B5EF4-FFF2-40B4-BE49-F238E27FC236}">
                    <a16:creationId xmlns:a16="http://schemas.microsoft.com/office/drawing/2014/main" id="{51B79666-BE65-A09E-1474-4D781BEE84FA}"/>
                  </a:ext>
                </a:extLst>
              </p:cNvPr>
              <p:cNvGraphicFramePr/>
              <p:nvPr/>
            </p:nvGraphicFramePr>
            <p:xfrm>
              <a:off x="2977904" y="1762965"/>
              <a:ext cx="6908616" cy="18208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72E00F54-4330-5020-E6C9-8A051438A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505876" y="2445687"/>
                <a:ext cx="1480171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90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Concentration</a:t>
                </a:r>
                <a:r>
                  <a:rPr lang="da-DK" sz="9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 (mg/L)</a:t>
                </a:r>
              </a:p>
            </p:txBody>
          </p:sp>
          <p:sp>
            <p:nvSpPr>
              <p:cNvPr id="14" name="Text Box 4">
                <a:extLst>
                  <a:ext uri="{FF2B5EF4-FFF2-40B4-BE49-F238E27FC236}">
                    <a16:creationId xmlns:a16="http://schemas.microsoft.com/office/drawing/2014/main" id="{447B7737-4917-9DF3-CB86-4D8000C5F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0192" y="3547881"/>
                <a:ext cx="984041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9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Time (h)</a:t>
                </a: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6A294DC2-EA96-49E8-0884-0FBB742613C1}"/>
                  </a:ext>
                </a:extLst>
              </p:cNvPr>
              <p:cNvGrpSpPr/>
              <p:nvPr/>
            </p:nvGrpSpPr>
            <p:grpSpPr>
              <a:xfrm>
                <a:off x="8092382" y="1574796"/>
                <a:ext cx="868160" cy="885057"/>
                <a:chOff x="8092382" y="1574796"/>
                <a:chExt cx="868160" cy="885057"/>
              </a:xfrm>
            </p:grpSpPr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47766AF9-F16A-2C83-FECF-6C413D6443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0488" y="1692590"/>
                  <a:ext cx="12759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55C102DB-9608-E2F7-722E-685F6F076083}"/>
                    </a:ext>
                  </a:extLst>
                </p:cNvPr>
                <p:cNvSpPr txBox="1"/>
                <p:nvPr/>
              </p:nvSpPr>
              <p:spPr>
                <a:xfrm>
                  <a:off x="8254900" y="1574796"/>
                  <a:ext cx="4876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Serum</a:t>
                  </a:r>
                  <a:endParaRPr 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A08F16F7-8CE9-13E6-5DEA-D6ECE36D0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0488" y="1899925"/>
                  <a:ext cx="127591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30E91B5A-3991-2852-95C3-F270A2A4E5CE}"/>
                    </a:ext>
                  </a:extLst>
                </p:cNvPr>
                <p:cNvSpPr txBox="1"/>
                <p:nvPr/>
              </p:nvSpPr>
              <p:spPr>
                <a:xfrm>
                  <a:off x="8254900" y="1781931"/>
                  <a:ext cx="34496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ISF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E4644C7-7012-238B-D503-70D31E3CC597}"/>
                    </a:ext>
                  </a:extLst>
                </p:cNvPr>
                <p:cNvSpPr txBox="1"/>
                <p:nvPr/>
              </p:nvSpPr>
              <p:spPr>
                <a:xfrm>
                  <a:off x="8092382" y="2152076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9B11C7"/>
                      </a:solidFill>
                    </a:rPr>
                    <a:t>+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4E2C90CE-C9B4-8AE8-2B2D-F7E288954443}"/>
                    </a:ext>
                  </a:extLst>
                </p:cNvPr>
                <p:cNvSpPr txBox="1"/>
                <p:nvPr/>
              </p:nvSpPr>
              <p:spPr>
                <a:xfrm>
                  <a:off x="8254900" y="2196201"/>
                  <a:ext cx="70564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Calbrations</a:t>
                  </a:r>
                  <a:endParaRPr 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CA891C4F-977F-896B-54ED-16DE7BA1C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0488" y="2096627"/>
                  <a:ext cx="127591" cy="0"/>
                </a:xfrm>
                <a:prstGeom prst="line">
                  <a:avLst/>
                </a:prstGeom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0172140D-B34B-DF19-78F3-3091E783517B}"/>
                    </a:ext>
                  </a:extLst>
                </p:cNvPr>
                <p:cNvSpPr txBox="1"/>
                <p:nvPr/>
              </p:nvSpPr>
              <p:spPr>
                <a:xfrm>
                  <a:off x="8254900" y="1989066"/>
                  <a:ext cx="63190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Calbrated</a:t>
                  </a:r>
                  <a:endParaRPr 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EA89D9C0-76A3-A81E-8349-D3FB6DFF198C}"/>
                  </a:ext>
                </a:extLst>
              </p:cNvPr>
              <p:cNvSpPr/>
              <p:nvPr/>
            </p:nvSpPr>
            <p:spPr>
              <a:xfrm>
                <a:off x="4290237" y="3022054"/>
                <a:ext cx="5332228" cy="72020"/>
              </a:xfrm>
              <a:custGeom>
                <a:avLst/>
                <a:gdLst>
                  <a:gd name="connsiteX0" fmla="*/ 0 w 5332228"/>
                  <a:gd name="connsiteY0" fmla="*/ 24174 h 72020"/>
                  <a:gd name="connsiteX1" fmla="*/ 0 w 5332228"/>
                  <a:gd name="connsiteY1" fmla="*/ 24174 h 72020"/>
                  <a:gd name="connsiteX2" fmla="*/ 47847 w 5332228"/>
                  <a:gd name="connsiteY2" fmla="*/ 29490 h 72020"/>
                  <a:gd name="connsiteX3" fmla="*/ 85061 w 5332228"/>
                  <a:gd name="connsiteY3" fmla="*/ 34806 h 72020"/>
                  <a:gd name="connsiteX4" fmla="*/ 143540 w 5332228"/>
                  <a:gd name="connsiteY4" fmla="*/ 40123 h 72020"/>
                  <a:gd name="connsiteX5" fmla="*/ 276447 w 5332228"/>
                  <a:gd name="connsiteY5" fmla="*/ 56072 h 72020"/>
                  <a:gd name="connsiteX6" fmla="*/ 398721 w 5332228"/>
                  <a:gd name="connsiteY6" fmla="*/ 66704 h 72020"/>
                  <a:gd name="connsiteX7" fmla="*/ 547577 w 5332228"/>
                  <a:gd name="connsiteY7" fmla="*/ 61388 h 72020"/>
                  <a:gd name="connsiteX8" fmla="*/ 1079205 w 5332228"/>
                  <a:gd name="connsiteY8" fmla="*/ 72020 h 72020"/>
                  <a:gd name="connsiteX9" fmla="*/ 1345019 w 5332228"/>
                  <a:gd name="connsiteY9" fmla="*/ 66704 h 72020"/>
                  <a:gd name="connsiteX10" fmla="*/ 1663996 w 5332228"/>
                  <a:gd name="connsiteY10" fmla="*/ 56072 h 72020"/>
                  <a:gd name="connsiteX11" fmla="*/ 1722475 w 5332228"/>
                  <a:gd name="connsiteY11" fmla="*/ 50755 h 72020"/>
                  <a:gd name="connsiteX12" fmla="*/ 1770321 w 5332228"/>
                  <a:gd name="connsiteY12" fmla="*/ 40123 h 72020"/>
                  <a:gd name="connsiteX13" fmla="*/ 1818168 w 5332228"/>
                  <a:gd name="connsiteY13" fmla="*/ 24174 h 72020"/>
                  <a:gd name="connsiteX14" fmla="*/ 1834116 w 5332228"/>
                  <a:gd name="connsiteY14" fmla="*/ 18858 h 72020"/>
                  <a:gd name="connsiteX15" fmla="*/ 1850065 w 5332228"/>
                  <a:gd name="connsiteY15" fmla="*/ 13541 h 72020"/>
                  <a:gd name="connsiteX16" fmla="*/ 1871330 w 5332228"/>
                  <a:gd name="connsiteY16" fmla="*/ 8225 h 72020"/>
                  <a:gd name="connsiteX17" fmla="*/ 1935126 w 5332228"/>
                  <a:gd name="connsiteY17" fmla="*/ 2909 h 72020"/>
                  <a:gd name="connsiteX18" fmla="*/ 2546498 w 5332228"/>
                  <a:gd name="connsiteY18" fmla="*/ 8225 h 72020"/>
                  <a:gd name="connsiteX19" fmla="*/ 3652284 w 5332228"/>
                  <a:gd name="connsiteY19" fmla="*/ 8225 h 72020"/>
                  <a:gd name="connsiteX20" fmla="*/ 4029740 w 5332228"/>
                  <a:gd name="connsiteY20" fmla="*/ 2909 h 72020"/>
                  <a:gd name="connsiteX21" fmla="*/ 4066954 w 5332228"/>
                  <a:gd name="connsiteY21" fmla="*/ 8225 h 72020"/>
                  <a:gd name="connsiteX22" fmla="*/ 4210493 w 5332228"/>
                  <a:gd name="connsiteY22" fmla="*/ 13541 h 72020"/>
                  <a:gd name="connsiteX23" fmla="*/ 4667693 w 5332228"/>
                  <a:gd name="connsiteY23" fmla="*/ 18858 h 72020"/>
                  <a:gd name="connsiteX24" fmla="*/ 5087679 w 5332228"/>
                  <a:gd name="connsiteY24" fmla="*/ 34806 h 72020"/>
                  <a:gd name="connsiteX25" fmla="*/ 5332228 w 5332228"/>
                  <a:gd name="connsiteY25" fmla="*/ 40123 h 72020"/>
                  <a:gd name="connsiteX26" fmla="*/ 5332228 w 5332228"/>
                  <a:gd name="connsiteY26" fmla="*/ 40123 h 7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32228" h="72020">
                    <a:moveTo>
                      <a:pt x="0" y="24174"/>
                    </a:moveTo>
                    <a:lnTo>
                      <a:pt x="0" y="24174"/>
                    </a:lnTo>
                    <a:lnTo>
                      <a:pt x="47847" y="29490"/>
                    </a:lnTo>
                    <a:cubicBezTo>
                      <a:pt x="60281" y="31044"/>
                      <a:pt x="72607" y="33422"/>
                      <a:pt x="85061" y="34806"/>
                    </a:cubicBezTo>
                    <a:cubicBezTo>
                      <a:pt x="104515" y="36968"/>
                      <a:pt x="124086" y="37961"/>
                      <a:pt x="143540" y="40123"/>
                    </a:cubicBezTo>
                    <a:cubicBezTo>
                      <a:pt x="189401" y="45219"/>
                      <a:pt x="231157" y="51826"/>
                      <a:pt x="276447" y="56072"/>
                    </a:cubicBezTo>
                    <a:lnTo>
                      <a:pt x="398721" y="66704"/>
                    </a:lnTo>
                    <a:cubicBezTo>
                      <a:pt x="448340" y="64932"/>
                      <a:pt x="497928" y="61000"/>
                      <a:pt x="547577" y="61388"/>
                    </a:cubicBezTo>
                    <a:cubicBezTo>
                      <a:pt x="724816" y="62773"/>
                      <a:pt x="1079205" y="72020"/>
                      <a:pt x="1079205" y="72020"/>
                    </a:cubicBezTo>
                    <a:lnTo>
                      <a:pt x="1345019" y="66704"/>
                    </a:lnTo>
                    <a:cubicBezTo>
                      <a:pt x="1445549" y="64445"/>
                      <a:pt x="1560925" y="62514"/>
                      <a:pt x="1663996" y="56072"/>
                    </a:cubicBezTo>
                    <a:cubicBezTo>
                      <a:pt x="1683531" y="54851"/>
                      <a:pt x="1702982" y="52527"/>
                      <a:pt x="1722475" y="50755"/>
                    </a:cubicBezTo>
                    <a:cubicBezTo>
                      <a:pt x="1737648" y="47721"/>
                      <a:pt x="1755308" y="44627"/>
                      <a:pt x="1770321" y="40123"/>
                    </a:cubicBezTo>
                    <a:cubicBezTo>
                      <a:pt x="1786424" y="35292"/>
                      <a:pt x="1802219" y="29490"/>
                      <a:pt x="1818168" y="24174"/>
                    </a:cubicBezTo>
                    <a:lnTo>
                      <a:pt x="1834116" y="18858"/>
                    </a:lnTo>
                    <a:cubicBezTo>
                      <a:pt x="1839432" y="17086"/>
                      <a:pt x="1844628" y="14900"/>
                      <a:pt x="1850065" y="13541"/>
                    </a:cubicBezTo>
                    <a:cubicBezTo>
                      <a:pt x="1857153" y="11769"/>
                      <a:pt x="1864080" y="9131"/>
                      <a:pt x="1871330" y="8225"/>
                    </a:cubicBezTo>
                    <a:cubicBezTo>
                      <a:pt x="1892504" y="5578"/>
                      <a:pt x="1913861" y="4681"/>
                      <a:pt x="1935126" y="2909"/>
                    </a:cubicBezTo>
                    <a:lnTo>
                      <a:pt x="2546498" y="8225"/>
                    </a:lnTo>
                    <a:cubicBezTo>
                      <a:pt x="3704979" y="8225"/>
                      <a:pt x="3171071" y="-10282"/>
                      <a:pt x="3652284" y="8225"/>
                    </a:cubicBezTo>
                    <a:lnTo>
                      <a:pt x="4029740" y="2909"/>
                    </a:lnTo>
                    <a:cubicBezTo>
                      <a:pt x="4042271" y="2909"/>
                      <a:pt x="4054445" y="7489"/>
                      <a:pt x="4066954" y="8225"/>
                    </a:cubicBezTo>
                    <a:cubicBezTo>
                      <a:pt x="4114751" y="11036"/>
                      <a:pt x="4162621" y="12694"/>
                      <a:pt x="4210493" y="13541"/>
                    </a:cubicBezTo>
                    <a:lnTo>
                      <a:pt x="4667693" y="18858"/>
                    </a:lnTo>
                    <a:lnTo>
                      <a:pt x="5087679" y="34806"/>
                    </a:lnTo>
                    <a:cubicBezTo>
                      <a:pt x="5271959" y="41161"/>
                      <a:pt x="5190430" y="40123"/>
                      <a:pt x="5332228" y="40123"/>
                    </a:cubicBezTo>
                    <a:lnTo>
                      <a:pt x="5332228" y="40123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350265E9-812A-6EE5-CD96-F28AE8422D63}"/>
                  </a:ext>
                </a:extLst>
              </p:cNvPr>
              <p:cNvSpPr/>
              <p:nvPr/>
            </p:nvSpPr>
            <p:spPr>
              <a:xfrm>
                <a:off x="3646967" y="1864387"/>
                <a:ext cx="5986131" cy="1483242"/>
              </a:xfrm>
              <a:custGeom>
                <a:avLst/>
                <a:gdLst>
                  <a:gd name="connsiteX0" fmla="*/ 0 w 5986131"/>
                  <a:gd name="connsiteY0" fmla="*/ 1483242 h 1483242"/>
                  <a:gd name="connsiteX1" fmla="*/ 116959 w 5986131"/>
                  <a:gd name="connsiteY1" fmla="*/ 0 h 1483242"/>
                  <a:gd name="connsiteX2" fmla="*/ 170121 w 5986131"/>
                  <a:gd name="connsiteY2" fmla="*/ 329609 h 1483242"/>
                  <a:gd name="connsiteX3" fmla="*/ 180754 w 5986131"/>
                  <a:gd name="connsiteY3" fmla="*/ 377456 h 1483242"/>
                  <a:gd name="connsiteX4" fmla="*/ 186070 w 5986131"/>
                  <a:gd name="connsiteY4" fmla="*/ 393405 h 1483242"/>
                  <a:gd name="connsiteX5" fmla="*/ 196703 w 5986131"/>
                  <a:gd name="connsiteY5" fmla="*/ 451884 h 1483242"/>
                  <a:gd name="connsiteX6" fmla="*/ 202019 w 5986131"/>
                  <a:gd name="connsiteY6" fmla="*/ 478465 h 1483242"/>
                  <a:gd name="connsiteX7" fmla="*/ 207335 w 5986131"/>
                  <a:gd name="connsiteY7" fmla="*/ 520995 h 1483242"/>
                  <a:gd name="connsiteX8" fmla="*/ 212652 w 5986131"/>
                  <a:gd name="connsiteY8" fmla="*/ 558209 h 1483242"/>
                  <a:gd name="connsiteX9" fmla="*/ 223284 w 5986131"/>
                  <a:gd name="connsiteY9" fmla="*/ 611372 h 1483242"/>
                  <a:gd name="connsiteX10" fmla="*/ 233917 w 5986131"/>
                  <a:gd name="connsiteY10" fmla="*/ 643270 h 1483242"/>
                  <a:gd name="connsiteX11" fmla="*/ 244549 w 5986131"/>
                  <a:gd name="connsiteY11" fmla="*/ 659219 h 1483242"/>
                  <a:gd name="connsiteX12" fmla="*/ 255182 w 5986131"/>
                  <a:gd name="connsiteY12" fmla="*/ 691116 h 1483242"/>
                  <a:gd name="connsiteX13" fmla="*/ 276447 w 5986131"/>
                  <a:gd name="connsiteY13" fmla="*/ 728330 h 1483242"/>
                  <a:gd name="connsiteX14" fmla="*/ 287080 w 5986131"/>
                  <a:gd name="connsiteY14" fmla="*/ 760228 h 1483242"/>
                  <a:gd name="connsiteX15" fmla="*/ 292396 w 5986131"/>
                  <a:gd name="connsiteY15" fmla="*/ 781493 h 1483242"/>
                  <a:gd name="connsiteX16" fmla="*/ 303028 w 5986131"/>
                  <a:gd name="connsiteY16" fmla="*/ 813391 h 1483242"/>
                  <a:gd name="connsiteX17" fmla="*/ 308345 w 5986131"/>
                  <a:gd name="connsiteY17" fmla="*/ 829339 h 1483242"/>
                  <a:gd name="connsiteX18" fmla="*/ 324293 w 5986131"/>
                  <a:gd name="connsiteY18" fmla="*/ 882502 h 1483242"/>
                  <a:gd name="connsiteX19" fmla="*/ 334926 w 5986131"/>
                  <a:gd name="connsiteY19" fmla="*/ 898451 h 1483242"/>
                  <a:gd name="connsiteX20" fmla="*/ 345559 w 5986131"/>
                  <a:gd name="connsiteY20" fmla="*/ 919716 h 1483242"/>
                  <a:gd name="connsiteX21" fmla="*/ 350875 w 5986131"/>
                  <a:gd name="connsiteY21" fmla="*/ 935665 h 1483242"/>
                  <a:gd name="connsiteX22" fmla="*/ 372140 w 5986131"/>
                  <a:gd name="connsiteY22" fmla="*/ 967563 h 1483242"/>
                  <a:gd name="connsiteX23" fmla="*/ 382773 w 5986131"/>
                  <a:gd name="connsiteY23" fmla="*/ 983512 h 1483242"/>
                  <a:gd name="connsiteX24" fmla="*/ 398721 w 5986131"/>
                  <a:gd name="connsiteY24" fmla="*/ 1015409 h 1483242"/>
                  <a:gd name="connsiteX25" fmla="*/ 414670 w 5986131"/>
                  <a:gd name="connsiteY25" fmla="*/ 1031358 h 1483242"/>
                  <a:gd name="connsiteX26" fmla="*/ 435935 w 5986131"/>
                  <a:gd name="connsiteY26" fmla="*/ 1063256 h 1483242"/>
                  <a:gd name="connsiteX27" fmla="*/ 451884 w 5986131"/>
                  <a:gd name="connsiteY27" fmla="*/ 1079205 h 1483242"/>
                  <a:gd name="connsiteX28" fmla="*/ 462517 w 5986131"/>
                  <a:gd name="connsiteY28" fmla="*/ 1095153 h 1483242"/>
                  <a:gd name="connsiteX29" fmla="*/ 478466 w 5986131"/>
                  <a:gd name="connsiteY29" fmla="*/ 1105786 h 1483242"/>
                  <a:gd name="connsiteX30" fmla="*/ 494414 w 5986131"/>
                  <a:gd name="connsiteY30" fmla="*/ 1121735 h 1483242"/>
                  <a:gd name="connsiteX31" fmla="*/ 526312 w 5986131"/>
                  <a:gd name="connsiteY31" fmla="*/ 1143000 h 1483242"/>
                  <a:gd name="connsiteX32" fmla="*/ 579475 w 5986131"/>
                  <a:gd name="connsiteY32" fmla="*/ 1158949 h 1483242"/>
                  <a:gd name="connsiteX33" fmla="*/ 611373 w 5986131"/>
                  <a:gd name="connsiteY33" fmla="*/ 1169581 h 1483242"/>
                  <a:gd name="connsiteX34" fmla="*/ 627321 w 5986131"/>
                  <a:gd name="connsiteY34" fmla="*/ 1174898 h 1483242"/>
                  <a:gd name="connsiteX35" fmla="*/ 648586 w 5986131"/>
                  <a:gd name="connsiteY35" fmla="*/ 1180214 h 1483242"/>
                  <a:gd name="connsiteX36" fmla="*/ 707066 w 5986131"/>
                  <a:gd name="connsiteY36" fmla="*/ 1185530 h 1483242"/>
                  <a:gd name="connsiteX37" fmla="*/ 972880 w 5986131"/>
                  <a:gd name="connsiteY37" fmla="*/ 1190846 h 1483242"/>
                  <a:gd name="connsiteX38" fmla="*/ 1116419 w 5986131"/>
                  <a:gd name="connsiteY38" fmla="*/ 1185530 h 1483242"/>
                  <a:gd name="connsiteX39" fmla="*/ 1515140 w 5986131"/>
                  <a:gd name="connsiteY39" fmla="*/ 1180214 h 1483242"/>
                  <a:gd name="connsiteX40" fmla="*/ 1679945 w 5986131"/>
                  <a:gd name="connsiteY40" fmla="*/ 1180214 h 1483242"/>
                  <a:gd name="connsiteX41" fmla="*/ 1786270 w 5986131"/>
                  <a:gd name="connsiteY41" fmla="*/ 1174898 h 1483242"/>
                  <a:gd name="connsiteX42" fmla="*/ 1850066 w 5986131"/>
                  <a:gd name="connsiteY42" fmla="*/ 1169581 h 1483242"/>
                  <a:gd name="connsiteX43" fmla="*/ 2068033 w 5986131"/>
                  <a:gd name="connsiteY43" fmla="*/ 1164265 h 1483242"/>
                  <a:gd name="connsiteX44" fmla="*/ 2232838 w 5986131"/>
                  <a:gd name="connsiteY44" fmla="*/ 1158949 h 1483242"/>
                  <a:gd name="connsiteX45" fmla="*/ 2551814 w 5986131"/>
                  <a:gd name="connsiteY45" fmla="*/ 1164265 h 1483242"/>
                  <a:gd name="connsiteX46" fmla="*/ 2716619 w 5986131"/>
                  <a:gd name="connsiteY46" fmla="*/ 1169581 h 1483242"/>
                  <a:gd name="connsiteX47" fmla="*/ 3163186 w 5986131"/>
                  <a:gd name="connsiteY47" fmla="*/ 1180214 h 1483242"/>
                  <a:gd name="connsiteX48" fmla="*/ 3535326 w 5986131"/>
                  <a:gd name="connsiteY48" fmla="*/ 1190846 h 1483242"/>
                  <a:gd name="connsiteX49" fmla="*/ 3811773 w 5986131"/>
                  <a:gd name="connsiteY49" fmla="*/ 1180214 h 1483242"/>
                  <a:gd name="connsiteX50" fmla="*/ 4125433 w 5986131"/>
                  <a:gd name="connsiteY50" fmla="*/ 1174898 h 1483242"/>
                  <a:gd name="connsiteX51" fmla="*/ 4433777 w 5986131"/>
                  <a:gd name="connsiteY51" fmla="*/ 1164265 h 1483242"/>
                  <a:gd name="connsiteX52" fmla="*/ 5029200 w 5986131"/>
                  <a:gd name="connsiteY52" fmla="*/ 1169581 h 1483242"/>
                  <a:gd name="connsiteX53" fmla="*/ 5156791 w 5986131"/>
                  <a:gd name="connsiteY53" fmla="*/ 1180214 h 1483242"/>
                  <a:gd name="connsiteX54" fmla="*/ 5310963 w 5986131"/>
                  <a:gd name="connsiteY54" fmla="*/ 1185530 h 1483242"/>
                  <a:gd name="connsiteX55" fmla="*/ 5699052 w 5986131"/>
                  <a:gd name="connsiteY55" fmla="*/ 1196163 h 1483242"/>
                  <a:gd name="connsiteX56" fmla="*/ 5948917 w 5986131"/>
                  <a:gd name="connsiteY56" fmla="*/ 1206795 h 1483242"/>
                  <a:gd name="connsiteX57" fmla="*/ 5986131 w 5986131"/>
                  <a:gd name="connsiteY57" fmla="*/ 1206795 h 1483242"/>
                  <a:gd name="connsiteX58" fmla="*/ 5986131 w 5986131"/>
                  <a:gd name="connsiteY58" fmla="*/ 1206795 h 148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86131" h="1483242">
                    <a:moveTo>
                      <a:pt x="0" y="1483242"/>
                    </a:moveTo>
                    <a:lnTo>
                      <a:pt x="116959" y="0"/>
                    </a:lnTo>
                    <a:lnTo>
                      <a:pt x="170121" y="329609"/>
                    </a:lnTo>
                    <a:cubicBezTo>
                      <a:pt x="173665" y="345558"/>
                      <a:pt x="176791" y="361606"/>
                      <a:pt x="180754" y="377456"/>
                    </a:cubicBezTo>
                    <a:cubicBezTo>
                      <a:pt x="182113" y="382893"/>
                      <a:pt x="184711" y="387968"/>
                      <a:pt x="186070" y="393405"/>
                    </a:cubicBezTo>
                    <a:cubicBezTo>
                      <a:pt x="190445" y="410904"/>
                      <a:pt x="193545" y="434517"/>
                      <a:pt x="196703" y="451884"/>
                    </a:cubicBezTo>
                    <a:cubicBezTo>
                      <a:pt x="198319" y="460774"/>
                      <a:pt x="200645" y="469534"/>
                      <a:pt x="202019" y="478465"/>
                    </a:cubicBezTo>
                    <a:cubicBezTo>
                      <a:pt x="204191" y="492586"/>
                      <a:pt x="205447" y="506833"/>
                      <a:pt x="207335" y="520995"/>
                    </a:cubicBezTo>
                    <a:cubicBezTo>
                      <a:pt x="208991" y="533416"/>
                      <a:pt x="210747" y="545824"/>
                      <a:pt x="212652" y="558209"/>
                    </a:cubicBezTo>
                    <a:cubicBezTo>
                      <a:pt x="215677" y="577873"/>
                      <a:pt x="217721" y="592827"/>
                      <a:pt x="223284" y="611372"/>
                    </a:cubicBezTo>
                    <a:cubicBezTo>
                      <a:pt x="226505" y="622107"/>
                      <a:pt x="227700" y="633944"/>
                      <a:pt x="233917" y="643270"/>
                    </a:cubicBezTo>
                    <a:cubicBezTo>
                      <a:pt x="237461" y="648586"/>
                      <a:pt x="241954" y="653380"/>
                      <a:pt x="244549" y="659219"/>
                    </a:cubicBezTo>
                    <a:cubicBezTo>
                      <a:pt x="249101" y="669461"/>
                      <a:pt x="250170" y="681092"/>
                      <a:pt x="255182" y="691116"/>
                    </a:cubicBezTo>
                    <a:cubicBezTo>
                      <a:pt x="268671" y="718096"/>
                      <a:pt x="261418" y="705787"/>
                      <a:pt x="276447" y="728330"/>
                    </a:cubicBezTo>
                    <a:cubicBezTo>
                      <a:pt x="279991" y="738963"/>
                      <a:pt x="284362" y="749355"/>
                      <a:pt x="287080" y="760228"/>
                    </a:cubicBezTo>
                    <a:cubicBezTo>
                      <a:pt x="288852" y="767316"/>
                      <a:pt x="290297" y="774495"/>
                      <a:pt x="292396" y="781493"/>
                    </a:cubicBezTo>
                    <a:cubicBezTo>
                      <a:pt x="295616" y="792228"/>
                      <a:pt x="299484" y="802758"/>
                      <a:pt x="303028" y="813391"/>
                    </a:cubicBezTo>
                    <a:cubicBezTo>
                      <a:pt x="304800" y="818707"/>
                      <a:pt x="306986" y="823903"/>
                      <a:pt x="308345" y="829339"/>
                    </a:cubicBezTo>
                    <a:cubicBezTo>
                      <a:pt x="311317" y="841226"/>
                      <a:pt x="319115" y="874736"/>
                      <a:pt x="324293" y="882502"/>
                    </a:cubicBezTo>
                    <a:cubicBezTo>
                      <a:pt x="327837" y="887818"/>
                      <a:pt x="331756" y="892903"/>
                      <a:pt x="334926" y="898451"/>
                    </a:cubicBezTo>
                    <a:cubicBezTo>
                      <a:pt x="338858" y="905332"/>
                      <a:pt x="342437" y="912432"/>
                      <a:pt x="345559" y="919716"/>
                    </a:cubicBezTo>
                    <a:cubicBezTo>
                      <a:pt x="347766" y="924867"/>
                      <a:pt x="348154" y="930766"/>
                      <a:pt x="350875" y="935665"/>
                    </a:cubicBezTo>
                    <a:cubicBezTo>
                      <a:pt x="357081" y="946836"/>
                      <a:pt x="365052" y="956930"/>
                      <a:pt x="372140" y="967563"/>
                    </a:cubicBezTo>
                    <a:lnTo>
                      <a:pt x="382773" y="983512"/>
                    </a:lnTo>
                    <a:cubicBezTo>
                      <a:pt x="388101" y="999495"/>
                      <a:pt x="387271" y="1001669"/>
                      <a:pt x="398721" y="1015409"/>
                    </a:cubicBezTo>
                    <a:cubicBezTo>
                      <a:pt x="403534" y="1021185"/>
                      <a:pt x="410054" y="1025423"/>
                      <a:pt x="414670" y="1031358"/>
                    </a:cubicBezTo>
                    <a:cubicBezTo>
                      <a:pt x="422515" y="1041445"/>
                      <a:pt x="426899" y="1054220"/>
                      <a:pt x="435935" y="1063256"/>
                    </a:cubicBezTo>
                    <a:cubicBezTo>
                      <a:pt x="441251" y="1068572"/>
                      <a:pt x="447071" y="1073429"/>
                      <a:pt x="451884" y="1079205"/>
                    </a:cubicBezTo>
                    <a:cubicBezTo>
                      <a:pt x="455974" y="1084113"/>
                      <a:pt x="457999" y="1090635"/>
                      <a:pt x="462517" y="1095153"/>
                    </a:cubicBezTo>
                    <a:cubicBezTo>
                      <a:pt x="467035" y="1099671"/>
                      <a:pt x="473558" y="1101695"/>
                      <a:pt x="478466" y="1105786"/>
                    </a:cubicBezTo>
                    <a:cubicBezTo>
                      <a:pt x="484242" y="1110599"/>
                      <a:pt x="488480" y="1117119"/>
                      <a:pt x="494414" y="1121735"/>
                    </a:cubicBezTo>
                    <a:cubicBezTo>
                      <a:pt x="504501" y="1129580"/>
                      <a:pt x="514189" y="1138959"/>
                      <a:pt x="526312" y="1143000"/>
                    </a:cubicBezTo>
                    <a:cubicBezTo>
                      <a:pt x="639021" y="1180571"/>
                      <a:pt x="499174" y="1134860"/>
                      <a:pt x="579475" y="1158949"/>
                    </a:cubicBezTo>
                    <a:cubicBezTo>
                      <a:pt x="590210" y="1162169"/>
                      <a:pt x="600740" y="1166037"/>
                      <a:pt x="611373" y="1169581"/>
                    </a:cubicBezTo>
                    <a:cubicBezTo>
                      <a:pt x="616689" y="1171353"/>
                      <a:pt x="621885" y="1173539"/>
                      <a:pt x="627321" y="1174898"/>
                    </a:cubicBezTo>
                    <a:cubicBezTo>
                      <a:pt x="634409" y="1176670"/>
                      <a:pt x="641344" y="1179248"/>
                      <a:pt x="648586" y="1180214"/>
                    </a:cubicBezTo>
                    <a:cubicBezTo>
                      <a:pt x="667988" y="1182801"/>
                      <a:pt x="687503" y="1184889"/>
                      <a:pt x="707066" y="1185530"/>
                    </a:cubicBezTo>
                    <a:cubicBezTo>
                      <a:pt x="795641" y="1188434"/>
                      <a:pt x="884275" y="1189074"/>
                      <a:pt x="972880" y="1190846"/>
                    </a:cubicBezTo>
                    <a:lnTo>
                      <a:pt x="1116419" y="1185530"/>
                    </a:lnTo>
                    <a:lnTo>
                      <a:pt x="1515140" y="1180214"/>
                    </a:lnTo>
                    <a:lnTo>
                      <a:pt x="1679945" y="1180214"/>
                    </a:lnTo>
                    <a:lnTo>
                      <a:pt x="1786270" y="1174898"/>
                    </a:lnTo>
                    <a:cubicBezTo>
                      <a:pt x="1807568" y="1173567"/>
                      <a:pt x="1828742" y="1170386"/>
                      <a:pt x="1850066" y="1169581"/>
                    </a:cubicBezTo>
                    <a:cubicBezTo>
                      <a:pt x="1922692" y="1166840"/>
                      <a:pt x="1995384" y="1166283"/>
                      <a:pt x="2068033" y="1164265"/>
                    </a:cubicBezTo>
                    <a:lnTo>
                      <a:pt x="2232838" y="1158949"/>
                    </a:lnTo>
                    <a:lnTo>
                      <a:pt x="2551814" y="1164265"/>
                    </a:lnTo>
                    <a:cubicBezTo>
                      <a:pt x="2606764" y="1165473"/>
                      <a:pt x="2661674" y="1168135"/>
                      <a:pt x="2716619" y="1169581"/>
                    </a:cubicBezTo>
                    <a:lnTo>
                      <a:pt x="3163186" y="1180214"/>
                    </a:lnTo>
                    <a:cubicBezTo>
                      <a:pt x="3309448" y="1190661"/>
                      <a:pt x="3321154" y="1192829"/>
                      <a:pt x="3535326" y="1190846"/>
                    </a:cubicBezTo>
                    <a:cubicBezTo>
                      <a:pt x="3627539" y="1189992"/>
                      <a:pt x="3719569" y="1181777"/>
                      <a:pt x="3811773" y="1180214"/>
                    </a:cubicBezTo>
                    <a:lnTo>
                      <a:pt x="4125433" y="1174898"/>
                    </a:lnTo>
                    <a:cubicBezTo>
                      <a:pt x="4227187" y="1170052"/>
                      <a:pt x="4332587" y="1164265"/>
                      <a:pt x="4433777" y="1164265"/>
                    </a:cubicBezTo>
                    <a:lnTo>
                      <a:pt x="5029200" y="1169581"/>
                    </a:lnTo>
                    <a:cubicBezTo>
                      <a:pt x="5059883" y="1172371"/>
                      <a:pt x="5128137" y="1178850"/>
                      <a:pt x="5156791" y="1180214"/>
                    </a:cubicBezTo>
                    <a:cubicBezTo>
                      <a:pt x="5208154" y="1182660"/>
                      <a:pt x="5259578" y="1183591"/>
                      <a:pt x="5310963" y="1185530"/>
                    </a:cubicBezTo>
                    <a:cubicBezTo>
                      <a:pt x="5573969" y="1195454"/>
                      <a:pt x="5296756" y="1187952"/>
                      <a:pt x="5699052" y="1196163"/>
                    </a:cubicBezTo>
                    <a:lnTo>
                      <a:pt x="5948917" y="1206795"/>
                    </a:lnTo>
                    <a:cubicBezTo>
                      <a:pt x="5961316" y="1207171"/>
                      <a:pt x="5973726" y="1206795"/>
                      <a:pt x="5986131" y="1206795"/>
                    </a:cubicBezTo>
                    <a:lnTo>
                      <a:pt x="5986131" y="1206795"/>
                    </a:lnTo>
                  </a:path>
                </a:pathLst>
              </a:custGeom>
              <a:noFill/>
              <a:ln w="19050">
                <a:solidFill>
                  <a:srgbClr val="96BD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DF88CF30-50C3-BB53-833A-60A4799BE44E}"/>
                  </a:ext>
                </a:extLst>
              </p:cNvPr>
              <p:cNvSpPr/>
              <p:nvPr/>
            </p:nvSpPr>
            <p:spPr>
              <a:xfrm>
                <a:off x="3641651" y="3166875"/>
                <a:ext cx="6018028" cy="186070"/>
              </a:xfrm>
              <a:custGeom>
                <a:avLst/>
                <a:gdLst>
                  <a:gd name="connsiteX0" fmla="*/ 0 w 6018028"/>
                  <a:gd name="connsiteY0" fmla="*/ 186070 h 186070"/>
                  <a:gd name="connsiteX1" fmla="*/ 0 w 6018028"/>
                  <a:gd name="connsiteY1" fmla="*/ 186070 h 186070"/>
                  <a:gd name="connsiteX2" fmla="*/ 47847 w 6018028"/>
                  <a:gd name="connsiteY2" fmla="*/ 180754 h 186070"/>
                  <a:gd name="connsiteX3" fmla="*/ 63796 w 6018028"/>
                  <a:gd name="connsiteY3" fmla="*/ 175438 h 186070"/>
                  <a:gd name="connsiteX4" fmla="*/ 69112 w 6018028"/>
                  <a:gd name="connsiteY4" fmla="*/ 159489 h 186070"/>
                  <a:gd name="connsiteX5" fmla="*/ 85061 w 6018028"/>
                  <a:gd name="connsiteY5" fmla="*/ 148856 h 186070"/>
                  <a:gd name="connsiteX6" fmla="*/ 111642 w 6018028"/>
                  <a:gd name="connsiteY6" fmla="*/ 127591 h 186070"/>
                  <a:gd name="connsiteX7" fmla="*/ 143540 w 6018028"/>
                  <a:gd name="connsiteY7" fmla="*/ 95693 h 186070"/>
                  <a:gd name="connsiteX8" fmla="*/ 191386 w 6018028"/>
                  <a:gd name="connsiteY8" fmla="*/ 63796 h 186070"/>
                  <a:gd name="connsiteX9" fmla="*/ 207335 w 6018028"/>
                  <a:gd name="connsiteY9" fmla="*/ 53163 h 186070"/>
                  <a:gd name="connsiteX10" fmla="*/ 239233 w 6018028"/>
                  <a:gd name="connsiteY10" fmla="*/ 42531 h 186070"/>
                  <a:gd name="connsiteX11" fmla="*/ 287079 w 6018028"/>
                  <a:gd name="connsiteY11" fmla="*/ 21265 h 186070"/>
                  <a:gd name="connsiteX12" fmla="*/ 303028 w 6018028"/>
                  <a:gd name="connsiteY12" fmla="*/ 15949 h 186070"/>
                  <a:gd name="connsiteX13" fmla="*/ 318977 w 6018028"/>
                  <a:gd name="connsiteY13" fmla="*/ 10633 h 186070"/>
                  <a:gd name="connsiteX14" fmla="*/ 404037 w 6018028"/>
                  <a:gd name="connsiteY14" fmla="*/ 0 h 186070"/>
                  <a:gd name="connsiteX15" fmla="*/ 552893 w 6018028"/>
                  <a:gd name="connsiteY15" fmla="*/ 5317 h 186070"/>
                  <a:gd name="connsiteX16" fmla="*/ 648586 w 6018028"/>
                  <a:gd name="connsiteY16" fmla="*/ 10633 h 186070"/>
                  <a:gd name="connsiteX17" fmla="*/ 754912 w 6018028"/>
                  <a:gd name="connsiteY17" fmla="*/ 15949 h 186070"/>
                  <a:gd name="connsiteX18" fmla="*/ 845289 w 6018028"/>
                  <a:gd name="connsiteY18" fmla="*/ 26582 h 186070"/>
                  <a:gd name="connsiteX19" fmla="*/ 946298 w 6018028"/>
                  <a:gd name="connsiteY19" fmla="*/ 31898 h 186070"/>
                  <a:gd name="connsiteX20" fmla="*/ 1036675 w 6018028"/>
                  <a:gd name="connsiteY20" fmla="*/ 37214 h 186070"/>
                  <a:gd name="connsiteX21" fmla="*/ 1111102 w 6018028"/>
                  <a:gd name="connsiteY21" fmla="*/ 47847 h 186070"/>
                  <a:gd name="connsiteX22" fmla="*/ 1233377 w 6018028"/>
                  <a:gd name="connsiteY22" fmla="*/ 58479 h 186070"/>
                  <a:gd name="connsiteX23" fmla="*/ 1674628 w 6018028"/>
                  <a:gd name="connsiteY23" fmla="*/ 69112 h 186070"/>
                  <a:gd name="connsiteX24" fmla="*/ 2105247 w 6018028"/>
                  <a:gd name="connsiteY24" fmla="*/ 63796 h 186070"/>
                  <a:gd name="connsiteX25" fmla="*/ 2509284 w 6018028"/>
                  <a:gd name="connsiteY25" fmla="*/ 53163 h 186070"/>
                  <a:gd name="connsiteX26" fmla="*/ 2982433 w 6018028"/>
                  <a:gd name="connsiteY26" fmla="*/ 58479 h 186070"/>
                  <a:gd name="connsiteX27" fmla="*/ 3088758 w 6018028"/>
                  <a:gd name="connsiteY27" fmla="*/ 63796 h 186070"/>
                  <a:gd name="connsiteX28" fmla="*/ 3785191 w 6018028"/>
                  <a:gd name="connsiteY28" fmla="*/ 69112 h 186070"/>
                  <a:gd name="connsiteX29" fmla="*/ 3987209 w 6018028"/>
                  <a:gd name="connsiteY29" fmla="*/ 63796 h 186070"/>
                  <a:gd name="connsiteX30" fmla="*/ 4120116 w 6018028"/>
                  <a:gd name="connsiteY30" fmla="*/ 69112 h 186070"/>
                  <a:gd name="connsiteX31" fmla="*/ 4306186 w 6018028"/>
                  <a:gd name="connsiteY31" fmla="*/ 63796 h 186070"/>
                  <a:gd name="connsiteX32" fmla="*/ 4518837 w 6018028"/>
                  <a:gd name="connsiteY32" fmla="*/ 58479 h 186070"/>
                  <a:gd name="connsiteX33" fmla="*/ 4758070 w 6018028"/>
                  <a:gd name="connsiteY33" fmla="*/ 63796 h 186070"/>
                  <a:gd name="connsiteX34" fmla="*/ 4917558 w 6018028"/>
                  <a:gd name="connsiteY34" fmla="*/ 58479 h 186070"/>
                  <a:gd name="connsiteX35" fmla="*/ 5284382 w 6018028"/>
                  <a:gd name="connsiteY35" fmla="*/ 53163 h 186070"/>
                  <a:gd name="connsiteX36" fmla="*/ 5497033 w 6018028"/>
                  <a:gd name="connsiteY36" fmla="*/ 58479 h 186070"/>
                  <a:gd name="connsiteX37" fmla="*/ 5736265 w 6018028"/>
                  <a:gd name="connsiteY37" fmla="*/ 69112 h 186070"/>
                  <a:gd name="connsiteX38" fmla="*/ 6018028 w 6018028"/>
                  <a:gd name="connsiteY38" fmla="*/ 69112 h 186070"/>
                  <a:gd name="connsiteX39" fmla="*/ 6018028 w 6018028"/>
                  <a:gd name="connsiteY39" fmla="*/ 69112 h 1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18028" h="186070">
                    <a:moveTo>
                      <a:pt x="0" y="186070"/>
                    </a:moveTo>
                    <a:lnTo>
                      <a:pt x="0" y="186070"/>
                    </a:lnTo>
                    <a:cubicBezTo>
                      <a:pt x="15949" y="184298"/>
                      <a:pt x="32018" y="183392"/>
                      <a:pt x="47847" y="180754"/>
                    </a:cubicBezTo>
                    <a:cubicBezTo>
                      <a:pt x="53375" y="179833"/>
                      <a:pt x="59833" y="179401"/>
                      <a:pt x="63796" y="175438"/>
                    </a:cubicBezTo>
                    <a:cubicBezTo>
                      <a:pt x="67759" y="171475"/>
                      <a:pt x="65611" y="163865"/>
                      <a:pt x="69112" y="159489"/>
                    </a:cubicBezTo>
                    <a:cubicBezTo>
                      <a:pt x="73103" y="154500"/>
                      <a:pt x="79745" y="152400"/>
                      <a:pt x="85061" y="148856"/>
                    </a:cubicBezTo>
                    <a:cubicBezTo>
                      <a:pt x="114243" y="105080"/>
                      <a:pt x="76088" y="155244"/>
                      <a:pt x="111642" y="127591"/>
                    </a:cubicBezTo>
                    <a:cubicBezTo>
                      <a:pt x="123511" y="118359"/>
                      <a:pt x="131029" y="104034"/>
                      <a:pt x="143540" y="95693"/>
                    </a:cubicBezTo>
                    <a:lnTo>
                      <a:pt x="191386" y="63796"/>
                    </a:lnTo>
                    <a:cubicBezTo>
                      <a:pt x="196702" y="60252"/>
                      <a:pt x="201273" y="55183"/>
                      <a:pt x="207335" y="53163"/>
                    </a:cubicBezTo>
                    <a:lnTo>
                      <a:pt x="239233" y="42531"/>
                    </a:lnTo>
                    <a:cubicBezTo>
                      <a:pt x="264506" y="25682"/>
                      <a:pt x="249122" y="33918"/>
                      <a:pt x="287079" y="21265"/>
                    </a:cubicBezTo>
                    <a:lnTo>
                      <a:pt x="303028" y="15949"/>
                    </a:lnTo>
                    <a:cubicBezTo>
                      <a:pt x="308344" y="14177"/>
                      <a:pt x="313449" y="11554"/>
                      <a:pt x="318977" y="10633"/>
                    </a:cubicBezTo>
                    <a:cubicBezTo>
                      <a:pt x="368442" y="2389"/>
                      <a:pt x="340149" y="6390"/>
                      <a:pt x="404037" y="0"/>
                    </a:cubicBezTo>
                    <a:lnTo>
                      <a:pt x="552893" y="5317"/>
                    </a:lnTo>
                    <a:cubicBezTo>
                      <a:pt x="584810" y="6705"/>
                      <a:pt x="616683" y="8954"/>
                      <a:pt x="648586" y="10633"/>
                    </a:cubicBezTo>
                    <a:lnTo>
                      <a:pt x="754912" y="15949"/>
                    </a:lnTo>
                    <a:cubicBezTo>
                      <a:pt x="798134" y="24593"/>
                      <a:pt x="782605" y="22538"/>
                      <a:pt x="845289" y="26582"/>
                    </a:cubicBezTo>
                    <a:cubicBezTo>
                      <a:pt x="878935" y="28753"/>
                      <a:pt x="912634" y="30028"/>
                      <a:pt x="946298" y="31898"/>
                    </a:cubicBezTo>
                    <a:lnTo>
                      <a:pt x="1036675" y="37214"/>
                    </a:lnTo>
                    <a:cubicBezTo>
                      <a:pt x="1073764" y="44633"/>
                      <a:pt x="1063558" y="43390"/>
                      <a:pt x="1111102" y="47847"/>
                    </a:cubicBezTo>
                    <a:cubicBezTo>
                      <a:pt x="1151836" y="51666"/>
                      <a:pt x="1192511" y="56533"/>
                      <a:pt x="1233377" y="58479"/>
                    </a:cubicBezTo>
                    <a:cubicBezTo>
                      <a:pt x="1454779" y="69023"/>
                      <a:pt x="1307768" y="63195"/>
                      <a:pt x="1674628" y="69112"/>
                    </a:cubicBezTo>
                    <a:lnTo>
                      <a:pt x="2105247" y="63796"/>
                    </a:lnTo>
                    <a:lnTo>
                      <a:pt x="2509284" y="53163"/>
                    </a:lnTo>
                    <a:lnTo>
                      <a:pt x="2982433" y="58479"/>
                    </a:lnTo>
                    <a:cubicBezTo>
                      <a:pt x="3017913" y="59130"/>
                      <a:pt x="3053275" y="63326"/>
                      <a:pt x="3088758" y="63796"/>
                    </a:cubicBezTo>
                    <a:lnTo>
                      <a:pt x="3785191" y="69112"/>
                    </a:lnTo>
                    <a:cubicBezTo>
                      <a:pt x="3852530" y="67340"/>
                      <a:pt x="3919846" y="63796"/>
                      <a:pt x="3987209" y="63796"/>
                    </a:cubicBezTo>
                    <a:cubicBezTo>
                      <a:pt x="4031547" y="63796"/>
                      <a:pt x="4075778" y="69112"/>
                      <a:pt x="4120116" y="69112"/>
                    </a:cubicBezTo>
                    <a:cubicBezTo>
                      <a:pt x="4182165" y="69112"/>
                      <a:pt x="4244159" y="65450"/>
                      <a:pt x="4306186" y="63796"/>
                    </a:cubicBezTo>
                    <a:lnTo>
                      <a:pt x="4518837" y="58479"/>
                    </a:lnTo>
                    <a:cubicBezTo>
                      <a:pt x="4598581" y="60251"/>
                      <a:pt x="4678306" y="63796"/>
                      <a:pt x="4758070" y="63796"/>
                    </a:cubicBezTo>
                    <a:cubicBezTo>
                      <a:pt x="4811262" y="63796"/>
                      <a:pt x="4864377" y="59553"/>
                      <a:pt x="4917558" y="58479"/>
                    </a:cubicBezTo>
                    <a:lnTo>
                      <a:pt x="5284382" y="53163"/>
                    </a:lnTo>
                    <a:lnTo>
                      <a:pt x="5497033" y="58479"/>
                    </a:lnTo>
                    <a:cubicBezTo>
                      <a:pt x="5576806" y="61295"/>
                      <a:pt x="5656442" y="69112"/>
                      <a:pt x="5736265" y="69112"/>
                    </a:cubicBezTo>
                    <a:lnTo>
                      <a:pt x="6018028" y="69112"/>
                    </a:lnTo>
                    <a:lnTo>
                      <a:pt x="6018028" y="691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01FE5AA9-BDD6-DF0A-F06B-9DAF7AD13A97}"/>
                  </a:ext>
                </a:extLst>
              </p:cNvPr>
              <p:cNvGrpSpPr/>
              <p:nvPr/>
            </p:nvGrpSpPr>
            <p:grpSpPr>
              <a:xfrm>
                <a:off x="4226442" y="2846228"/>
                <a:ext cx="4367968" cy="366256"/>
                <a:chOff x="4226442" y="2846228"/>
                <a:chExt cx="4367968" cy="366256"/>
              </a:xfrm>
            </p:grpSpPr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B9887FA1-6EF1-BD34-E294-A282AB53657D}"/>
                    </a:ext>
                  </a:extLst>
                </p:cNvPr>
                <p:cNvSpPr txBox="1"/>
                <p:nvPr/>
              </p:nvSpPr>
              <p:spPr>
                <a:xfrm>
                  <a:off x="4226442" y="2904707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9B11C7"/>
                      </a:solidFill>
                    </a:rPr>
                    <a:t>+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3F22C5E9-9E5C-BBF3-E27F-275D862B6936}"/>
                    </a:ext>
                  </a:extLst>
                </p:cNvPr>
                <p:cNvSpPr txBox="1"/>
                <p:nvPr/>
              </p:nvSpPr>
              <p:spPr>
                <a:xfrm>
                  <a:off x="4720856" y="2904707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9B11C7"/>
                      </a:solidFill>
                    </a:rPr>
                    <a:t>+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92C36A8-7D3D-A249-F8EB-26CDD1BDE3E9}"/>
                    </a:ext>
                  </a:extLst>
                </p:cNvPr>
                <p:cNvSpPr txBox="1"/>
                <p:nvPr/>
              </p:nvSpPr>
              <p:spPr>
                <a:xfrm>
                  <a:off x="5932967" y="2846228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9B11C7"/>
                      </a:solidFill>
                    </a:rPr>
                    <a:t>+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EF0820AA-4163-51DA-94A8-AC4043200BD8}"/>
                    </a:ext>
                  </a:extLst>
                </p:cNvPr>
                <p:cNvSpPr txBox="1"/>
                <p:nvPr/>
              </p:nvSpPr>
              <p:spPr>
                <a:xfrm>
                  <a:off x="8319976" y="2867493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9B11C7"/>
                      </a:solidFill>
                    </a:rPr>
                    <a:t>+</a:t>
                  </a:r>
                </a:p>
              </p:txBody>
            </p:sp>
          </p:grp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2591E2E3-D17C-68DA-B2A0-E3672A8A9576}"/>
                  </a:ext>
                </a:extLst>
              </p:cNvPr>
              <p:cNvCxnSpPr/>
              <p:nvPr/>
            </p:nvCxnSpPr>
            <p:spPr>
              <a:xfrm>
                <a:off x="3646967" y="2957588"/>
                <a:ext cx="6018028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DF524189-93BA-963B-E53A-7FA074175665}"/>
                  </a:ext>
                </a:extLst>
              </p:cNvPr>
              <p:cNvCxnSpPr/>
              <p:nvPr/>
            </p:nvCxnSpPr>
            <p:spPr>
              <a:xfrm>
                <a:off x="3646967" y="3154290"/>
                <a:ext cx="6018028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3181230-A0CB-D373-3B05-E540CA979D1F}"/>
              </a:ext>
            </a:extLst>
          </p:cNvPr>
          <p:cNvGrpSpPr/>
          <p:nvPr/>
        </p:nvGrpSpPr>
        <p:grpSpPr>
          <a:xfrm>
            <a:off x="3176401" y="3840929"/>
            <a:ext cx="6872656" cy="2161683"/>
            <a:chOff x="3176401" y="3840929"/>
            <a:chExt cx="6872656" cy="2161683"/>
          </a:xfrm>
        </p:grpSpPr>
        <p:sp>
          <p:nvSpPr>
            <p:cNvPr id="43" name="Rectangle à coins arrondis 10">
              <a:extLst>
                <a:ext uri="{FF2B5EF4-FFF2-40B4-BE49-F238E27FC236}">
                  <a16:creationId xmlns:a16="http://schemas.microsoft.com/office/drawing/2014/main" id="{4D982087-8281-D61B-17C3-7DFB4E93C9C0}"/>
                </a:ext>
              </a:extLst>
            </p:cNvPr>
            <p:cNvSpPr/>
            <p:nvPr/>
          </p:nvSpPr>
          <p:spPr>
            <a:xfrm>
              <a:off x="3201470" y="3840929"/>
              <a:ext cx="6822519" cy="216168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F2504F10-7716-FB1F-5115-43D96D76A7B3}"/>
                </a:ext>
              </a:extLst>
            </p:cNvPr>
            <p:cNvGrpSpPr/>
            <p:nvPr/>
          </p:nvGrpSpPr>
          <p:grpSpPr>
            <a:xfrm>
              <a:off x="3176401" y="3909498"/>
              <a:ext cx="6872656" cy="2024545"/>
              <a:chOff x="2970816" y="3788295"/>
              <a:chExt cx="6872656" cy="2024545"/>
            </a:xfrm>
          </p:grpSpPr>
          <p:graphicFrame>
            <p:nvGraphicFramePr>
              <p:cNvPr id="49" name="Graphique 48">
                <a:extLst>
                  <a:ext uri="{FF2B5EF4-FFF2-40B4-BE49-F238E27FC236}">
                    <a16:creationId xmlns:a16="http://schemas.microsoft.com/office/drawing/2014/main" id="{E7ED0C5F-C3B5-A10B-CE70-BDBF986544AC}"/>
                  </a:ext>
                </a:extLst>
              </p:cNvPr>
              <p:cNvGraphicFramePr/>
              <p:nvPr/>
            </p:nvGraphicFramePr>
            <p:xfrm>
              <a:off x="2970816" y="3853426"/>
              <a:ext cx="6872656" cy="18208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82D132E-0664-2670-2533-AF743E121F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505876" y="4648416"/>
                <a:ext cx="1480171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9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Rate (mg/l)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B5186250-93C9-7A94-EA21-D321B553B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5124" y="5582008"/>
                <a:ext cx="984041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9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Time (h)</a:t>
                </a:r>
              </a:p>
            </p:txBody>
          </p:sp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5C18509F-2471-2354-9B85-39A3C827E80F}"/>
                  </a:ext>
                </a:extLst>
              </p:cNvPr>
              <p:cNvGrpSpPr/>
              <p:nvPr/>
            </p:nvGrpSpPr>
            <p:grpSpPr>
              <a:xfrm>
                <a:off x="8057813" y="3788295"/>
                <a:ext cx="881807" cy="389885"/>
                <a:chOff x="8160488" y="1781931"/>
                <a:chExt cx="881807" cy="389885"/>
              </a:xfrm>
            </p:grpSpPr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3A6CFF1E-0FB0-F675-7155-AB43C8FBBF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0488" y="2074166"/>
                  <a:ext cx="12759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2703669C-B058-F7C5-B34A-906D3C3B3705}"/>
                    </a:ext>
                  </a:extLst>
                </p:cNvPr>
                <p:cNvSpPr txBox="1"/>
                <p:nvPr/>
              </p:nvSpPr>
              <p:spPr>
                <a:xfrm>
                  <a:off x="8254900" y="1956372"/>
                  <a:ext cx="78739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Baseline rate</a:t>
                  </a:r>
                </a:p>
              </p:txBody>
            </p: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3D2E2302-BF88-8801-85AF-EF449F489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0488" y="1899925"/>
                  <a:ext cx="127591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8B134F79-2663-58BC-6B9F-093B9F5C5812}"/>
                    </a:ext>
                  </a:extLst>
                </p:cNvPr>
                <p:cNvSpPr txBox="1"/>
                <p:nvPr/>
              </p:nvSpPr>
              <p:spPr>
                <a:xfrm>
                  <a:off x="8254900" y="1781931"/>
                  <a:ext cx="35618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PID</a:t>
                  </a:r>
                </a:p>
              </p:txBody>
            </p:sp>
          </p:grp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558CBBC2-389A-519D-5E72-D0D84CB3658D}"/>
                  </a:ext>
                </a:extLst>
              </p:cNvPr>
              <p:cNvCxnSpPr/>
              <p:nvPr/>
            </p:nvCxnSpPr>
            <p:spPr>
              <a:xfrm>
                <a:off x="3641651" y="4985886"/>
                <a:ext cx="6004737" cy="0"/>
              </a:xfrm>
              <a:prstGeom prst="line">
                <a:avLst/>
              </a:prstGeom>
              <a:ln w="19050">
                <a:solidFill>
                  <a:srgbClr val="96BD2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E6C54740-DC29-7B0C-0F78-50DBE3572733}"/>
                  </a:ext>
                </a:extLst>
              </p:cNvPr>
              <p:cNvSpPr/>
              <p:nvPr/>
            </p:nvSpPr>
            <p:spPr>
              <a:xfrm>
                <a:off x="3782728" y="3936733"/>
                <a:ext cx="5861786" cy="1515979"/>
              </a:xfrm>
              <a:custGeom>
                <a:avLst/>
                <a:gdLst>
                  <a:gd name="connsiteX0" fmla="*/ 0 w 5861786"/>
                  <a:gd name="connsiteY0" fmla="*/ 0 h 1515979"/>
                  <a:gd name="connsiteX1" fmla="*/ 0 w 5861786"/>
                  <a:gd name="connsiteY1" fmla="*/ 1515979 h 1515979"/>
                  <a:gd name="connsiteX2" fmla="*/ 385011 w 5861786"/>
                  <a:gd name="connsiteY2" fmla="*/ 1515979 h 1515979"/>
                  <a:gd name="connsiteX3" fmla="*/ 385011 w 5861786"/>
                  <a:gd name="connsiteY3" fmla="*/ 1049153 h 1515979"/>
                  <a:gd name="connsiteX4" fmla="*/ 558266 w 5861786"/>
                  <a:gd name="connsiteY4" fmla="*/ 1049153 h 1515979"/>
                  <a:gd name="connsiteX5" fmla="*/ 558266 w 5861786"/>
                  <a:gd name="connsiteY5" fmla="*/ 948088 h 1515979"/>
                  <a:gd name="connsiteX6" fmla="*/ 668956 w 5861786"/>
                  <a:gd name="connsiteY6" fmla="*/ 948088 h 1515979"/>
                  <a:gd name="connsiteX7" fmla="*/ 668956 w 5861786"/>
                  <a:gd name="connsiteY7" fmla="*/ 875899 h 1515979"/>
                  <a:gd name="connsiteX8" fmla="*/ 774834 w 5861786"/>
                  <a:gd name="connsiteY8" fmla="*/ 875899 h 1515979"/>
                  <a:gd name="connsiteX9" fmla="*/ 774834 w 5861786"/>
                  <a:gd name="connsiteY9" fmla="*/ 818147 h 1515979"/>
                  <a:gd name="connsiteX10" fmla="*/ 875899 w 5861786"/>
                  <a:gd name="connsiteY10" fmla="*/ 818147 h 1515979"/>
                  <a:gd name="connsiteX11" fmla="*/ 875899 w 5861786"/>
                  <a:gd name="connsiteY11" fmla="*/ 774833 h 1515979"/>
                  <a:gd name="connsiteX12" fmla="*/ 972152 w 5861786"/>
                  <a:gd name="connsiteY12" fmla="*/ 774833 h 1515979"/>
                  <a:gd name="connsiteX13" fmla="*/ 972152 w 5861786"/>
                  <a:gd name="connsiteY13" fmla="*/ 731520 h 1515979"/>
                  <a:gd name="connsiteX14" fmla="*/ 1063592 w 5861786"/>
                  <a:gd name="connsiteY14" fmla="*/ 731520 h 1515979"/>
                  <a:gd name="connsiteX15" fmla="*/ 1063592 w 5861786"/>
                  <a:gd name="connsiteY15" fmla="*/ 784459 h 1515979"/>
                  <a:gd name="connsiteX16" fmla="*/ 1179095 w 5861786"/>
                  <a:gd name="connsiteY16" fmla="*/ 784459 h 1515979"/>
                  <a:gd name="connsiteX17" fmla="*/ 1188720 w 5861786"/>
                  <a:gd name="connsiteY17" fmla="*/ 726707 h 1515979"/>
                  <a:gd name="connsiteX18" fmla="*/ 1256097 w 5861786"/>
                  <a:gd name="connsiteY18" fmla="*/ 736332 h 1515979"/>
                  <a:gd name="connsiteX19" fmla="*/ 1289786 w 5861786"/>
                  <a:gd name="connsiteY19" fmla="*/ 693019 h 1515979"/>
                  <a:gd name="connsiteX20" fmla="*/ 1376413 w 5861786"/>
                  <a:gd name="connsiteY20" fmla="*/ 697831 h 1515979"/>
                  <a:gd name="connsiteX21" fmla="*/ 1395664 w 5861786"/>
                  <a:gd name="connsiteY21" fmla="*/ 659330 h 1515979"/>
                  <a:gd name="connsiteX22" fmla="*/ 1467853 w 5861786"/>
                  <a:gd name="connsiteY22" fmla="*/ 664143 h 1515979"/>
                  <a:gd name="connsiteX23" fmla="*/ 1496729 w 5861786"/>
                  <a:gd name="connsiteY23" fmla="*/ 635267 h 1515979"/>
                  <a:gd name="connsiteX24" fmla="*/ 1573731 w 5861786"/>
                  <a:gd name="connsiteY24" fmla="*/ 640080 h 1515979"/>
                  <a:gd name="connsiteX25" fmla="*/ 1588169 w 5861786"/>
                  <a:gd name="connsiteY25" fmla="*/ 596766 h 1515979"/>
                  <a:gd name="connsiteX26" fmla="*/ 1660358 w 5861786"/>
                  <a:gd name="connsiteY26" fmla="*/ 606391 h 1515979"/>
                  <a:gd name="connsiteX27" fmla="*/ 1689234 w 5861786"/>
                  <a:gd name="connsiteY27" fmla="*/ 567890 h 1515979"/>
                  <a:gd name="connsiteX28" fmla="*/ 1756611 w 5861786"/>
                  <a:gd name="connsiteY28" fmla="*/ 577515 h 1515979"/>
                  <a:gd name="connsiteX29" fmla="*/ 1790299 w 5861786"/>
                  <a:gd name="connsiteY29" fmla="*/ 539014 h 1515979"/>
                  <a:gd name="connsiteX30" fmla="*/ 2093495 w 5861786"/>
                  <a:gd name="connsiteY30" fmla="*/ 543827 h 1515979"/>
                  <a:gd name="connsiteX31" fmla="*/ 2165685 w 5861786"/>
                  <a:gd name="connsiteY31" fmla="*/ 558265 h 1515979"/>
                  <a:gd name="connsiteX32" fmla="*/ 2261937 w 5861786"/>
                  <a:gd name="connsiteY32" fmla="*/ 563078 h 1515979"/>
                  <a:gd name="connsiteX33" fmla="*/ 2290813 w 5861786"/>
                  <a:gd name="connsiteY33" fmla="*/ 668955 h 1515979"/>
                  <a:gd name="connsiteX34" fmla="*/ 2367815 w 5861786"/>
                  <a:gd name="connsiteY34" fmla="*/ 664143 h 1515979"/>
                  <a:gd name="connsiteX35" fmla="*/ 2396691 w 5861786"/>
                  <a:gd name="connsiteY35" fmla="*/ 697831 h 1515979"/>
                  <a:gd name="connsiteX36" fmla="*/ 2454443 w 5861786"/>
                  <a:gd name="connsiteY36" fmla="*/ 688206 h 1515979"/>
                  <a:gd name="connsiteX37" fmla="*/ 2488131 w 5861786"/>
                  <a:gd name="connsiteY37" fmla="*/ 721894 h 1515979"/>
                  <a:gd name="connsiteX38" fmla="*/ 2569946 w 5861786"/>
                  <a:gd name="connsiteY38" fmla="*/ 707456 h 1515979"/>
                  <a:gd name="connsiteX39" fmla="*/ 2603634 w 5861786"/>
                  <a:gd name="connsiteY39" fmla="*/ 736332 h 1515979"/>
                  <a:gd name="connsiteX40" fmla="*/ 2661386 w 5861786"/>
                  <a:gd name="connsiteY40" fmla="*/ 731520 h 1515979"/>
                  <a:gd name="connsiteX41" fmla="*/ 2685449 w 5861786"/>
                  <a:gd name="connsiteY41" fmla="*/ 760395 h 1515979"/>
                  <a:gd name="connsiteX42" fmla="*/ 2743200 w 5861786"/>
                  <a:gd name="connsiteY42" fmla="*/ 741145 h 1515979"/>
                  <a:gd name="connsiteX43" fmla="*/ 2786514 w 5861786"/>
                  <a:gd name="connsiteY43" fmla="*/ 770021 h 1515979"/>
                  <a:gd name="connsiteX44" fmla="*/ 2863516 w 5861786"/>
                  <a:gd name="connsiteY44" fmla="*/ 770021 h 1515979"/>
                  <a:gd name="connsiteX45" fmla="*/ 2887579 w 5861786"/>
                  <a:gd name="connsiteY45" fmla="*/ 789271 h 1515979"/>
                  <a:gd name="connsiteX46" fmla="*/ 2974207 w 5861786"/>
                  <a:gd name="connsiteY46" fmla="*/ 789271 h 1515979"/>
                  <a:gd name="connsiteX47" fmla="*/ 2974207 w 5861786"/>
                  <a:gd name="connsiteY47" fmla="*/ 789271 h 1515979"/>
                  <a:gd name="connsiteX48" fmla="*/ 2974207 w 5861786"/>
                  <a:gd name="connsiteY48" fmla="*/ 789271 h 1515979"/>
                  <a:gd name="connsiteX49" fmla="*/ 2988645 w 5861786"/>
                  <a:gd name="connsiteY49" fmla="*/ 822960 h 1515979"/>
                  <a:gd name="connsiteX50" fmla="*/ 3075272 w 5861786"/>
                  <a:gd name="connsiteY50" fmla="*/ 813334 h 1515979"/>
                  <a:gd name="connsiteX51" fmla="*/ 3094523 w 5861786"/>
                  <a:gd name="connsiteY51" fmla="*/ 837398 h 1515979"/>
                  <a:gd name="connsiteX52" fmla="*/ 3157087 w 5861786"/>
                  <a:gd name="connsiteY52" fmla="*/ 822960 h 1515979"/>
                  <a:gd name="connsiteX53" fmla="*/ 3190775 w 5861786"/>
                  <a:gd name="connsiteY53" fmla="*/ 851835 h 1515979"/>
                  <a:gd name="connsiteX54" fmla="*/ 3267777 w 5861786"/>
                  <a:gd name="connsiteY54" fmla="*/ 847023 h 1515979"/>
                  <a:gd name="connsiteX55" fmla="*/ 3282215 w 5861786"/>
                  <a:gd name="connsiteY55" fmla="*/ 866273 h 1515979"/>
                  <a:gd name="connsiteX56" fmla="*/ 3354405 w 5861786"/>
                  <a:gd name="connsiteY56" fmla="*/ 861461 h 1515979"/>
                  <a:gd name="connsiteX57" fmla="*/ 3392906 w 5861786"/>
                  <a:gd name="connsiteY57" fmla="*/ 885524 h 1515979"/>
                  <a:gd name="connsiteX58" fmla="*/ 3469908 w 5861786"/>
                  <a:gd name="connsiteY58" fmla="*/ 871086 h 1515979"/>
                  <a:gd name="connsiteX59" fmla="*/ 3518034 w 5861786"/>
                  <a:gd name="connsiteY59" fmla="*/ 904774 h 1515979"/>
                  <a:gd name="connsiteX60" fmla="*/ 3599849 w 5861786"/>
                  <a:gd name="connsiteY60" fmla="*/ 890336 h 1515979"/>
                  <a:gd name="connsiteX61" fmla="*/ 3777916 w 5861786"/>
                  <a:gd name="connsiteY61" fmla="*/ 880711 h 1515979"/>
                  <a:gd name="connsiteX62" fmla="*/ 3859731 w 5861786"/>
                  <a:gd name="connsiteY62" fmla="*/ 875899 h 1515979"/>
                  <a:gd name="connsiteX63" fmla="*/ 3907857 w 5861786"/>
                  <a:gd name="connsiteY63" fmla="*/ 871086 h 1515979"/>
                  <a:gd name="connsiteX64" fmla="*/ 4013735 w 5861786"/>
                  <a:gd name="connsiteY64" fmla="*/ 866273 h 1515979"/>
                  <a:gd name="connsiteX65" fmla="*/ 4417996 w 5861786"/>
                  <a:gd name="connsiteY65" fmla="*/ 871086 h 1515979"/>
                  <a:gd name="connsiteX66" fmla="*/ 5346834 w 5861786"/>
                  <a:gd name="connsiteY66" fmla="*/ 861461 h 1515979"/>
                  <a:gd name="connsiteX67" fmla="*/ 5409398 w 5861786"/>
                  <a:gd name="connsiteY67" fmla="*/ 856648 h 1515979"/>
                  <a:gd name="connsiteX68" fmla="*/ 5452712 w 5861786"/>
                  <a:gd name="connsiteY68" fmla="*/ 847023 h 1515979"/>
                  <a:gd name="connsiteX69" fmla="*/ 5486400 w 5861786"/>
                  <a:gd name="connsiteY69" fmla="*/ 842210 h 1515979"/>
                  <a:gd name="connsiteX70" fmla="*/ 5534527 w 5861786"/>
                  <a:gd name="connsiteY70" fmla="*/ 837398 h 1515979"/>
                  <a:gd name="connsiteX71" fmla="*/ 5621154 w 5861786"/>
                  <a:gd name="connsiteY71" fmla="*/ 827772 h 1515979"/>
                  <a:gd name="connsiteX72" fmla="*/ 5736657 w 5861786"/>
                  <a:gd name="connsiteY72" fmla="*/ 818147 h 1515979"/>
                  <a:gd name="connsiteX73" fmla="*/ 5832910 w 5861786"/>
                  <a:gd name="connsiteY73" fmla="*/ 808522 h 1515979"/>
                  <a:gd name="connsiteX74" fmla="*/ 5861786 w 5861786"/>
                  <a:gd name="connsiteY74" fmla="*/ 808522 h 1515979"/>
                  <a:gd name="connsiteX75" fmla="*/ 5861786 w 5861786"/>
                  <a:gd name="connsiteY75" fmla="*/ 808522 h 151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861786" h="1515979">
                    <a:moveTo>
                      <a:pt x="0" y="0"/>
                    </a:moveTo>
                    <a:lnTo>
                      <a:pt x="0" y="1515979"/>
                    </a:lnTo>
                    <a:lnTo>
                      <a:pt x="385011" y="1515979"/>
                    </a:lnTo>
                    <a:lnTo>
                      <a:pt x="385011" y="1049153"/>
                    </a:lnTo>
                    <a:lnTo>
                      <a:pt x="558266" y="1049153"/>
                    </a:lnTo>
                    <a:lnTo>
                      <a:pt x="558266" y="948088"/>
                    </a:lnTo>
                    <a:lnTo>
                      <a:pt x="668956" y="948088"/>
                    </a:lnTo>
                    <a:lnTo>
                      <a:pt x="668956" y="875899"/>
                    </a:lnTo>
                    <a:lnTo>
                      <a:pt x="774834" y="875899"/>
                    </a:lnTo>
                    <a:lnTo>
                      <a:pt x="774834" y="818147"/>
                    </a:lnTo>
                    <a:lnTo>
                      <a:pt x="875899" y="818147"/>
                    </a:lnTo>
                    <a:lnTo>
                      <a:pt x="875899" y="774833"/>
                    </a:lnTo>
                    <a:lnTo>
                      <a:pt x="972152" y="774833"/>
                    </a:lnTo>
                    <a:lnTo>
                      <a:pt x="972152" y="731520"/>
                    </a:lnTo>
                    <a:lnTo>
                      <a:pt x="1063592" y="731520"/>
                    </a:lnTo>
                    <a:lnTo>
                      <a:pt x="1063592" y="784459"/>
                    </a:lnTo>
                    <a:lnTo>
                      <a:pt x="1179095" y="784459"/>
                    </a:lnTo>
                    <a:lnTo>
                      <a:pt x="1188720" y="726707"/>
                    </a:lnTo>
                    <a:lnTo>
                      <a:pt x="1256097" y="736332"/>
                    </a:lnTo>
                    <a:lnTo>
                      <a:pt x="1289786" y="693019"/>
                    </a:lnTo>
                    <a:lnTo>
                      <a:pt x="1376413" y="697831"/>
                    </a:lnTo>
                    <a:lnTo>
                      <a:pt x="1395664" y="659330"/>
                    </a:lnTo>
                    <a:lnTo>
                      <a:pt x="1467853" y="664143"/>
                    </a:lnTo>
                    <a:lnTo>
                      <a:pt x="1496729" y="635267"/>
                    </a:lnTo>
                    <a:lnTo>
                      <a:pt x="1573731" y="640080"/>
                    </a:lnTo>
                    <a:lnTo>
                      <a:pt x="1588169" y="596766"/>
                    </a:lnTo>
                    <a:lnTo>
                      <a:pt x="1660358" y="606391"/>
                    </a:lnTo>
                    <a:lnTo>
                      <a:pt x="1689234" y="567890"/>
                    </a:lnTo>
                    <a:lnTo>
                      <a:pt x="1756611" y="577515"/>
                    </a:lnTo>
                    <a:lnTo>
                      <a:pt x="1790299" y="539014"/>
                    </a:lnTo>
                    <a:lnTo>
                      <a:pt x="2093495" y="543827"/>
                    </a:lnTo>
                    <a:lnTo>
                      <a:pt x="2165685" y="558265"/>
                    </a:lnTo>
                    <a:lnTo>
                      <a:pt x="2261937" y="563078"/>
                    </a:lnTo>
                    <a:lnTo>
                      <a:pt x="2290813" y="668955"/>
                    </a:lnTo>
                    <a:lnTo>
                      <a:pt x="2367815" y="664143"/>
                    </a:lnTo>
                    <a:lnTo>
                      <a:pt x="2396691" y="697831"/>
                    </a:lnTo>
                    <a:lnTo>
                      <a:pt x="2454443" y="688206"/>
                    </a:lnTo>
                    <a:lnTo>
                      <a:pt x="2488131" y="721894"/>
                    </a:lnTo>
                    <a:lnTo>
                      <a:pt x="2569946" y="707456"/>
                    </a:lnTo>
                    <a:lnTo>
                      <a:pt x="2603634" y="736332"/>
                    </a:lnTo>
                    <a:lnTo>
                      <a:pt x="2661386" y="731520"/>
                    </a:lnTo>
                    <a:lnTo>
                      <a:pt x="2685449" y="760395"/>
                    </a:lnTo>
                    <a:lnTo>
                      <a:pt x="2743200" y="741145"/>
                    </a:lnTo>
                    <a:lnTo>
                      <a:pt x="2786514" y="770021"/>
                    </a:lnTo>
                    <a:lnTo>
                      <a:pt x="2863516" y="770021"/>
                    </a:lnTo>
                    <a:lnTo>
                      <a:pt x="2887579" y="789271"/>
                    </a:lnTo>
                    <a:lnTo>
                      <a:pt x="2974207" y="789271"/>
                    </a:lnTo>
                    <a:lnTo>
                      <a:pt x="2974207" y="789271"/>
                    </a:lnTo>
                    <a:lnTo>
                      <a:pt x="2974207" y="789271"/>
                    </a:lnTo>
                    <a:lnTo>
                      <a:pt x="2988645" y="822960"/>
                    </a:lnTo>
                    <a:lnTo>
                      <a:pt x="3075272" y="813334"/>
                    </a:lnTo>
                    <a:lnTo>
                      <a:pt x="3094523" y="837398"/>
                    </a:lnTo>
                    <a:lnTo>
                      <a:pt x="3157087" y="822960"/>
                    </a:lnTo>
                    <a:lnTo>
                      <a:pt x="3190775" y="851835"/>
                    </a:lnTo>
                    <a:lnTo>
                      <a:pt x="3267777" y="847023"/>
                    </a:lnTo>
                    <a:lnTo>
                      <a:pt x="3282215" y="866273"/>
                    </a:lnTo>
                    <a:lnTo>
                      <a:pt x="3354405" y="861461"/>
                    </a:lnTo>
                    <a:lnTo>
                      <a:pt x="3392906" y="885524"/>
                    </a:lnTo>
                    <a:lnTo>
                      <a:pt x="3469908" y="871086"/>
                    </a:lnTo>
                    <a:lnTo>
                      <a:pt x="3518034" y="904774"/>
                    </a:lnTo>
                    <a:lnTo>
                      <a:pt x="3599849" y="890336"/>
                    </a:lnTo>
                    <a:cubicBezTo>
                      <a:pt x="3740881" y="880935"/>
                      <a:pt x="3598736" y="889899"/>
                      <a:pt x="3777916" y="880711"/>
                    </a:cubicBezTo>
                    <a:lnTo>
                      <a:pt x="3859731" y="875899"/>
                    </a:lnTo>
                    <a:cubicBezTo>
                      <a:pt x="3875809" y="874708"/>
                      <a:pt x="3891766" y="872092"/>
                      <a:pt x="3907857" y="871086"/>
                    </a:cubicBezTo>
                    <a:cubicBezTo>
                      <a:pt x="3943117" y="868882"/>
                      <a:pt x="3978442" y="867877"/>
                      <a:pt x="4013735" y="866273"/>
                    </a:cubicBezTo>
                    <a:lnTo>
                      <a:pt x="4417996" y="871086"/>
                    </a:lnTo>
                    <a:cubicBezTo>
                      <a:pt x="4782481" y="871086"/>
                      <a:pt x="5010038" y="866723"/>
                      <a:pt x="5346834" y="861461"/>
                    </a:cubicBezTo>
                    <a:cubicBezTo>
                      <a:pt x="5367689" y="859857"/>
                      <a:pt x="5388597" y="858838"/>
                      <a:pt x="5409398" y="856648"/>
                    </a:cubicBezTo>
                    <a:cubicBezTo>
                      <a:pt x="5485452" y="848642"/>
                      <a:pt x="5407091" y="856147"/>
                      <a:pt x="5452712" y="847023"/>
                    </a:cubicBezTo>
                    <a:cubicBezTo>
                      <a:pt x="5463835" y="844798"/>
                      <a:pt x="5475134" y="843535"/>
                      <a:pt x="5486400" y="842210"/>
                    </a:cubicBezTo>
                    <a:cubicBezTo>
                      <a:pt x="5502412" y="840326"/>
                      <a:pt x="5518496" y="839116"/>
                      <a:pt x="5534527" y="837398"/>
                    </a:cubicBezTo>
                    <a:cubicBezTo>
                      <a:pt x="5563415" y="834303"/>
                      <a:pt x="5592186" y="830000"/>
                      <a:pt x="5621154" y="827772"/>
                    </a:cubicBezTo>
                    <a:cubicBezTo>
                      <a:pt x="5667105" y="824238"/>
                      <a:pt x="5691928" y="822620"/>
                      <a:pt x="5736657" y="818147"/>
                    </a:cubicBezTo>
                    <a:cubicBezTo>
                      <a:pt x="5770976" y="814715"/>
                      <a:pt x="5797956" y="810578"/>
                      <a:pt x="5832910" y="808522"/>
                    </a:cubicBezTo>
                    <a:cubicBezTo>
                      <a:pt x="5842519" y="807957"/>
                      <a:pt x="5852161" y="808522"/>
                      <a:pt x="5861786" y="808522"/>
                    </a:cubicBezTo>
                    <a:lnTo>
                      <a:pt x="5861786" y="80852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83942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910A2-CAFA-68E1-1FF9-0FC3375F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</a:t>
            </a:r>
            <a:r>
              <a:rPr lang="en-US" dirty="0" err="1"/>
              <a:t>optimisation</a:t>
            </a:r>
            <a:r>
              <a:rPr lang="en-US" dirty="0"/>
              <a:t> in resource-limited settings 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245EB-F04A-6DC6-01EC-4947D65D9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J. Telles et al., ECCMID® 2023, Abs #E1326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35F84E-0B28-0DBD-81D8-856766BC35D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Individualised</a:t>
            </a:r>
            <a:r>
              <a:rPr lang="en-US" dirty="0"/>
              <a:t> antimicrobial therapy: the future is now!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65163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Evaluation of CSF penetration of vancomycin in patients with ventriculitis on a Physiologically-based pharmacokinetic approach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J. Telles et al., ECCMID</a:t>
            </a:r>
            <a:r>
              <a:rPr lang="fr-FR" baseline="30000" dirty="0"/>
              <a:t>®</a:t>
            </a:r>
            <a:r>
              <a:rPr lang="fr-FR" dirty="0"/>
              <a:t> 2023, Abs #E1326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682301" y="1313420"/>
          <a:ext cx="4983970" cy="426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28">
                <a:tc grid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fr-FR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Value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 rowSpan="3">
                  <a:txBody>
                    <a:bodyPr/>
                    <a:lstStyle/>
                    <a:p>
                      <a:r>
                        <a:rPr lang="fr-FR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1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20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da-DK" sz="20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6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34.9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</a:t>
                      </a:r>
                      <a:r>
                        <a:rPr lang="da-DK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6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24.6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 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da-DK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 rowSpan="6">
                  <a:txBody>
                    <a:bodyPr/>
                    <a:lstStyle/>
                    <a:p>
                      <a:r>
                        <a:rPr lang="fr-FR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1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20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da-DK" sz="20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6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</a:t>
                      </a:r>
                      <a:r>
                        <a:rPr lang="da-DK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6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4.5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 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da-DK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a-DK" sz="105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fr-F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CSF/plasma ratio</a:t>
                      </a:r>
                      <a:r>
                        <a:rPr lang="da-DK" sz="20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0.16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CSF/plasma ratio</a:t>
                      </a:r>
                      <a:r>
                        <a:rPr lang="da-DK" sz="18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0.18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RaObs/pred ratio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7258051" y="2661082"/>
            <a:ext cx="4342478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Observed and predicted vancomycin steady-state plasma and Cerebrospinal fluid (CSF) concentrations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CSF:plasma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ratio in individuals receiving 30 mg/kg loading dose followed by 60 mg/kg continuous infusion dose 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maintance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dose. The observed data was obtained from 33 patients with ventriculitis included in the Therapeutic Drug Monitoring study.</a:t>
            </a:r>
          </a:p>
          <a:p>
            <a:pPr>
              <a:lnSpc>
                <a:spcPts val="2200"/>
              </a:lnSpc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597433D-B2F0-6A21-1E04-06AA57088B1E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Fernanda de Lima Moreira et al.</a:t>
            </a:r>
          </a:p>
        </p:txBody>
      </p:sp>
    </p:spTree>
    <p:extLst>
      <p:ext uri="{BB962C8B-B14F-4D97-AF65-F5344CB8AC3E}">
        <p14:creationId xmlns:p14="http://schemas.microsoft.com/office/powerpoint/2010/main" val="312859276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910A2-CAFA-68E1-1FF9-0FC3375F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</a:t>
            </a:r>
            <a:r>
              <a:rPr lang="en-US" dirty="0" err="1"/>
              <a:t>optimisation</a:t>
            </a:r>
            <a:r>
              <a:rPr lang="en-US" dirty="0"/>
              <a:t> within antibiotic stewardship </a:t>
            </a:r>
            <a:r>
              <a:rPr lang="en-US" dirty="0" err="1"/>
              <a:t>programmes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245EB-F04A-6DC6-01EC-4947D65D9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T. </a:t>
            </a:r>
            <a:r>
              <a:rPr lang="fr-FR" dirty="0" err="1"/>
              <a:t>Tängdén</a:t>
            </a:r>
            <a:r>
              <a:rPr lang="fr-FR" dirty="0"/>
              <a:t> et al., ECCMID® 2023, Abs #SY227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35F84E-0B28-0DBD-81D8-856766BC35D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Individualised</a:t>
            </a:r>
            <a:r>
              <a:rPr lang="en-US" dirty="0"/>
              <a:t> antimicrobial therapy: the future is now!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21941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Optimal </a:t>
            </a:r>
            <a:r>
              <a:rPr lang="fr-FR" dirty="0" err="1"/>
              <a:t>dosing</a:t>
            </a:r>
            <a:r>
              <a:rPr lang="fr-FR" dirty="0"/>
              <a:t> in </a:t>
            </a:r>
            <a:r>
              <a:rPr lang="fr-FR" dirty="0" err="1"/>
              <a:t>hospitals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Tängdén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D440979-2886-FA15-0B5F-9A910C96CC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75101" y="2231472"/>
            <a:ext cx="4467483" cy="1870745"/>
          </a:xfrm>
        </p:spPr>
        <p:txBody>
          <a:bodyPr>
            <a:normAutofit/>
          </a:bodyPr>
          <a:lstStyle/>
          <a:p>
            <a:r>
              <a:rPr lang="fr-FR" dirty="0" err="1"/>
              <a:t>Individualised</a:t>
            </a:r>
            <a:r>
              <a:rPr lang="fr-FR" dirty="0"/>
              <a:t> </a:t>
            </a:r>
            <a:r>
              <a:rPr lang="fr-FR" dirty="0" err="1"/>
              <a:t>dosing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r>
              <a:rPr lang="fr-FR" dirty="0" err="1"/>
              <a:t>Dosing</a:t>
            </a:r>
            <a:r>
              <a:rPr lang="fr-FR" dirty="0"/>
              <a:t> by patient group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Standard </a:t>
            </a:r>
            <a:r>
              <a:rPr lang="fr-FR" dirty="0" err="1"/>
              <a:t>dosing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72B038-D7DF-4CD4-597B-C89205E1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1" t="31332" r="47206" b="23473"/>
          <a:stretch/>
        </p:blipFill>
        <p:spPr>
          <a:xfrm>
            <a:off x="1736521" y="1753299"/>
            <a:ext cx="4857227" cy="27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880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Individualised</a:t>
            </a:r>
            <a:r>
              <a:rPr lang="fr-FR" dirty="0"/>
              <a:t> </a:t>
            </a:r>
            <a:r>
              <a:rPr lang="fr-FR" dirty="0" err="1"/>
              <a:t>dosing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Tängdén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394376"/>
            <a:ext cx="3645673" cy="1712891"/>
          </a:xfrm>
        </p:spPr>
        <p:txBody>
          <a:bodyPr/>
          <a:lstStyle/>
          <a:p>
            <a:r>
              <a:rPr lang="fr-FR" dirty="0"/>
              <a:t>High </a:t>
            </a:r>
            <a:r>
              <a:rPr lang="fr-FR" dirty="0" err="1"/>
              <a:t>variability</a:t>
            </a:r>
            <a:r>
              <a:rPr lang="fr-FR" dirty="0"/>
              <a:t> in PK </a:t>
            </a:r>
            <a:r>
              <a:rPr lang="fr-FR" dirty="0" err="1"/>
              <a:t>especially</a:t>
            </a:r>
            <a:r>
              <a:rPr lang="fr-FR" dirty="0"/>
              <a:t> in the </a:t>
            </a:r>
            <a:r>
              <a:rPr lang="fr-FR" dirty="0" err="1"/>
              <a:t>critically</a:t>
            </a:r>
            <a:r>
              <a:rPr lang="fr-FR" dirty="0"/>
              <a:t> </a:t>
            </a:r>
            <a:r>
              <a:rPr lang="fr-FR" dirty="0" err="1"/>
              <a:t>ill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already</a:t>
            </a:r>
            <a:r>
              <a:rPr lang="fr-FR" dirty="0"/>
              <a:t> at </a:t>
            </a:r>
            <a:r>
              <a:rPr lang="fr-FR" dirty="0" err="1"/>
              <a:t>risk</a:t>
            </a:r>
            <a:r>
              <a:rPr lang="fr-FR" dirty="0"/>
              <a:t> of suboptimal </a:t>
            </a:r>
            <a:r>
              <a:rPr lang="fr-FR" dirty="0" err="1"/>
              <a:t>exposures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693783"/>
            <a:ext cx="3645673" cy="582613"/>
          </a:xfrm>
        </p:spPr>
        <p:txBody>
          <a:bodyPr/>
          <a:lstStyle/>
          <a:p>
            <a:r>
              <a:rPr lang="fr-FR" dirty="0"/>
              <a:t>BETA-LACTAMS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Roberts CID 2014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E87090D-ADAC-7776-6D41-61F318BFE83E}"/>
              </a:ext>
            </a:extLst>
          </p:cNvPr>
          <p:cNvGraphicFramePr>
            <a:graphicFrameLocks noGrp="1"/>
          </p:cNvGraphicFramePr>
          <p:nvPr/>
        </p:nvGraphicFramePr>
        <p:xfrm>
          <a:off x="1515255" y="3861796"/>
          <a:ext cx="9936000" cy="17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96858269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67353729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425618208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7501958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3318973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50373436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Antibiotic</a:t>
                      </a:r>
                      <a:r>
                        <a:rPr lang="fr-FR" sz="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(No. of patients)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Dosing and PK/PD</a:t>
                      </a:r>
                    </a:p>
                  </a:txBody>
                  <a:tcPr marL="36000" marR="36000" marT="0" marB="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Amoxicillin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(n=71)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Ampicillin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(n=18)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Cefazolin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Cefepime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Ceftriaxone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(n=33)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Doripenem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(n=13)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Piperacillin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(n=109)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Meropenem</a:t>
                      </a: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 = 89)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(n=361)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Dosage per 24h, g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 (3.5-6.0)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12.0 (8.3-12.0)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 (3.0-4.0)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 (5.0-6.0)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 (2.0-4.0)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1.75 (1.50-3.0)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(12.0-16.0)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 (3.0-4.0)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</a:t>
                      </a:r>
                      <a:r>
                        <a:rPr lang="en-US" sz="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&gt; 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</a:t>
                      </a:r>
                      <a:r>
                        <a:rPr lang="en-US" sz="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&gt; 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4xMIC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27.8%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69.2%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68.8%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en-US" sz="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&gt; 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67.0%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69.7%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60.4%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en-US" sz="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&gt; 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4xMIC</a:t>
                      </a:r>
                      <a:r>
                        <a:rPr lang="en-US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22.2%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71.4%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30.8%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à coins arrondis 10">
            <a:extLst>
              <a:ext uri="{FF2B5EF4-FFF2-40B4-BE49-F238E27FC236}">
                <a16:creationId xmlns:a16="http://schemas.microsoft.com/office/drawing/2014/main" id="{1CE3DD40-C888-9BC3-E7BC-8690F4875D48}"/>
              </a:ext>
            </a:extLst>
          </p:cNvPr>
          <p:cNvSpPr/>
          <p:nvPr/>
        </p:nvSpPr>
        <p:spPr>
          <a:xfrm>
            <a:off x="1281785" y="3604249"/>
            <a:ext cx="10402941" cy="2279094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0D40CF-079B-CE2B-CD7A-B3A10881BEC5}"/>
              </a:ext>
            </a:extLst>
          </p:cNvPr>
          <p:cNvSpPr txBox="1"/>
          <p:nvPr/>
        </p:nvSpPr>
        <p:spPr>
          <a:xfrm>
            <a:off x="1515255" y="3502191"/>
            <a:ext cx="616780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3.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for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Pharmacodynamic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Tarets in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Critically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 Patients</a:t>
            </a: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C7EE7A0F-47A1-1B31-940B-1A24E1AF5A9D}"/>
              </a:ext>
            </a:extLst>
          </p:cNvPr>
          <p:cNvGrpSpPr/>
          <p:nvPr/>
        </p:nvGrpSpPr>
        <p:grpSpPr>
          <a:xfrm>
            <a:off x="4962869" y="848640"/>
            <a:ext cx="2922443" cy="2195157"/>
            <a:chOff x="5548742" y="805003"/>
            <a:chExt cx="2922443" cy="2195157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89F79B63-7C4A-75D1-686B-62A9B82B55A3}"/>
                </a:ext>
              </a:extLst>
            </p:cNvPr>
            <p:cNvSpPr/>
            <p:nvPr/>
          </p:nvSpPr>
          <p:spPr>
            <a:xfrm>
              <a:off x="8136329" y="1083242"/>
              <a:ext cx="334856" cy="149792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6C1A067-C9A8-C711-1429-1BF8D7BF1E00}"/>
                </a:ext>
              </a:extLst>
            </p:cNvPr>
            <p:cNvGrpSpPr/>
            <p:nvPr/>
          </p:nvGrpSpPr>
          <p:grpSpPr>
            <a:xfrm>
              <a:off x="5740464" y="971893"/>
              <a:ext cx="2689505" cy="2028267"/>
              <a:chOff x="5740464" y="971893"/>
              <a:chExt cx="2689505" cy="2028267"/>
            </a:xfrm>
          </p:grpSpPr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EC032088-B742-7CED-3F06-F8BE32B20F9B}"/>
                  </a:ext>
                </a:extLst>
              </p:cNvPr>
              <p:cNvSpPr/>
              <p:nvPr/>
            </p:nvSpPr>
            <p:spPr>
              <a:xfrm>
                <a:off x="6139543" y="1086868"/>
                <a:ext cx="2280976" cy="1537398"/>
              </a:xfrm>
              <a:custGeom>
                <a:avLst/>
                <a:gdLst>
                  <a:gd name="connsiteX0" fmla="*/ 0 w 2280976"/>
                  <a:gd name="connsiteY0" fmla="*/ 0 h 1537398"/>
                  <a:gd name="connsiteX1" fmla="*/ 0 w 2280976"/>
                  <a:gd name="connsiteY1" fmla="*/ 1537398 h 1537398"/>
                  <a:gd name="connsiteX2" fmla="*/ 2280976 w 2280976"/>
                  <a:gd name="connsiteY2" fmla="*/ 1537398 h 15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0976" h="1537398">
                    <a:moveTo>
                      <a:pt x="0" y="0"/>
                    </a:moveTo>
                    <a:lnTo>
                      <a:pt x="0" y="1537398"/>
                    </a:lnTo>
                    <a:lnTo>
                      <a:pt x="2280976" y="1537398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425FA61E-CA60-A28A-C7BF-2D2285BD60FB}"/>
                  </a:ext>
                </a:extLst>
              </p:cNvPr>
              <p:cNvCxnSpPr/>
              <p:nvPr/>
            </p:nvCxnSpPr>
            <p:spPr>
              <a:xfrm flipH="1">
                <a:off x="6074586" y="1087774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6663F0E5-980C-5196-7A53-804F78C1035A}"/>
                  </a:ext>
                </a:extLst>
              </p:cNvPr>
              <p:cNvCxnSpPr/>
              <p:nvPr/>
            </p:nvCxnSpPr>
            <p:spPr>
              <a:xfrm flipH="1">
                <a:off x="6074586" y="1346354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E9702D6B-E690-1BD3-9E55-0C3684279FF8}"/>
                  </a:ext>
                </a:extLst>
              </p:cNvPr>
              <p:cNvCxnSpPr/>
              <p:nvPr/>
            </p:nvCxnSpPr>
            <p:spPr>
              <a:xfrm flipH="1">
                <a:off x="6074586" y="1593692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E7B1FFBF-4102-A960-F8BE-AABD66980B97}"/>
                  </a:ext>
                </a:extLst>
              </p:cNvPr>
              <p:cNvCxnSpPr/>
              <p:nvPr/>
            </p:nvCxnSpPr>
            <p:spPr>
              <a:xfrm flipH="1">
                <a:off x="6074586" y="1848525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CB219044-1147-450F-7F8E-CDDB4E0F3ED9}"/>
                  </a:ext>
                </a:extLst>
              </p:cNvPr>
              <p:cNvCxnSpPr/>
              <p:nvPr/>
            </p:nvCxnSpPr>
            <p:spPr>
              <a:xfrm flipH="1">
                <a:off x="6074586" y="2103358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582BC026-335F-5E8C-CB5B-7DCCEC99097B}"/>
                  </a:ext>
                </a:extLst>
              </p:cNvPr>
              <p:cNvCxnSpPr/>
              <p:nvPr/>
            </p:nvCxnSpPr>
            <p:spPr>
              <a:xfrm flipH="1">
                <a:off x="6074586" y="2358191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2CB7A7E7-DF6C-E8DB-C7F6-E9D91C72E2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4586" y="2624266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89A22FC2-AAF4-CF06-23C6-4CCEFAC7D987}"/>
                  </a:ext>
                </a:extLst>
              </p:cNvPr>
              <p:cNvCxnSpPr/>
              <p:nvPr/>
            </p:nvCxnSpPr>
            <p:spPr>
              <a:xfrm flipH="1">
                <a:off x="6280701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7EB9CA36-8721-0F7C-F5AB-5C7876498D15}"/>
                  </a:ext>
                </a:extLst>
              </p:cNvPr>
              <p:cNvCxnSpPr/>
              <p:nvPr/>
            </p:nvCxnSpPr>
            <p:spPr>
              <a:xfrm flipH="1">
                <a:off x="6569262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45D8D79F-95D1-7846-2968-87D4DC4120FB}"/>
                  </a:ext>
                </a:extLst>
              </p:cNvPr>
              <p:cNvCxnSpPr/>
              <p:nvPr/>
            </p:nvCxnSpPr>
            <p:spPr>
              <a:xfrm flipH="1">
                <a:off x="6846580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60BCF75E-31A4-F359-0F03-02BBDA42A27C}"/>
                  </a:ext>
                </a:extLst>
              </p:cNvPr>
              <p:cNvCxnSpPr/>
              <p:nvPr/>
            </p:nvCxnSpPr>
            <p:spPr>
              <a:xfrm flipH="1">
                <a:off x="7142636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9179493-5715-4247-D255-3686754AF234}"/>
                  </a:ext>
                </a:extLst>
              </p:cNvPr>
              <p:cNvCxnSpPr/>
              <p:nvPr/>
            </p:nvCxnSpPr>
            <p:spPr>
              <a:xfrm flipH="1">
                <a:off x="7427449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5656B173-07F7-6CFE-DD99-01B23A938E7F}"/>
                  </a:ext>
                </a:extLst>
              </p:cNvPr>
              <p:cNvCxnSpPr/>
              <p:nvPr/>
            </p:nvCxnSpPr>
            <p:spPr>
              <a:xfrm flipH="1">
                <a:off x="7716009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7BA9B4DA-5303-B45B-1B7B-7CA8DFE764DE}"/>
                  </a:ext>
                </a:extLst>
              </p:cNvPr>
              <p:cNvCxnSpPr/>
              <p:nvPr/>
            </p:nvCxnSpPr>
            <p:spPr>
              <a:xfrm flipH="1">
                <a:off x="8000822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58488DCB-3349-7C7C-E53C-E31FB21412F6}"/>
                  </a:ext>
                </a:extLst>
              </p:cNvPr>
              <p:cNvCxnSpPr/>
              <p:nvPr/>
            </p:nvCxnSpPr>
            <p:spPr>
              <a:xfrm flipH="1">
                <a:off x="8289383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CD048D9-FF82-7A9C-9388-B4BF2077858C}"/>
                  </a:ext>
                </a:extLst>
              </p:cNvPr>
              <p:cNvSpPr txBox="1"/>
              <p:nvPr/>
            </p:nvSpPr>
            <p:spPr>
              <a:xfrm>
                <a:off x="5769318" y="2519626"/>
                <a:ext cx="3866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4749020-C123-607C-B969-CD2986DDDDAB}"/>
                  </a:ext>
                </a:extLst>
              </p:cNvPr>
              <p:cNvSpPr txBox="1"/>
              <p:nvPr/>
            </p:nvSpPr>
            <p:spPr>
              <a:xfrm>
                <a:off x="5913588" y="224605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C117810-74B9-3E9C-E0D1-2676D091E3D2}"/>
                  </a:ext>
                </a:extLst>
              </p:cNvPr>
              <p:cNvSpPr txBox="1"/>
              <p:nvPr/>
            </p:nvSpPr>
            <p:spPr>
              <a:xfrm>
                <a:off x="5913588" y="1991219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6DF1F38-208A-FE3E-ECD2-CC3AFCA235B0}"/>
                  </a:ext>
                </a:extLst>
              </p:cNvPr>
              <p:cNvSpPr txBox="1"/>
              <p:nvPr/>
            </p:nvSpPr>
            <p:spPr>
              <a:xfrm>
                <a:off x="5855880" y="1736392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7484EBA-BA87-B9F7-AA7F-C9722FD77558}"/>
                  </a:ext>
                </a:extLst>
              </p:cNvPr>
              <p:cNvSpPr txBox="1"/>
              <p:nvPr/>
            </p:nvSpPr>
            <p:spPr>
              <a:xfrm>
                <a:off x="5855880" y="1485305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090EB5C-1C8D-7713-1099-1FC02200B6D9}"/>
                  </a:ext>
                </a:extLst>
              </p:cNvPr>
              <p:cNvSpPr txBox="1"/>
              <p:nvPr/>
            </p:nvSpPr>
            <p:spPr>
              <a:xfrm>
                <a:off x="5798172" y="123796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5CB0F73-6501-9078-9BAC-85A47E2DE4EA}"/>
                  </a:ext>
                </a:extLst>
              </p:cNvPr>
              <p:cNvSpPr txBox="1"/>
              <p:nvPr/>
            </p:nvSpPr>
            <p:spPr>
              <a:xfrm>
                <a:off x="5740464" y="971893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1064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A62F872-38B4-C772-CAE4-5ED2522C362D}"/>
                  </a:ext>
                </a:extLst>
              </p:cNvPr>
              <p:cNvSpPr txBox="1"/>
              <p:nvPr/>
            </p:nvSpPr>
            <p:spPr>
              <a:xfrm rot="19258982">
                <a:off x="5768593" y="2784716"/>
                <a:ext cx="66877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Amoxicillin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07C614AB-46AD-57A8-278D-BA0750970FEC}"/>
                  </a:ext>
                </a:extLst>
              </p:cNvPr>
              <p:cNvSpPr txBox="1"/>
              <p:nvPr/>
            </p:nvSpPr>
            <p:spPr>
              <a:xfrm rot="19258982">
                <a:off x="6082801" y="2784716"/>
                <a:ext cx="6174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Ampicillin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664D67D-ACB5-D31A-F3E0-9E6663E94F98}"/>
                  </a:ext>
                </a:extLst>
              </p:cNvPr>
              <p:cNvSpPr txBox="1"/>
              <p:nvPr/>
            </p:nvSpPr>
            <p:spPr>
              <a:xfrm rot="19258982">
                <a:off x="6342984" y="2784716"/>
                <a:ext cx="6142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Cefazolin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B7A9F74-ED49-5C13-D080-32D15E705FFD}"/>
                  </a:ext>
                </a:extLst>
              </p:cNvPr>
              <p:cNvSpPr txBox="1"/>
              <p:nvPr/>
            </p:nvSpPr>
            <p:spPr>
              <a:xfrm rot="19258982">
                <a:off x="6652167" y="2784716"/>
                <a:ext cx="62549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Cefepime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6DCDBFC-3A5F-3BD3-932E-F120F6B9C835}"/>
                  </a:ext>
                </a:extLst>
              </p:cNvPr>
              <p:cNvSpPr txBox="1"/>
              <p:nvPr/>
            </p:nvSpPr>
            <p:spPr>
              <a:xfrm rot="19258982">
                <a:off x="6878708" y="2784716"/>
                <a:ext cx="7120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Ceftriaxone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259E559-CBAC-A70A-3227-18D5312D2D15}"/>
                  </a:ext>
                </a:extLst>
              </p:cNvPr>
              <p:cNvSpPr txBox="1"/>
              <p:nvPr/>
            </p:nvSpPr>
            <p:spPr>
              <a:xfrm rot="19258982">
                <a:off x="7175542" y="2784715"/>
                <a:ext cx="6880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Doripenem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AD1E0CD-1553-6748-4D0E-06640157DA2C}"/>
                  </a:ext>
                </a:extLst>
              </p:cNvPr>
              <p:cNvSpPr txBox="1"/>
              <p:nvPr/>
            </p:nvSpPr>
            <p:spPr>
              <a:xfrm rot="19258982">
                <a:off x="7433363" y="2784715"/>
                <a:ext cx="73449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Meropenem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8E3FE86-CB32-4CD4-ED66-8BDD3B8582A8}"/>
                  </a:ext>
                </a:extLst>
              </p:cNvPr>
              <p:cNvSpPr txBox="1"/>
              <p:nvPr/>
            </p:nvSpPr>
            <p:spPr>
              <a:xfrm rot="19258982">
                <a:off x="7748372" y="2784716"/>
                <a:ext cx="68159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Piperacillin</a:t>
                </a: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3159BDD3-7A7E-B865-3A83-58D14DBCE199}"/>
                </a:ext>
              </a:extLst>
            </p:cNvPr>
            <p:cNvGrpSpPr/>
            <p:nvPr/>
          </p:nvGrpSpPr>
          <p:grpSpPr>
            <a:xfrm>
              <a:off x="6189233" y="1520414"/>
              <a:ext cx="202306" cy="806824"/>
              <a:chOff x="6189233" y="1520414"/>
              <a:chExt cx="202306" cy="806824"/>
            </a:xfrm>
          </p:grpSpPr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9A1DA736-2322-5810-E7AF-E39A2B8F1A3E}"/>
                  </a:ext>
                </a:extLst>
              </p:cNvPr>
              <p:cNvGrpSpPr/>
              <p:nvPr/>
            </p:nvGrpSpPr>
            <p:grpSpPr>
              <a:xfrm>
                <a:off x="6228678" y="1520414"/>
                <a:ext cx="114993" cy="806824"/>
                <a:chOff x="6228678" y="1520414"/>
                <a:chExt cx="114993" cy="806824"/>
              </a:xfrm>
            </p:grpSpPr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834CEF81-1D33-5C5D-0842-C1BEAF53D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520414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205E1A86-6E35-EB94-E666-E69916F7BD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B96EA00E-8305-4D9A-23A0-0652837FE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520414"/>
                  <a:ext cx="0" cy="80682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F98F876-41F6-8A9B-8F91-9DFF4E6852B7}"/>
                  </a:ext>
                </a:extLst>
              </p:cNvPr>
              <p:cNvSpPr/>
              <p:nvPr/>
            </p:nvSpPr>
            <p:spPr>
              <a:xfrm>
                <a:off x="6189233" y="1886175"/>
                <a:ext cx="202306" cy="261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5A5D35F9-5576-B7AE-3E92-C64116FFFB0B}"/>
                  </a:ext>
                </a:extLst>
              </p:cNvPr>
              <p:cNvCxnSpPr/>
              <p:nvPr/>
            </p:nvCxnSpPr>
            <p:spPr>
              <a:xfrm>
                <a:off x="6189233" y="1991219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4C482F42-3CBB-0150-2A2B-304A064B34A1}"/>
                </a:ext>
              </a:extLst>
            </p:cNvPr>
            <p:cNvGrpSpPr/>
            <p:nvPr/>
          </p:nvGrpSpPr>
          <p:grpSpPr>
            <a:xfrm>
              <a:off x="6465346" y="1485305"/>
              <a:ext cx="202306" cy="880736"/>
              <a:chOff x="6189233" y="1446502"/>
              <a:chExt cx="202306" cy="880736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58A2EDAA-0DEC-31BF-8C93-AAEEA3EBF89A}"/>
                  </a:ext>
                </a:extLst>
              </p:cNvPr>
              <p:cNvGrpSpPr/>
              <p:nvPr/>
            </p:nvGrpSpPr>
            <p:grpSpPr>
              <a:xfrm>
                <a:off x="6228678" y="1446502"/>
                <a:ext cx="114993" cy="880736"/>
                <a:chOff x="6228678" y="1446502"/>
                <a:chExt cx="114993" cy="880736"/>
              </a:xfrm>
            </p:grpSpPr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8773D63A-223E-CFF2-0E59-8307B10CD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46502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5D6DA9AB-2CBF-90A8-663D-EE5132EDB5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C06675AF-2D69-D1E4-E48B-D5D029B02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46502"/>
                  <a:ext cx="0" cy="880736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B86A1B5-98AC-2DB1-6F06-B2DED312B91A}"/>
                  </a:ext>
                </a:extLst>
              </p:cNvPr>
              <p:cNvSpPr/>
              <p:nvPr/>
            </p:nvSpPr>
            <p:spPr>
              <a:xfrm>
                <a:off x="6189233" y="1661947"/>
                <a:ext cx="202306" cy="43067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0F7890E0-9BB7-275B-AD72-30A6C7851290}"/>
                  </a:ext>
                </a:extLst>
              </p:cNvPr>
              <p:cNvCxnSpPr/>
              <p:nvPr/>
            </p:nvCxnSpPr>
            <p:spPr>
              <a:xfrm>
                <a:off x="6189233" y="1809722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4AC6F6CB-8A20-A0B7-A4FB-54F6013B20C1}"/>
                </a:ext>
              </a:extLst>
            </p:cNvPr>
            <p:cNvGrpSpPr/>
            <p:nvPr/>
          </p:nvGrpSpPr>
          <p:grpSpPr>
            <a:xfrm>
              <a:off x="6773062" y="1593692"/>
              <a:ext cx="202306" cy="772349"/>
              <a:chOff x="6189233" y="1554889"/>
              <a:chExt cx="202306" cy="772349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5494A49D-35F4-8D96-4789-0273564DE42D}"/>
                  </a:ext>
                </a:extLst>
              </p:cNvPr>
              <p:cNvGrpSpPr/>
              <p:nvPr/>
            </p:nvGrpSpPr>
            <p:grpSpPr>
              <a:xfrm>
                <a:off x="6228678" y="1554889"/>
                <a:ext cx="114993" cy="772349"/>
                <a:chOff x="6228678" y="1554889"/>
                <a:chExt cx="114993" cy="772349"/>
              </a:xfrm>
            </p:grpSpPr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B9DD4F0C-1CD3-02A6-6DD2-EE102C0D7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554889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660591E5-2CC5-85E9-3DEA-83B32617C4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B94F5A91-F53C-441E-6F46-14E685A65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554889"/>
                  <a:ext cx="0" cy="772349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30B86EA-1EA9-584B-F8DA-0531DC08AAE1}"/>
                  </a:ext>
                </a:extLst>
              </p:cNvPr>
              <p:cNvSpPr/>
              <p:nvPr/>
            </p:nvSpPr>
            <p:spPr>
              <a:xfrm>
                <a:off x="6189233" y="1676291"/>
                <a:ext cx="202306" cy="3997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16ACAAFF-771E-4CF1-4A8B-B83C2A8C78E0}"/>
                  </a:ext>
                </a:extLst>
              </p:cNvPr>
              <p:cNvCxnSpPr/>
              <p:nvPr/>
            </p:nvCxnSpPr>
            <p:spPr>
              <a:xfrm>
                <a:off x="6189233" y="1847372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7AC3E050-47B4-B371-3CDB-0A781606CCAA}"/>
                </a:ext>
              </a:extLst>
            </p:cNvPr>
            <p:cNvGrpSpPr/>
            <p:nvPr/>
          </p:nvGrpSpPr>
          <p:grpSpPr>
            <a:xfrm>
              <a:off x="7051776" y="1355086"/>
              <a:ext cx="202306" cy="856762"/>
              <a:chOff x="6189233" y="1470476"/>
              <a:chExt cx="202306" cy="856762"/>
            </a:xfrm>
          </p:grpSpPr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716C3FDF-CB37-593C-C185-23C7B8E69248}"/>
                  </a:ext>
                </a:extLst>
              </p:cNvPr>
              <p:cNvGrpSpPr/>
              <p:nvPr/>
            </p:nvGrpSpPr>
            <p:grpSpPr>
              <a:xfrm>
                <a:off x="6228678" y="1470476"/>
                <a:ext cx="114993" cy="856762"/>
                <a:chOff x="6228678" y="1470476"/>
                <a:chExt cx="114993" cy="856762"/>
              </a:xfrm>
            </p:grpSpPr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112B08D2-18E7-2666-3F7D-D1C2D5425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70476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15D6CCAF-5BA2-4187-B215-97A2809B2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0F9AAF56-EF00-E154-DEDB-9D559FF39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70476"/>
                  <a:ext cx="0" cy="856762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D7E5EC6-82E2-513A-E18C-FAF9C8C2B482}"/>
                  </a:ext>
                </a:extLst>
              </p:cNvPr>
              <p:cNvSpPr/>
              <p:nvPr/>
            </p:nvSpPr>
            <p:spPr>
              <a:xfrm>
                <a:off x="6189233" y="1830483"/>
                <a:ext cx="202306" cy="24557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C1833E08-00B3-C014-8C2B-3EC3BB1EB9EB}"/>
                  </a:ext>
                </a:extLst>
              </p:cNvPr>
              <p:cNvCxnSpPr/>
              <p:nvPr/>
            </p:nvCxnSpPr>
            <p:spPr>
              <a:xfrm>
                <a:off x="6189233" y="1955919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828653E7-9565-0E5C-743B-D4E55E5A6D46}"/>
                </a:ext>
              </a:extLst>
            </p:cNvPr>
            <p:cNvGrpSpPr/>
            <p:nvPr/>
          </p:nvGrpSpPr>
          <p:grpSpPr>
            <a:xfrm>
              <a:off x="7335005" y="1424982"/>
              <a:ext cx="202306" cy="856762"/>
              <a:chOff x="6189233" y="1470476"/>
              <a:chExt cx="202306" cy="856762"/>
            </a:xfrm>
          </p:grpSpPr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B76D8743-4ECA-DB8C-CE40-C13AC6F0626D}"/>
                  </a:ext>
                </a:extLst>
              </p:cNvPr>
              <p:cNvGrpSpPr/>
              <p:nvPr/>
            </p:nvGrpSpPr>
            <p:grpSpPr>
              <a:xfrm>
                <a:off x="6228678" y="1470476"/>
                <a:ext cx="114993" cy="856762"/>
                <a:chOff x="6228678" y="1470476"/>
                <a:chExt cx="114993" cy="856762"/>
              </a:xfrm>
            </p:grpSpPr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4370EE8D-7D90-36F8-40FF-055523304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70476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>
                  <a:extLst>
                    <a:ext uri="{FF2B5EF4-FFF2-40B4-BE49-F238E27FC236}">
                      <a16:creationId xmlns:a16="http://schemas.microsoft.com/office/drawing/2014/main" id="{BCF9F10F-BBA7-F990-64AB-5CC742AEA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75067781-D7EC-C77D-7972-73B571A0FC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70476"/>
                  <a:ext cx="0" cy="856762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2B928B-BDC2-F103-ABC3-18EF8F635232}"/>
                  </a:ext>
                </a:extLst>
              </p:cNvPr>
              <p:cNvSpPr/>
              <p:nvPr/>
            </p:nvSpPr>
            <p:spPr>
              <a:xfrm>
                <a:off x="6189233" y="1689040"/>
                <a:ext cx="202306" cy="2784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49706E65-BCDF-5D7A-C1C5-7AC3DCD04753}"/>
                  </a:ext>
                </a:extLst>
              </p:cNvPr>
              <p:cNvCxnSpPr/>
              <p:nvPr/>
            </p:nvCxnSpPr>
            <p:spPr>
              <a:xfrm>
                <a:off x="6189233" y="1894019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3C2C43B4-9CFB-2C35-6441-466BC9811BE5}"/>
                </a:ext>
              </a:extLst>
            </p:cNvPr>
            <p:cNvGrpSpPr/>
            <p:nvPr/>
          </p:nvGrpSpPr>
          <p:grpSpPr>
            <a:xfrm>
              <a:off x="7629445" y="1736392"/>
              <a:ext cx="202306" cy="395034"/>
              <a:chOff x="6189233" y="1781886"/>
              <a:chExt cx="202306" cy="395034"/>
            </a:xfrm>
          </p:grpSpPr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F7D8F61F-6D9A-0DE8-560D-0DAF1DEC28DF}"/>
                  </a:ext>
                </a:extLst>
              </p:cNvPr>
              <p:cNvGrpSpPr/>
              <p:nvPr/>
            </p:nvGrpSpPr>
            <p:grpSpPr>
              <a:xfrm>
                <a:off x="6228678" y="1781886"/>
                <a:ext cx="114993" cy="395034"/>
                <a:chOff x="6228678" y="1781886"/>
                <a:chExt cx="114993" cy="395034"/>
              </a:xfrm>
            </p:grpSpPr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C7C67564-6607-06DA-C0C3-4BFE43E64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781886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>
                  <a:extLst>
                    <a:ext uri="{FF2B5EF4-FFF2-40B4-BE49-F238E27FC236}">
                      <a16:creationId xmlns:a16="http://schemas.microsoft.com/office/drawing/2014/main" id="{487DFAD3-BCAC-B903-30E7-0C730350FA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176920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D1B20A0E-475E-F106-23F1-D0DC31B19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781886"/>
                  <a:ext cx="0" cy="39503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4B69D79-6FD3-CAFB-3923-FAA4911508F6}"/>
                  </a:ext>
                </a:extLst>
              </p:cNvPr>
              <p:cNvSpPr/>
              <p:nvPr/>
            </p:nvSpPr>
            <p:spPr>
              <a:xfrm>
                <a:off x="6189233" y="1930323"/>
                <a:ext cx="202306" cy="225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D0A286D1-841C-BA71-C93B-706CA6D169FB}"/>
                  </a:ext>
                </a:extLst>
              </p:cNvPr>
              <p:cNvCxnSpPr/>
              <p:nvPr/>
            </p:nvCxnSpPr>
            <p:spPr>
              <a:xfrm>
                <a:off x="6189233" y="2068252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0B946B19-676B-BCCC-0CF2-288753A6F901}"/>
                </a:ext>
              </a:extLst>
            </p:cNvPr>
            <p:cNvGrpSpPr/>
            <p:nvPr/>
          </p:nvGrpSpPr>
          <p:grpSpPr>
            <a:xfrm>
              <a:off x="7912271" y="1571247"/>
              <a:ext cx="202306" cy="831660"/>
              <a:chOff x="6189233" y="1495578"/>
              <a:chExt cx="202306" cy="831660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230EE399-426C-5FFA-E7C9-C3AD2F04DE72}"/>
                  </a:ext>
                </a:extLst>
              </p:cNvPr>
              <p:cNvGrpSpPr/>
              <p:nvPr/>
            </p:nvGrpSpPr>
            <p:grpSpPr>
              <a:xfrm>
                <a:off x="6228678" y="1495578"/>
                <a:ext cx="114993" cy="831660"/>
                <a:chOff x="6228678" y="1495578"/>
                <a:chExt cx="114993" cy="831660"/>
              </a:xfrm>
            </p:grpSpPr>
            <p:cxnSp>
              <p:nvCxnSpPr>
                <p:cNvPr id="98" name="Connecteur droit 97">
                  <a:extLst>
                    <a:ext uri="{FF2B5EF4-FFF2-40B4-BE49-F238E27FC236}">
                      <a16:creationId xmlns:a16="http://schemas.microsoft.com/office/drawing/2014/main" id="{637827A8-98C4-DCEC-9332-B52128DE1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9557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3A4BCBC3-78AA-8008-779E-678542D6E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ABF216A9-2C21-01B3-7476-B6E981D831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95578"/>
                  <a:ext cx="0" cy="83166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AD4B64D-4C44-0D8F-F150-CD7E8B72FE04}"/>
                  </a:ext>
                </a:extLst>
              </p:cNvPr>
              <p:cNvSpPr/>
              <p:nvPr/>
            </p:nvSpPr>
            <p:spPr>
              <a:xfrm>
                <a:off x="6189233" y="1659054"/>
                <a:ext cx="202306" cy="2784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49B5EFD0-5E97-A2B3-E91E-F808DA0ABAFD}"/>
                  </a:ext>
                </a:extLst>
              </p:cNvPr>
              <p:cNvCxnSpPr/>
              <p:nvPr/>
            </p:nvCxnSpPr>
            <p:spPr>
              <a:xfrm>
                <a:off x="6189233" y="1792269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B4E8355F-F667-D7E0-FFCF-22889EFB6425}"/>
                </a:ext>
              </a:extLst>
            </p:cNvPr>
            <p:cNvGrpSpPr/>
            <p:nvPr/>
          </p:nvGrpSpPr>
          <p:grpSpPr>
            <a:xfrm>
              <a:off x="8200584" y="1318893"/>
              <a:ext cx="202306" cy="1105794"/>
              <a:chOff x="6189233" y="1221444"/>
              <a:chExt cx="202306" cy="1105794"/>
            </a:xfrm>
          </p:grpSpPr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id="{5CF420AA-8CED-848B-5E83-C865EBFA585E}"/>
                  </a:ext>
                </a:extLst>
              </p:cNvPr>
              <p:cNvGrpSpPr/>
              <p:nvPr/>
            </p:nvGrpSpPr>
            <p:grpSpPr>
              <a:xfrm>
                <a:off x="6228678" y="1221444"/>
                <a:ext cx="114993" cy="1105794"/>
                <a:chOff x="6228678" y="1221444"/>
                <a:chExt cx="114993" cy="1105794"/>
              </a:xfrm>
            </p:grpSpPr>
            <p:cxnSp>
              <p:nvCxnSpPr>
                <p:cNvPr id="106" name="Connecteur droit 105">
                  <a:extLst>
                    <a:ext uri="{FF2B5EF4-FFF2-40B4-BE49-F238E27FC236}">
                      <a16:creationId xmlns:a16="http://schemas.microsoft.com/office/drawing/2014/main" id="{28ED0EEF-9FB1-8C1C-5BAD-8F7294D953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221444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106">
                  <a:extLst>
                    <a:ext uri="{FF2B5EF4-FFF2-40B4-BE49-F238E27FC236}">
                      <a16:creationId xmlns:a16="http://schemas.microsoft.com/office/drawing/2014/main" id="{19414FBE-9A8E-EB4D-D6E0-1AE17B960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107">
                  <a:extLst>
                    <a:ext uri="{FF2B5EF4-FFF2-40B4-BE49-F238E27FC236}">
                      <a16:creationId xmlns:a16="http://schemas.microsoft.com/office/drawing/2014/main" id="{C544988A-F5AE-129A-C8D4-CED375130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221444"/>
                  <a:ext cx="0" cy="110579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E32633C-5597-DBAB-88F2-9D6EB64F7EFE}"/>
                  </a:ext>
                </a:extLst>
              </p:cNvPr>
              <p:cNvSpPr/>
              <p:nvPr/>
            </p:nvSpPr>
            <p:spPr>
              <a:xfrm>
                <a:off x="6189233" y="1453470"/>
                <a:ext cx="202306" cy="26495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08999498-A77A-790E-0089-F683DDFF85D2}"/>
                  </a:ext>
                </a:extLst>
              </p:cNvPr>
              <p:cNvCxnSpPr/>
              <p:nvPr/>
            </p:nvCxnSpPr>
            <p:spPr>
              <a:xfrm>
                <a:off x="6189233" y="1549641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CF0483BE-FFCB-F8B6-E12F-E026C96563D9}"/>
                </a:ext>
              </a:extLst>
            </p:cNvPr>
            <p:cNvSpPr txBox="1"/>
            <p:nvPr/>
          </p:nvSpPr>
          <p:spPr>
            <a:xfrm rot="16200000">
              <a:off x="5122983" y="1743782"/>
              <a:ext cx="11528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(mg/L)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6B74B75D-150D-EEF5-307C-EDACF72B256D}"/>
                </a:ext>
              </a:extLst>
            </p:cNvPr>
            <p:cNvSpPr txBox="1"/>
            <p:nvPr/>
          </p:nvSpPr>
          <p:spPr>
            <a:xfrm>
              <a:off x="5548742" y="805003"/>
              <a:ext cx="2584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14" name="Groupe 213">
            <a:extLst>
              <a:ext uri="{FF2B5EF4-FFF2-40B4-BE49-F238E27FC236}">
                <a16:creationId xmlns:a16="http://schemas.microsoft.com/office/drawing/2014/main" id="{A452198E-197C-D5CE-D759-C1042D0484A7}"/>
              </a:ext>
            </a:extLst>
          </p:cNvPr>
          <p:cNvGrpSpPr/>
          <p:nvPr/>
        </p:nvGrpSpPr>
        <p:grpSpPr>
          <a:xfrm>
            <a:off x="8509272" y="842867"/>
            <a:ext cx="2881227" cy="2195157"/>
            <a:chOff x="8480584" y="805003"/>
            <a:chExt cx="2881227" cy="2195157"/>
          </a:xfrm>
        </p:grpSpPr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33D3093A-62B1-7A8F-6A01-08334C03815B}"/>
                </a:ext>
              </a:extLst>
            </p:cNvPr>
            <p:cNvGrpSpPr/>
            <p:nvPr/>
          </p:nvGrpSpPr>
          <p:grpSpPr>
            <a:xfrm>
              <a:off x="8672306" y="971893"/>
              <a:ext cx="2689505" cy="2028267"/>
              <a:chOff x="5740464" y="971893"/>
              <a:chExt cx="2689505" cy="2028267"/>
            </a:xfrm>
          </p:grpSpPr>
          <p:sp>
            <p:nvSpPr>
              <p:cNvPr id="177" name="Forme libre 176">
                <a:extLst>
                  <a:ext uri="{FF2B5EF4-FFF2-40B4-BE49-F238E27FC236}">
                    <a16:creationId xmlns:a16="http://schemas.microsoft.com/office/drawing/2014/main" id="{7A9D9FCD-7578-A06E-CCC1-AE46672EC420}"/>
                  </a:ext>
                </a:extLst>
              </p:cNvPr>
              <p:cNvSpPr/>
              <p:nvPr/>
            </p:nvSpPr>
            <p:spPr>
              <a:xfrm>
                <a:off x="6139543" y="1086868"/>
                <a:ext cx="2280976" cy="1537398"/>
              </a:xfrm>
              <a:custGeom>
                <a:avLst/>
                <a:gdLst>
                  <a:gd name="connsiteX0" fmla="*/ 0 w 2280976"/>
                  <a:gd name="connsiteY0" fmla="*/ 0 h 1537398"/>
                  <a:gd name="connsiteX1" fmla="*/ 0 w 2280976"/>
                  <a:gd name="connsiteY1" fmla="*/ 1537398 h 1537398"/>
                  <a:gd name="connsiteX2" fmla="*/ 2280976 w 2280976"/>
                  <a:gd name="connsiteY2" fmla="*/ 1537398 h 15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0976" h="1537398">
                    <a:moveTo>
                      <a:pt x="0" y="0"/>
                    </a:moveTo>
                    <a:lnTo>
                      <a:pt x="0" y="1537398"/>
                    </a:lnTo>
                    <a:lnTo>
                      <a:pt x="2280976" y="1537398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A4732C79-5E64-2126-E108-7FBB260C652A}"/>
                  </a:ext>
                </a:extLst>
              </p:cNvPr>
              <p:cNvCxnSpPr/>
              <p:nvPr/>
            </p:nvCxnSpPr>
            <p:spPr>
              <a:xfrm flipH="1">
                <a:off x="6074586" y="1087774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>
                <a:extLst>
                  <a:ext uri="{FF2B5EF4-FFF2-40B4-BE49-F238E27FC236}">
                    <a16:creationId xmlns:a16="http://schemas.microsoft.com/office/drawing/2014/main" id="{19FEB91F-6A37-3594-44D1-721812BD7BB4}"/>
                  </a:ext>
                </a:extLst>
              </p:cNvPr>
              <p:cNvCxnSpPr/>
              <p:nvPr/>
            </p:nvCxnSpPr>
            <p:spPr>
              <a:xfrm flipH="1">
                <a:off x="6074586" y="1346354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>
                <a:extLst>
                  <a:ext uri="{FF2B5EF4-FFF2-40B4-BE49-F238E27FC236}">
                    <a16:creationId xmlns:a16="http://schemas.microsoft.com/office/drawing/2014/main" id="{515D07C0-C7BB-23E6-D011-AA7530A49378}"/>
                  </a:ext>
                </a:extLst>
              </p:cNvPr>
              <p:cNvCxnSpPr/>
              <p:nvPr/>
            </p:nvCxnSpPr>
            <p:spPr>
              <a:xfrm flipH="1">
                <a:off x="6074586" y="1593692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DA6ED32D-C34F-588A-CFA9-E2C882CE8466}"/>
                  </a:ext>
                </a:extLst>
              </p:cNvPr>
              <p:cNvCxnSpPr/>
              <p:nvPr/>
            </p:nvCxnSpPr>
            <p:spPr>
              <a:xfrm flipH="1">
                <a:off x="6074586" y="1848525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F449CB07-E11A-A389-BA1A-91E8B10ADEB8}"/>
                  </a:ext>
                </a:extLst>
              </p:cNvPr>
              <p:cNvCxnSpPr/>
              <p:nvPr/>
            </p:nvCxnSpPr>
            <p:spPr>
              <a:xfrm flipH="1">
                <a:off x="6074586" y="2103358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EABFF962-5D38-0D8F-BA89-3E3E628990BB}"/>
                  </a:ext>
                </a:extLst>
              </p:cNvPr>
              <p:cNvCxnSpPr/>
              <p:nvPr/>
            </p:nvCxnSpPr>
            <p:spPr>
              <a:xfrm flipH="1">
                <a:off x="6074586" y="2358191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2A2913EB-5BD6-3487-5ED8-3DDADCA0C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4586" y="2624266"/>
                <a:ext cx="65315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>
                <a:extLst>
                  <a:ext uri="{FF2B5EF4-FFF2-40B4-BE49-F238E27FC236}">
                    <a16:creationId xmlns:a16="http://schemas.microsoft.com/office/drawing/2014/main" id="{071336E4-A177-BD6B-2F06-889A4FA764C8}"/>
                  </a:ext>
                </a:extLst>
              </p:cNvPr>
              <p:cNvCxnSpPr/>
              <p:nvPr/>
            </p:nvCxnSpPr>
            <p:spPr>
              <a:xfrm flipH="1">
                <a:off x="6280701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>
                <a:extLst>
                  <a:ext uri="{FF2B5EF4-FFF2-40B4-BE49-F238E27FC236}">
                    <a16:creationId xmlns:a16="http://schemas.microsoft.com/office/drawing/2014/main" id="{E3FCDC28-0D46-0F7E-9AB9-BE56DE824CD4}"/>
                  </a:ext>
                </a:extLst>
              </p:cNvPr>
              <p:cNvCxnSpPr/>
              <p:nvPr/>
            </p:nvCxnSpPr>
            <p:spPr>
              <a:xfrm flipH="1">
                <a:off x="6569262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046B9CF0-FA0C-F470-E303-F369A696CC39}"/>
                  </a:ext>
                </a:extLst>
              </p:cNvPr>
              <p:cNvCxnSpPr/>
              <p:nvPr/>
            </p:nvCxnSpPr>
            <p:spPr>
              <a:xfrm flipH="1">
                <a:off x="6846580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3ECA92F8-DDB3-3816-00BB-E9CA5F5E8EAD}"/>
                  </a:ext>
                </a:extLst>
              </p:cNvPr>
              <p:cNvCxnSpPr/>
              <p:nvPr/>
            </p:nvCxnSpPr>
            <p:spPr>
              <a:xfrm flipH="1">
                <a:off x="7142636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42881550-18D6-F124-DF63-EA974A6A3371}"/>
                  </a:ext>
                </a:extLst>
              </p:cNvPr>
              <p:cNvCxnSpPr/>
              <p:nvPr/>
            </p:nvCxnSpPr>
            <p:spPr>
              <a:xfrm flipH="1">
                <a:off x="7427449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>
                <a:extLst>
                  <a:ext uri="{FF2B5EF4-FFF2-40B4-BE49-F238E27FC236}">
                    <a16:creationId xmlns:a16="http://schemas.microsoft.com/office/drawing/2014/main" id="{17C7171B-ECC5-5989-CB54-9AF9F50D2F4D}"/>
                  </a:ext>
                </a:extLst>
              </p:cNvPr>
              <p:cNvCxnSpPr/>
              <p:nvPr/>
            </p:nvCxnSpPr>
            <p:spPr>
              <a:xfrm flipH="1">
                <a:off x="7716009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>
                <a:extLst>
                  <a:ext uri="{FF2B5EF4-FFF2-40B4-BE49-F238E27FC236}">
                    <a16:creationId xmlns:a16="http://schemas.microsoft.com/office/drawing/2014/main" id="{71B7D343-1E24-AC63-C9A6-B44D45A23704}"/>
                  </a:ext>
                </a:extLst>
              </p:cNvPr>
              <p:cNvCxnSpPr/>
              <p:nvPr/>
            </p:nvCxnSpPr>
            <p:spPr>
              <a:xfrm flipH="1">
                <a:off x="8000822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>
                <a:extLst>
                  <a:ext uri="{FF2B5EF4-FFF2-40B4-BE49-F238E27FC236}">
                    <a16:creationId xmlns:a16="http://schemas.microsoft.com/office/drawing/2014/main" id="{851A370C-F521-D6A1-76C3-3118860FD075}"/>
                  </a:ext>
                </a:extLst>
              </p:cNvPr>
              <p:cNvCxnSpPr/>
              <p:nvPr/>
            </p:nvCxnSpPr>
            <p:spPr>
              <a:xfrm flipH="1">
                <a:off x="8289383" y="2624266"/>
                <a:ext cx="0" cy="648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ZoneTexte 192">
                <a:extLst>
                  <a:ext uri="{FF2B5EF4-FFF2-40B4-BE49-F238E27FC236}">
                    <a16:creationId xmlns:a16="http://schemas.microsoft.com/office/drawing/2014/main" id="{1A242092-2D88-44E2-57E6-34D04B1A8EE2}"/>
                  </a:ext>
                </a:extLst>
              </p:cNvPr>
              <p:cNvSpPr txBox="1"/>
              <p:nvPr/>
            </p:nvSpPr>
            <p:spPr>
              <a:xfrm>
                <a:off x="5769318" y="2519626"/>
                <a:ext cx="3866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194" name="ZoneTexte 193">
                <a:extLst>
                  <a:ext uri="{FF2B5EF4-FFF2-40B4-BE49-F238E27FC236}">
                    <a16:creationId xmlns:a16="http://schemas.microsoft.com/office/drawing/2014/main" id="{BD7E04CE-7E61-4DFA-1E5B-678C265A79E5}"/>
                  </a:ext>
                </a:extLst>
              </p:cNvPr>
              <p:cNvSpPr txBox="1"/>
              <p:nvPr/>
            </p:nvSpPr>
            <p:spPr>
              <a:xfrm>
                <a:off x="5913588" y="224605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95" name="ZoneTexte 194">
                <a:extLst>
                  <a:ext uri="{FF2B5EF4-FFF2-40B4-BE49-F238E27FC236}">
                    <a16:creationId xmlns:a16="http://schemas.microsoft.com/office/drawing/2014/main" id="{3D435A74-2D82-C24F-2145-41DCA5729F7F}"/>
                  </a:ext>
                </a:extLst>
              </p:cNvPr>
              <p:cNvSpPr txBox="1"/>
              <p:nvPr/>
            </p:nvSpPr>
            <p:spPr>
              <a:xfrm>
                <a:off x="5913588" y="1991219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A6E881C2-BF0F-9498-5A87-F03786DA2060}"/>
                  </a:ext>
                </a:extLst>
              </p:cNvPr>
              <p:cNvSpPr txBox="1"/>
              <p:nvPr/>
            </p:nvSpPr>
            <p:spPr>
              <a:xfrm>
                <a:off x="5855880" y="1736392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197" name="ZoneTexte 196">
                <a:extLst>
                  <a:ext uri="{FF2B5EF4-FFF2-40B4-BE49-F238E27FC236}">
                    <a16:creationId xmlns:a16="http://schemas.microsoft.com/office/drawing/2014/main" id="{D435049D-E173-9D4F-B155-C58F9E98EA19}"/>
                  </a:ext>
                </a:extLst>
              </p:cNvPr>
              <p:cNvSpPr txBox="1"/>
              <p:nvPr/>
            </p:nvSpPr>
            <p:spPr>
              <a:xfrm>
                <a:off x="5855880" y="1485305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</a:p>
            </p:txBody>
          </p:sp>
          <p:sp>
            <p:nvSpPr>
              <p:cNvPr id="198" name="ZoneTexte 197">
                <a:extLst>
                  <a:ext uri="{FF2B5EF4-FFF2-40B4-BE49-F238E27FC236}">
                    <a16:creationId xmlns:a16="http://schemas.microsoft.com/office/drawing/2014/main" id="{58B0942A-17B8-DD9A-1EE6-E466A7D73C8F}"/>
                  </a:ext>
                </a:extLst>
              </p:cNvPr>
              <p:cNvSpPr txBox="1"/>
              <p:nvPr/>
            </p:nvSpPr>
            <p:spPr>
              <a:xfrm>
                <a:off x="5798172" y="123796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199" name="ZoneTexte 198">
                <a:extLst>
                  <a:ext uri="{FF2B5EF4-FFF2-40B4-BE49-F238E27FC236}">
                    <a16:creationId xmlns:a16="http://schemas.microsoft.com/office/drawing/2014/main" id="{90509DAC-0493-895A-F317-E8BBFBAF32F7}"/>
                  </a:ext>
                </a:extLst>
              </p:cNvPr>
              <p:cNvSpPr txBox="1"/>
              <p:nvPr/>
            </p:nvSpPr>
            <p:spPr>
              <a:xfrm>
                <a:off x="5740464" y="971893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1064</a:t>
                </a:r>
              </a:p>
            </p:txBody>
          </p:sp>
          <p:sp>
            <p:nvSpPr>
              <p:cNvPr id="200" name="ZoneTexte 199">
                <a:extLst>
                  <a:ext uri="{FF2B5EF4-FFF2-40B4-BE49-F238E27FC236}">
                    <a16:creationId xmlns:a16="http://schemas.microsoft.com/office/drawing/2014/main" id="{ADCFB888-1F9D-25F6-3E5E-7EF547853E1F}"/>
                  </a:ext>
                </a:extLst>
              </p:cNvPr>
              <p:cNvSpPr txBox="1"/>
              <p:nvPr/>
            </p:nvSpPr>
            <p:spPr>
              <a:xfrm rot="19258982">
                <a:off x="5768593" y="2784716"/>
                <a:ext cx="66877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Amoxicillin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ZoneTexte 200">
                <a:extLst>
                  <a:ext uri="{FF2B5EF4-FFF2-40B4-BE49-F238E27FC236}">
                    <a16:creationId xmlns:a16="http://schemas.microsoft.com/office/drawing/2014/main" id="{43C01EE8-9536-0BFC-641F-8A242014D7F8}"/>
                  </a:ext>
                </a:extLst>
              </p:cNvPr>
              <p:cNvSpPr txBox="1"/>
              <p:nvPr/>
            </p:nvSpPr>
            <p:spPr>
              <a:xfrm rot="19258982">
                <a:off x="6082801" y="2784716"/>
                <a:ext cx="6174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Ampicillin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ZoneTexte 201">
                <a:extLst>
                  <a:ext uri="{FF2B5EF4-FFF2-40B4-BE49-F238E27FC236}">
                    <a16:creationId xmlns:a16="http://schemas.microsoft.com/office/drawing/2014/main" id="{857F314C-5E1A-C4CF-2C26-8F9AEE71C6E5}"/>
                  </a:ext>
                </a:extLst>
              </p:cNvPr>
              <p:cNvSpPr txBox="1"/>
              <p:nvPr/>
            </p:nvSpPr>
            <p:spPr>
              <a:xfrm rot="19258982">
                <a:off x="6342984" y="2784716"/>
                <a:ext cx="6142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Cefazolin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ZoneTexte 202">
                <a:extLst>
                  <a:ext uri="{FF2B5EF4-FFF2-40B4-BE49-F238E27FC236}">
                    <a16:creationId xmlns:a16="http://schemas.microsoft.com/office/drawing/2014/main" id="{11483637-638F-3DCD-279D-A17C38234448}"/>
                  </a:ext>
                </a:extLst>
              </p:cNvPr>
              <p:cNvSpPr txBox="1"/>
              <p:nvPr/>
            </p:nvSpPr>
            <p:spPr>
              <a:xfrm rot="19258982">
                <a:off x="6652167" y="2784716"/>
                <a:ext cx="62549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Cefepime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ZoneTexte 203">
                <a:extLst>
                  <a:ext uri="{FF2B5EF4-FFF2-40B4-BE49-F238E27FC236}">
                    <a16:creationId xmlns:a16="http://schemas.microsoft.com/office/drawing/2014/main" id="{27EF6C8F-962B-28D3-61D7-D008CA5DED63}"/>
                  </a:ext>
                </a:extLst>
              </p:cNvPr>
              <p:cNvSpPr txBox="1"/>
              <p:nvPr/>
            </p:nvSpPr>
            <p:spPr>
              <a:xfrm rot="19258982">
                <a:off x="6878708" y="2784716"/>
                <a:ext cx="7120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Ceftriaxone</a:t>
                </a:r>
              </a:p>
            </p:txBody>
          </p:sp>
          <p:sp>
            <p:nvSpPr>
              <p:cNvPr id="205" name="ZoneTexte 204">
                <a:extLst>
                  <a:ext uri="{FF2B5EF4-FFF2-40B4-BE49-F238E27FC236}">
                    <a16:creationId xmlns:a16="http://schemas.microsoft.com/office/drawing/2014/main" id="{9EE2F23D-BDCF-932F-0A69-E02A795E5B18}"/>
                  </a:ext>
                </a:extLst>
              </p:cNvPr>
              <p:cNvSpPr txBox="1"/>
              <p:nvPr/>
            </p:nvSpPr>
            <p:spPr>
              <a:xfrm rot="19258982">
                <a:off x="7175542" y="2784715"/>
                <a:ext cx="6880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Doripenem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ZoneTexte 205">
                <a:extLst>
                  <a:ext uri="{FF2B5EF4-FFF2-40B4-BE49-F238E27FC236}">
                    <a16:creationId xmlns:a16="http://schemas.microsoft.com/office/drawing/2014/main" id="{DFE97F35-63EE-81EC-6BA0-77EADF09DE81}"/>
                  </a:ext>
                </a:extLst>
              </p:cNvPr>
              <p:cNvSpPr txBox="1"/>
              <p:nvPr/>
            </p:nvSpPr>
            <p:spPr>
              <a:xfrm rot="19258982">
                <a:off x="7433363" y="2784715"/>
                <a:ext cx="73449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Meropenem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ZoneTexte 206">
                <a:extLst>
                  <a:ext uri="{FF2B5EF4-FFF2-40B4-BE49-F238E27FC236}">
                    <a16:creationId xmlns:a16="http://schemas.microsoft.com/office/drawing/2014/main" id="{B13F77B8-46D9-44D6-1565-214CE0E88997}"/>
                  </a:ext>
                </a:extLst>
              </p:cNvPr>
              <p:cNvSpPr txBox="1"/>
              <p:nvPr/>
            </p:nvSpPr>
            <p:spPr>
              <a:xfrm rot="19258982">
                <a:off x="7748372" y="2784716"/>
                <a:ext cx="68159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Piperacillin</a:t>
                </a:r>
              </a:p>
            </p:txBody>
          </p: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7356C51E-7CE1-5AAD-E35C-A05EC3D9E612}"/>
                </a:ext>
              </a:extLst>
            </p:cNvPr>
            <p:cNvGrpSpPr/>
            <p:nvPr/>
          </p:nvGrpSpPr>
          <p:grpSpPr>
            <a:xfrm>
              <a:off x="9121075" y="1545814"/>
              <a:ext cx="202306" cy="843779"/>
              <a:chOff x="6189233" y="1545814"/>
              <a:chExt cx="202306" cy="843779"/>
            </a:xfrm>
          </p:grpSpPr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id="{A5C9DA83-42BE-22AD-FC88-B70439AEE94E}"/>
                  </a:ext>
                </a:extLst>
              </p:cNvPr>
              <p:cNvGrpSpPr/>
              <p:nvPr/>
            </p:nvGrpSpPr>
            <p:grpSpPr>
              <a:xfrm>
                <a:off x="6228678" y="1545814"/>
                <a:ext cx="114993" cy="781424"/>
                <a:chOff x="6228678" y="1545814"/>
                <a:chExt cx="114993" cy="781424"/>
              </a:xfrm>
            </p:grpSpPr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D1C4E538-4BEB-FBC3-A02C-66645760BF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545814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cteur droit 175">
                  <a:extLst>
                    <a:ext uri="{FF2B5EF4-FFF2-40B4-BE49-F238E27FC236}">
                      <a16:creationId xmlns:a16="http://schemas.microsoft.com/office/drawing/2014/main" id="{4E36B3E4-6B49-7A57-496A-E98D720D90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550919"/>
                  <a:ext cx="0" cy="776319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654A79E-669A-A0BE-70D6-7C00D7DD68AC}"/>
                  </a:ext>
                </a:extLst>
              </p:cNvPr>
              <p:cNvSpPr/>
              <p:nvPr/>
            </p:nvSpPr>
            <p:spPr>
              <a:xfrm>
                <a:off x="6189233" y="2022758"/>
                <a:ext cx="202306" cy="36683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3" name="Connecteur droit 172">
                <a:extLst>
                  <a:ext uri="{FF2B5EF4-FFF2-40B4-BE49-F238E27FC236}">
                    <a16:creationId xmlns:a16="http://schemas.microsoft.com/office/drawing/2014/main" id="{4728E487-BBEE-EFB6-A975-148F073A78A0}"/>
                  </a:ext>
                </a:extLst>
              </p:cNvPr>
              <p:cNvCxnSpPr/>
              <p:nvPr/>
            </p:nvCxnSpPr>
            <p:spPr>
              <a:xfrm>
                <a:off x="6189233" y="2206663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17692685-3B35-16A1-7ED7-264FF7377C74}"/>
                </a:ext>
              </a:extLst>
            </p:cNvPr>
            <p:cNvGrpSpPr/>
            <p:nvPr/>
          </p:nvGrpSpPr>
          <p:grpSpPr>
            <a:xfrm>
              <a:off x="9397188" y="1511468"/>
              <a:ext cx="202306" cy="896879"/>
              <a:chOff x="6189233" y="1446502"/>
              <a:chExt cx="202306" cy="896879"/>
            </a:xfrm>
          </p:grpSpPr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BFC5A022-6DB6-9F02-AA42-011FDBBDD5F3}"/>
                  </a:ext>
                </a:extLst>
              </p:cNvPr>
              <p:cNvGrpSpPr/>
              <p:nvPr/>
            </p:nvGrpSpPr>
            <p:grpSpPr>
              <a:xfrm>
                <a:off x="6228678" y="1446502"/>
                <a:ext cx="114993" cy="880736"/>
                <a:chOff x="6228678" y="1446502"/>
                <a:chExt cx="114993" cy="880736"/>
              </a:xfrm>
            </p:grpSpPr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1302104E-665E-33AF-DCD7-3D1115CDD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46502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202D09AF-CEEA-CDA0-F47D-DD9924410A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46502"/>
                  <a:ext cx="0" cy="880736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FF52EC7-2616-0CEF-406B-B6371464286B}"/>
                  </a:ext>
                </a:extLst>
              </p:cNvPr>
              <p:cNvSpPr/>
              <p:nvPr/>
            </p:nvSpPr>
            <p:spPr>
              <a:xfrm>
                <a:off x="6189233" y="1750408"/>
                <a:ext cx="202306" cy="59297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7" name="Connecteur droit 166">
                <a:extLst>
                  <a:ext uri="{FF2B5EF4-FFF2-40B4-BE49-F238E27FC236}">
                    <a16:creationId xmlns:a16="http://schemas.microsoft.com/office/drawing/2014/main" id="{65B117E5-2661-73D6-233E-29526561E945}"/>
                  </a:ext>
                </a:extLst>
              </p:cNvPr>
              <p:cNvCxnSpPr/>
              <p:nvPr/>
            </p:nvCxnSpPr>
            <p:spPr>
              <a:xfrm>
                <a:off x="6189233" y="2003094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7652E3BA-9CB2-57EB-8AD7-C0074AD35424}"/>
                </a:ext>
              </a:extLst>
            </p:cNvPr>
            <p:cNvGrpSpPr/>
            <p:nvPr/>
          </p:nvGrpSpPr>
          <p:grpSpPr>
            <a:xfrm>
              <a:off x="9704904" y="1956452"/>
              <a:ext cx="202306" cy="403978"/>
              <a:chOff x="6189233" y="1554889"/>
              <a:chExt cx="202306" cy="403978"/>
            </a:xfrm>
          </p:grpSpPr>
          <p:grpSp>
            <p:nvGrpSpPr>
              <p:cNvPr id="159" name="Groupe 158">
                <a:extLst>
                  <a:ext uri="{FF2B5EF4-FFF2-40B4-BE49-F238E27FC236}">
                    <a16:creationId xmlns:a16="http://schemas.microsoft.com/office/drawing/2014/main" id="{B27479E7-92B5-A5D2-FF77-11CDAA4DCA08}"/>
                  </a:ext>
                </a:extLst>
              </p:cNvPr>
              <p:cNvGrpSpPr/>
              <p:nvPr/>
            </p:nvGrpSpPr>
            <p:grpSpPr>
              <a:xfrm>
                <a:off x="6228678" y="1554889"/>
                <a:ext cx="114993" cy="403978"/>
                <a:chOff x="6228678" y="1554889"/>
                <a:chExt cx="114993" cy="403978"/>
              </a:xfrm>
            </p:grpSpPr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A0AD10AE-6C75-A1C7-E2DC-2ED552B5DB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554889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56E73C29-BD4A-BF5D-4E62-9416DD297B73}"/>
                    </a:ext>
                  </a:extLst>
                </p:cNvPr>
                <p:cNvCxnSpPr>
                  <a:cxnSpLocks/>
                  <a:endCxn id="160" idx="2"/>
                </p:cNvCxnSpPr>
                <p:nvPr/>
              </p:nvCxnSpPr>
              <p:spPr>
                <a:xfrm>
                  <a:off x="6286174" y="1554889"/>
                  <a:ext cx="4212" cy="403978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B8B6013-8900-6409-4BCA-E9FB31630B72}"/>
                  </a:ext>
                </a:extLst>
              </p:cNvPr>
              <p:cNvSpPr/>
              <p:nvPr/>
            </p:nvSpPr>
            <p:spPr>
              <a:xfrm>
                <a:off x="6189233" y="1604339"/>
                <a:ext cx="202306" cy="3545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8CFEA694-F3E3-BDD8-8F4A-3CBE9A301FB6}"/>
                  </a:ext>
                </a:extLst>
              </p:cNvPr>
              <p:cNvCxnSpPr/>
              <p:nvPr/>
            </p:nvCxnSpPr>
            <p:spPr>
              <a:xfrm>
                <a:off x="6189233" y="1724548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A676B4A6-FB47-40A6-1C67-4E0DFE650355}"/>
                </a:ext>
              </a:extLst>
            </p:cNvPr>
            <p:cNvGrpSpPr/>
            <p:nvPr/>
          </p:nvGrpSpPr>
          <p:grpSpPr>
            <a:xfrm>
              <a:off x="9983618" y="1539544"/>
              <a:ext cx="202306" cy="828187"/>
              <a:chOff x="6189233" y="1499051"/>
              <a:chExt cx="202306" cy="828187"/>
            </a:xfrm>
          </p:grpSpPr>
          <p:grpSp>
            <p:nvGrpSpPr>
              <p:cNvPr id="153" name="Groupe 152">
                <a:extLst>
                  <a:ext uri="{FF2B5EF4-FFF2-40B4-BE49-F238E27FC236}">
                    <a16:creationId xmlns:a16="http://schemas.microsoft.com/office/drawing/2014/main" id="{DD2DA1BC-2AB2-C291-FD79-3E4089D0BA1F}"/>
                  </a:ext>
                </a:extLst>
              </p:cNvPr>
              <p:cNvGrpSpPr/>
              <p:nvPr/>
            </p:nvGrpSpPr>
            <p:grpSpPr>
              <a:xfrm>
                <a:off x="6228678" y="1499051"/>
                <a:ext cx="114993" cy="828187"/>
                <a:chOff x="6228678" y="1499051"/>
                <a:chExt cx="114993" cy="828187"/>
              </a:xfrm>
            </p:grpSpPr>
            <p:cxnSp>
              <p:nvCxnSpPr>
                <p:cNvPr id="156" name="Connecteur droit 155">
                  <a:extLst>
                    <a:ext uri="{FF2B5EF4-FFF2-40B4-BE49-F238E27FC236}">
                      <a16:creationId xmlns:a16="http://schemas.microsoft.com/office/drawing/2014/main" id="{296A4BC3-40AF-C5CE-ABA8-A1B9EA7E4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99051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eur droit 156">
                  <a:extLst>
                    <a:ext uri="{FF2B5EF4-FFF2-40B4-BE49-F238E27FC236}">
                      <a16:creationId xmlns:a16="http://schemas.microsoft.com/office/drawing/2014/main" id="{0EC26237-36A0-1EFF-FD9D-3F5F29E735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EA4680C8-43C9-37EF-C5C8-39D8FA4CD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510426"/>
                  <a:ext cx="0" cy="816812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0C486FB-61E6-D351-0062-17997E742F49}"/>
                  </a:ext>
                </a:extLst>
              </p:cNvPr>
              <p:cNvSpPr/>
              <p:nvPr/>
            </p:nvSpPr>
            <p:spPr>
              <a:xfrm>
                <a:off x="6189233" y="1765822"/>
                <a:ext cx="202306" cy="2943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C399C7AF-4ACF-7B68-5ACC-48C4DFA5416E}"/>
                  </a:ext>
                </a:extLst>
              </p:cNvPr>
              <p:cNvCxnSpPr/>
              <p:nvPr/>
            </p:nvCxnSpPr>
            <p:spPr>
              <a:xfrm>
                <a:off x="6189233" y="1946394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064C6AAB-EB5A-BB3C-7176-7FB14339D586}"/>
                </a:ext>
              </a:extLst>
            </p:cNvPr>
            <p:cNvGrpSpPr/>
            <p:nvPr/>
          </p:nvGrpSpPr>
          <p:grpSpPr>
            <a:xfrm>
              <a:off x="10266847" y="1500401"/>
              <a:ext cx="202306" cy="869462"/>
              <a:chOff x="6189233" y="1457776"/>
              <a:chExt cx="202306" cy="869462"/>
            </a:xfrm>
          </p:grpSpPr>
          <p:grpSp>
            <p:nvGrpSpPr>
              <p:cNvPr id="147" name="Groupe 146">
                <a:extLst>
                  <a:ext uri="{FF2B5EF4-FFF2-40B4-BE49-F238E27FC236}">
                    <a16:creationId xmlns:a16="http://schemas.microsoft.com/office/drawing/2014/main" id="{5BC28B1B-D891-A6C6-3D2A-25377639D713}"/>
                  </a:ext>
                </a:extLst>
              </p:cNvPr>
              <p:cNvGrpSpPr/>
              <p:nvPr/>
            </p:nvGrpSpPr>
            <p:grpSpPr>
              <a:xfrm>
                <a:off x="6228678" y="1457776"/>
                <a:ext cx="114993" cy="869462"/>
                <a:chOff x="6228678" y="1457776"/>
                <a:chExt cx="114993" cy="869462"/>
              </a:xfrm>
            </p:grpSpPr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F18D00E1-DFD8-1E96-25C4-FF7F044AA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457776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6EA59D7C-B6B0-86A7-4A74-E4EE6B7D4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necteur droit 151">
                  <a:extLst>
                    <a:ext uri="{FF2B5EF4-FFF2-40B4-BE49-F238E27FC236}">
                      <a16:creationId xmlns:a16="http://schemas.microsoft.com/office/drawing/2014/main" id="{55390703-E4BE-495C-7CD1-BFEFE83E4E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470476"/>
                  <a:ext cx="0" cy="856762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B117AE-BF2F-9B8F-9E9A-5290D3E0BC2A}"/>
                  </a:ext>
                </a:extLst>
              </p:cNvPr>
              <p:cNvSpPr/>
              <p:nvPr/>
            </p:nvSpPr>
            <p:spPr>
              <a:xfrm>
                <a:off x="6189233" y="1717324"/>
                <a:ext cx="202306" cy="31395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B98676BB-3731-FC90-BCED-2EAD098FD2A0}"/>
                  </a:ext>
                </a:extLst>
              </p:cNvPr>
              <p:cNvCxnSpPr/>
              <p:nvPr/>
            </p:nvCxnSpPr>
            <p:spPr>
              <a:xfrm>
                <a:off x="6189233" y="1884494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id="{37788B94-4761-3157-AE1C-3697B1ED349C}"/>
                </a:ext>
              </a:extLst>
            </p:cNvPr>
            <p:cNvGrpSpPr/>
            <p:nvPr/>
          </p:nvGrpSpPr>
          <p:grpSpPr>
            <a:xfrm>
              <a:off x="10561287" y="1734723"/>
              <a:ext cx="202306" cy="831533"/>
              <a:chOff x="6189233" y="1345387"/>
              <a:chExt cx="202306" cy="831533"/>
            </a:xfrm>
          </p:grpSpPr>
          <p:grpSp>
            <p:nvGrpSpPr>
              <p:cNvPr id="141" name="Groupe 140">
                <a:extLst>
                  <a:ext uri="{FF2B5EF4-FFF2-40B4-BE49-F238E27FC236}">
                    <a16:creationId xmlns:a16="http://schemas.microsoft.com/office/drawing/2014/main" id="{00D92D3A-08FF-895D-5812-8215110D48D3}"/>
                  </a:ext>
                </a:extLst>
              </p:cNvPr>
              <p:cNvGrpSpPr/>
              <p:nvPr/>
            </p:nvGrpSpPr>
            <p:grpSpPr>
              <a:xfrm>
                <a:off x="6228678" y="1345387"/>
                <a:ext cx="114993" cy="831533"/>
                <a:chOff x="6228678" y="1345387"/>
                <a:chExt cx="114993" cy="831533"/>
              </a:xfrm>
            </p:grpSpPr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0E21618-865C-98A5-57B1-6BC0FCFEA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345387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>
                  <a:extLst>
                    <a:ext uri="{FF2B5EF4-FFF2-40B4-BE49-F238E27FC236}">
                      <a16:creationId xmlns:a16="http://schemas.microsoft.com/office/drawing/2014/main" id="{3D217B6A-A181-2E06-98BD-0D9289A13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176920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>
                  <a:extLst>
                    <a:ext uri="{FF2B5EF4-FFF2-40B4-BE49-F238E27FC236}">
                      <a16:creationId xmlns:a16="http://schemas.microsoft.com/office/drawing/2014/main" id="{B6B2ED59-DD5B-DC41-36A9-675EDF2378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345387"/>
                  <a:ext cx="0" cy="831533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F7F9AE0-B131-2EA4-7E49-690A93A5CA14}"/>
                  </a:ext>
                </a:extLst>
              </p:cNvPr>
              <p:cNvSpPr/>
              <p:nvPr/>
            </p:nvSpPr>
            <p:spPr>
              <a:xfrm>
                <a:off x="6189233" y="1667717"/>
                <a:ext cx="202306" cy="1924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2FE564C1-F9D7-3E7A-45C3-D08D2B403CEF}"/>
                  </a:ext>
                </a:extLst>
              </p:cNvPr>
              <p:cNvCxnSpPr/>
              <p:nvPr/>
            </p:nvCxnSpPr>
            <p:spPr>
              <a:xfrm>
                <a:off x="6189233" y="1758608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67650419-17DC-6BE7-03DB-A26C967AC5AF}"/>
                </a:ext>
              </a:extLst>
            </p:cNvPr>
            <p:cNvGrpSpPr/>
            <p:nvPr/>
          </p:nvGrpSpPr>
          <p:grpSpPr>
            <a:xfrm>
              <a:off x="10844113" y="1694021"/>
              <a:ext cx="202306" cy="661261"/>
              <a:chOff x="6189233" y="1665977"/>
              <a:chExt cx="202306" cy="661261"/>
            </a:xfrm>
          </p:grpSpPr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C8A571A7-EE84-893E-2E18-AD7F482ECA84}"/>
                  </a:ext>
                </a:extLst>
              </p:cNvPr>
              <p:cNvGrpSpPr/>
              <p:nvPr/>
            </p:nvGrpSpPr>
            <p:grpSpPr>
              <a:xfrm>
                <a:off x="6228678" y="1665977"/>
                <a:ext cx="114993" cy="661261"/>
                <a:chOff x="6228678" y="1665977"/>
                <a:chExt cx="114993" cy="661261"/>
              </a:xfrm>
            </p:grpSpPr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822B886-0BB4-9A6A-DF0C-747FD5C613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665977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E50D8B18-DA23-4D64-AF84-92E16662F8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AEA716FB-D5F4-B1C4-B557-F98971D599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665977"/>
                  <a:ext cx="0" cy="661261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FD96A67-C2CA-4BF7-21AA-78FB53C678DE}"/>
                  </a:ext>
                </a:extLst>
              </p:cNvPr>
              <p:cNvSpPr/>
              <p:nvPr/>
            </p:nvSpPr>
            <p:spPr>
              <a:xfrm>
                <a:off x="6189233" y="1839894"/>
                <a:ext cx="202306" cy="4002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BC28432A-8A9F-44B9-AF5E-25D55086A552}"/>
                  </a:ext>
                </a:extLst>
              </p:cNvPr>
              <p:cNvCxnSpPr/>
              <p:nvPr/>
            </p:nvCxnSpPr>
            <p:spPr>
              <a:xfrm>
                <a:off x="6189233" y="2030394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73174444-8EC1-A23B-1011-765E5294ADBB}"/>
                </a:ext>
              </a:extLst>
            </p:cNvPr>
            <p:cNvGrpSpPr/>
            <p:nvPr/>
          </p:nvGrpSpPr>
          <p:grpSpPr>
            <a:xfrm>
              <a:off x="11132426" y="1394376"/>
              <a:ext cx="202306" cy="962335"/>
              <a:chOff x="6189233" y="1364903"/>
              <a:chExt cx="202306" cy="962335"/>
            </a:xfrm>
          </p:grpSpPr>
          <p:grpSp>
            <p:nvGrpSpPr>
              <p:cNvPr id="129" name="Groupe 128">
                <a:extLst>
                  <a:ext uri="{FF2B5EF4-FFF2-40B4-BE49-F238E27FC236}">
                    <a16:creationId xmlns:a16="http://schemas.microsoft.com/office/drawing/2014/main" id="{CC046C3E-6BC6-425F-A47D-9B5ED3C9C55B}"/>
                  </a:ext>
                </a:extLst>
              </p:cNvPr>
              <p:cNvGrpSpPr/>
              <p:nvPr/>
            </p:nvGrpSpPr>
            <p:grpSpPr>
              <a:xfrm>
                <a:off x="6228678" y="1364903"/>
                <a:ext cx="114993" cy="962335"/>
                <a:chOff x="6228678" y="1364903"/>
                <a:chExt cx="114993" cy="962335"/>
              </a:xfrm>
            </p:grpSpPr>
            <p:cxnSp>
              <p:nvCxnSpPr>
                <p:cNvPr id="132" name="Connecteur droit 131">
                  <a:extLst>
                    <a:ext uri="{FF2B5EF4-FFF2-40B4-BE49-F238E27FC236}">
                      <a16:creationId xmlns:a16="http://schemas.microsoft.com/office/drawing/2014/main" id="{A8779AEE-1B1B-A9F5-0BC6-0BF040A93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1364903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132">
                  <a:extLst>
                    <a:ext uri="{FF2B5EF4-FFF2-40B4-BE49-F238E27FC236}">
                      <a16:creationId xmlns:a16="http://schemas.microsoft.com/office/drawing/2014/main" id="{984DB92F-98E7-F4D9-4344-8090909C8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8678" y="2327238"/>
                  <a:ext cx="1149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302A5CD5-C3A1-B797-2A34-BDE80ABB8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6174" y="1364903"/>
                  <a:ext cx="0" cy="962335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C8F5104-4AE6-17C5-A8B8-6044141A8690}"/>
                  </a:ext>
                </a:extLst>
              </p:cNvPr>
              <p:cNvSpPr/>
              <p:nvPr/>
            </p:nvSpPr>
            <p:spPr>
              <a:xfrm>
                <a:off x="6189233" y="1635010"/>
                <a:ext cx="202306" cy="3632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F1CCC23F-EB4E-0E8A-3565-53E883546215}"/>
                  </a:ext>
                </a:extLst>
              </p:cNvPr>
              <p:cNvCxnSpPr/>
              <p:nvPr/>
            </p:nvCxnSpPr>
            <p:spPr>
              <a:xfrm>
                <a:off x="6189233" y="1774341"/>
                <a:ext cx="202306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36C67B0E-E151-F629-EB34-3E87A3F1C19D}"/>
                </a:ext>
              </a:extLst>
            </p:cNvPr>
            <p:cNvSpPr txBox="1"/>
            <p:nvPr/>
          </p:nvSpPr>
          <p:spPr>
            <a:xfrm rot="16200000">
              <a:off x="8054825" y="1743782"/>
              <a:ext cx="11528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(mg/L)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FE10329E-0889-4ECC-3DCA-F7358A8DFA72}"/>
                </a:ext>
              </a:extLst>
            </p:cNvPr>
            <p:cNvSpPr txBox="1"/>
            <p:nvPr/>
          </p:nvSpPr>
          <p:spPr>
            <a:xfrm>
              <a:off x="8480584" y="805003"/>
              <a:ext cx="2584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15" name="Rectangle à coins arrondis 10">
            <a:extLst>
              <a:ext uri="{FF2B5EF4-FFF2-40B4-BE49-F238E27FC236}">
                <a16:creationId xmlns:a16="http://schemas.microsoft.com/office/drawing/2014/main" id="{A54C87CB-090D-0F94-FB81-06AD4DE64F2B}"/>
              </a:ext>
            </a:extLst>
          </p:cNvPr>
          <p:cNvSpPr/>
          <p:nvPr/>
        </p:nvSpPr>
        <p:spPr>
          <a:xfrm>
            <a:off x="4689250" y="816550"/>
            <a:ext cx="3469681" cy="252295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16" name="Rectangle à coins arrondis 10">
            <a:extLst>
              <a:ext uri="{FF2B5EF4-FFF2-40B4-BE49-F238E27FC236}">
                <a16:creationId xmlns:a16="http://schemas.microsoft.com/office/drawing/2014/main" id="{6B2B12F0-AFF7-F940-9A0A-745BE7C45CBD}"/>
              </a:ext>
            </a:extLst>
          </p:cNvPr>
          <p:cNvSpPr/>
          <p:nvPr/>
        </p:nvSpPr>
        <p:spPr>
          <a:xfrm>
            <a:off x="8215045" y="810777"/>
            <a:ext cx="3469681" cy="252295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360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 values </a:t>
            </a:r>
            <a:r>
              <a:rPr lang="fr-FR" dirty="0" err="1"/>
              <a:t>can’t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trusted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Tängdén et al., ECCMID</a:t>
            </a:r>
            <a:r>
              <a:rPr lang="da-DK" baseline="30000" dirty="0"/>
              <a:t>®</a:t>
            </a:r>
            <a:r>
              <a:rPr lang="da-DK" dirty="0"/>
              <a:t> 2023, Abs #SY227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D440979-2886-FA15-0B5F-9A910C96CC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123441"/>
            <a:ext cx="6193165" cy="423235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«The intention of the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 </a:t>
            </a:r>
            <a:r>
              <a:rPr lang="fr-FR" dirty="0" err="1"/>
              <a:t>arising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accepting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MIC </a:t>
            </a:r>
            <a:r>
              <a:rPr lang="fr-FR" dirty="0" err="1"/>
              <a:t>determinations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dosing</a:t>
            </a:r>
            <a:r>
              <a:rPr lang="fr-FR" dirty="0"/>
              <a:t> </a:t>
            </a:r>
            <a:r>
              <a:rPr lang="fr-FR" dirty="0" err="1"/>
              <a:t>regimens</a:t>
            </a:r>
            <a:r>
              <a:rPr lang="fr-FR" dirty="0"/>
              <a:t>.»</a:t>
            </a:r>
          </a:p>
          <a:p>
            <a:r>
              <a:rPr lang="fr-FR" dirty="0"/>
              <a:t>2-4 </a:t>
            </a:r>
            <a:r>
              <a:rPr lang="fr-FR" dirty="0" err="1"/>
              <a:t>fold</a:t>
            </a:r>
            <a:r>
              <a:rPr lang="fr-FR" dirty="0"/>
              <a:t> variations in </a:t>
            </a:r>
            <a:r>
              <a:rPr lang="fr-FR" dirty="0" err="1"/>
              <a:t>MICs</a:t>
            </a:r>
            <a:r>
              <a:rPr lang="fr-FR" dirty="0"/>
              <a:t> are </a:t>
            </a:r>
            <a:r>
              <a:rPr lang="fr-FR" dirty="0" err="1"/>
              <a:t>expected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Challenges TDM </a:t>
            </a:r>
            <a:r>
              <a:rPr lang="fr-FR" dirty="0" err="1"/>
              <a:t>using</a:t>
            </a:r>
            <a:r>
              <a:rPr lang="fr-FR" dirty="0"/>
              <a:t> MIC-</a:t>
            </a:r>
            <a:r>
              <a:rPr lang="fr-FR" dirty="0" err="1"/>
              <a:t>based</a:t>
            </a:r>
            <a:r>
              <a:rPr lang="fr-FR" dirty="0"/>
              <a:t> PK/PD </a:t>
            </a:r>
            <a:r>
              <a:rPr lang="fr-FR" dirty="0" err="1"/>
              <a:t>targets</a:t>
            </a:r>
            <a:endParaRPr lang="fr-FR" dirty="0"/>
          </a:p>
          <a:p>
            <a:r>
              <a:rPr lang="fr-FR" dirty="0"/>
              <a:t>Go for «Maximum </a:t>
            </a:r>
            <a:r>
              <a:rPr lang="fr-FR" dirty="0" err="1"/>
              <a:t>Tolerable</a:t>
            </a:r>
            <a:r>
              <a:rPr lang="fr-FR" dirty="0"/>
              <a:t> Dose» </a:t>
            </a:r>
            <a:r>
              <a:rPr lang="fr-FR" dirty="0" err="1"/>
              <a:t>instead</a:t>
            </a:r>
            <a:r>
              <a:rPr lang="fr-FR" dirty="0"/>
              <a:t> ?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F236A54-AA4A-E7D2-F4F4-7CDD96B2F6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194" y="5887196"/>
            <a:ext cx="2503976" cy="380176"/>
          </a:xfrm>
        </p:spPr>
        <p:txBody>
          <a:bodyPr/>
          <a:lstStyle/>
          <a:p>
            <a:r>
              <a:rPr lang="fr-FR" dirty="0"/>
              <a:t>Mouton JAC 2018, </a:t>
            </a:r>
            <a:r>
              <a:rPr lang="fr-FR" dirty="0" err="1"/>
              <a:t>Dhaese</a:t>
            </a:r>
            <a:r>
              <a:rPr lang="fr-FR" dirty="0"/>
              <a:t> </a:t>
            </a:r>
            <a:r>
              <a:rPr lang="fr-FR" dirty="0" err="1"/>
              <a:t>Antibiotics</a:t>
            </a:r>
            <a:r>
              <a:rPr lang="fr-FR" dirty="0"/>
              <a:t>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CF510D-0691-6192-28FA-D084C991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799" y="906370"/>
            <a:ext cx="4374835" cy="125877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AF8B798-04BC-7B30-3A2B-708A512D7064}"/>
              </a:ext>
            </a:extLst>
          </p:cNvPr>
          <p:cNvGraphicFramePr>
            <a:graphicFrameLocks noGrp="1"/>
          </p:cNvGraphicFramePr>
          <p:nvPr/>
        </p:nvGraphicFramePr>
        <p:xfrm>
          <a:off x="1159143" y="2424005"/>
          <a:ext cx="5183924" cy="180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779">
                <a:tc grid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1.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Suggested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MIC for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attainment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various</a:t>
                      </a:r>
                      <a:r>
                        <a:rPr lang="fr-F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conditions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292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 found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Interpretation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attainment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WT, ≤ECOFF</a:t>
                      </a:r>
                    </a:p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&gt;ECOFF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ECOFF</a:t>
                      </a:r>
                    </a:p>
                    <a:p>
                      <a:pPr mar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 + two-2-fold dilutions</a:t>
                      </a:r>
                      <a:r>
                        <a:rPr lang="el-GR" sz="1400" b="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endParaRPr lang="fr-FR" sz="1400" b="0" kern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82EF244-3C20-ADA9-2056-5030C5B9B769}"/>
              </a:ext>
            </a:extLst>
          </p:cNvPr>
          <p:cNvCxnSpPr>
            <a:cxnSpLocks/>
          </p:cNvCxnSpPr>
          <p:nvPr/>
        </p:nvCxnSpPr>
        <p:spPr>
          <a:xfrm>
            <a:off x="8226256" y="2734322"/>
            <a:ext cx="0" cy="231259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0D36429-01BE-AEC8-E198-602B702CE9DF}"/>
              </a:ext>
            </a:extLst>
          </p:cNvPr>
          <p:cNvCxnSpPr>
            <a:cxnSpLocks/>
          </p:cNvCxnSpPr>
          <p:nvPr/>
        </p:nvCxnSpPr>
        <p:spPr>
          <a:xfrm flipH="1">
            <a:off x="8219552" y="5036683"/>
            <a:ext cx="3414467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FFCEAE2-C636-7ACD-C9DD-7D4F7C802F76}"/>
              </a:ext>
            </a:extLst>
          </p:cNvPr>
          <p:cNvCxnSpPr>
            <a:cxnSpLocks/>
          </p:cNvCxnSpPr>
          <p:nvPr/>
        </p:nvCxnSpPr>
        <p:spPr>
          <a:xfrm flipH="1">
            <a:off x="8113861" y="2743981"/>
            <a:ext cx="108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BC2760D-C8D0-D59E-0ECE-06A47ACFA7D0}"/>
              </a:ext>
            </a:extLst>
          </p:cNvPr>
          <p:cNvCxnSpPr>
            <a:cxnSpLocks/>
          </p:cNvCxnSpPr>
          <p:nvPr/>
        </p:nvCxnSpPr>
        <p:spPr>
          <a:xfrm flipH="1">
            <a:off x="8113861" y="3516080"/>
            <a:ext cx="108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115F159-266C-06DE-1584-5116F0CACFF4}"/>
              </a:ext>
            </a:extLst>
          </p:cNvPr>
          <p:cNvCxnSpPr>
            <a:cxnSpLocks/>
          </p:cNvCxnSpPr>
          <p:nvPr/>
        </p:nvCxnSpPr>
        <p:spPr>
          <a:xfrm flipH="1">
            <a:off x="8113861" y="4271328"/>
            <a:ext cx="108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389F465-BEEF-28F2-A7E4-ACA0DB7C65FB}"/>
              </a:ext>
            </a:extLst>
          </p:cNvPr>
          <p:cNvCxnSpPr>
            <a:cxnSpLocks/>
          </p:cNvCxnSpPr>
          <p:nvPr/>
        </p:nvCxnSpPr>
        <p:spPr>
          <a:xfrm flipH="1">
            <a:off x="8113861" y="5035298"/>
            <a:ext cx="108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A0A77FC-FFCE-F751-2BFF-CF3CFED389E8}"/>
              </a:ext>
            </a:extLst>
          </p:cNvPr>
          <p:cNvCxnSpPr>
            <a:cxnSpLocks/>
          </p:cNvCxnSpPr>
          <p:nvPr/>
        </p:nvCxnSpPr>
        <p:spPr>
          <a:xfrm>
            <a:off x="8435518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D31AC5E-B067-270D-50A7-CD3F404899B4}"/>
              </a:ext>
            </a:extLst>
          </p:cNvPr>
          <p:cNvCxnSpPr>
            <a:cxnSpLocks/>
          </p:cNvCxnSpPr>
          <p:nvPr/>
        </p:nvCxnSpPr>
        <p:spPr>
          <a:xfrm>
            <a:off x="8658792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325EFFA-2252-8BD4-D302-9CED13E3B204}"/>
              </a:ext>
            </a:extLst>
          </p:cNvPr>
          <p:cNvCxnSpPr>
            <a:cxnSpLocks/>
          </p:cNvCxnSpPr>
          <p:nvPr/>
        </p:nvCxnSpPr>
        <p:spPr>
          <a:xfrm>
            <a:off x="8869174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82A904F-B485-6AFD-1A57-ECC0F3380B37}"/>
              </a:ext>
            </a:extLst>
          </p:cNvPr>
          <p:cNvCxnSpPr>
            <a:cxnSpLocks/>
          </p:cNvCxnSpPr>
          <p:nvPr/>
        </p:nvCxnSpPr>
        <p:spPr>
          <a:xfrm>
            <a:off x="9090840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E3924A-8DF5-A161-6E23-CC1FB5F0CB64}"/>
              </a:ext>
            </a:extLst>
          </p:cNvPr>
          <p:cNvCxnSpPr>
            <a:cxnSpLocks/>
          </p:cNvCxnSpPr>
          <p:nvPr/>
        </p:nvCxnSpPr>
        <p:spPr>
          <a:xfrm>
            <a:off x="929630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F3B1DDD-9C37-1D51-817D-9213370351D7}"/>
              </a:ext>
            </a:extLst>
          </p:cNvPr>
          <p:cNvCxnSpPr>
            <a:cxnSpLocks/>
          </p:cNvCxnSpPr>
          <p:nvPr/>
        </p:nvCxnSpPr>
        <p:spPr>
          <a:xfrm>
            <a:off x="950495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E25EADA-E499-9CFC-ED44-D29B7BBAF084}"/>
              </a:ext>
            </a:extLst>
          </p:cNvPr>
          <p:cNvCxnSpPr>
            <a:cxnSpLocks/>
          </p:cNvCxnSpPr>
          <p:nvPr/>
        </p:nvCxnSpPr>
        <p:spPr>
          <a:xfrm>
            <a:off x="971360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271D30C-559B-BF75-5DF1-C91E533310AC}"/>
              </a:ext>
            </a:extLst>
          </p:cNvPr>
          <p:cNvCxnSpPr>
            <a:cxnSpLocks/>
          </p:cNvCxnSpPr>
          <p:nvPr/>
        </p:nvCxnSpPr>
        <p:spPr>
          <a:xfrm>
            <a:off x="9929630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B3BF9C5-02EF-2C77-796E-CF9E3DDC0E3A}"/>
              </a:ext>
            </a:extLst>
          </p:cNvPr>
          <p:cNvCxnSpPr>
            <a:cxnSpLocks/>
          </p:cNvCxnSpPr>
          <p:nvPr/>
        </p:nvCxnSpPr>
        <p:spPr>
          <a:xfrm>
            <a:off x="1013090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20727F0-CBF5-7A5B-67BE-AD3DCAB076C9}"/>
              </a:ext>
            </a:extLst>
          </p:cNvPr>
          <p:cNvCxnSpPr>
            <a:cxnSpLocks/>
          </p:cNvCxnSpPr>
          <p:nvPr/>
        </p:nvCxnSpPr>
        <p:spPr>
          <a:xfrm>
            <a:off x="1035184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6F31392-67CA-5C73-77D7-878B716FDE35}"/>
              </a:ext>
            </a:extLst>
          </p:cNvPr>
          <p:cNvCxnSpPr>
            <a:cxnSpLocks/>
          </p:cNvCxnSpPr>
          <p:nvPr/>
        </p:nvCxnSpPr>
        <p:spPr>
          <a:xfrm>
            <a:off x="10560496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FB372D85-561D-87FD-2175-BD24361A6AF6}"/>
              </a:ext>
            </a:extLst>
          </p:cNvPr>
          <p:cNvCxnSpPr>
            <a:cxnSpLocks/>
          </p:cNvCxnSpPr>
          <p:nvPr/>
        </p:nvCxnSpPr>
        <p:spPr>
          <a:xfrm>
            <a:off x="10776520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83049CA-938C-1E23-8D02-F05261877430}"/>
              </a:ext>
            </a:extLst>
          </p:cNvPr>
          <p:cNvCxnSpPr>
            <a:cxnSpLocks/>
          </p:cNvCxnSpPr>
          <p:nvPr/>
        </p:nvCxnSpPr>
        <p:spPr>
          <a:xfrm>
            <a:off x="10992544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FB9A4C4-FDD2-05A4-FCE1-032FE8A57E05}"/>
              </a:ext>
            </a:extLst>
          </p:cNvPr>
          <p:cNvCxnSpPr>
            <a:cxnSpLocks/>
          </p:cNvCxnSpPr>
          <p:nvPr/>
        </p:nvCxnSpPr>
        <p:spPr>
          <a:xfrm>
            <a:off x="11208568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4009FA4-377F-052B-C67F-18ED3501E49F}"/>
              </a:ext>
            </a:extLst>
          </p:cNvPr>
          <p:cNvCxnSpPr>
            <a:cxnSpLocks/>
          </p:cNvCxnSpPr>
          <p:nvPr/>
        </p:nvCxnSpPr>
        <p:spPr>
          <a:xfrm>
            <a:off x="11424592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0C4B7B0-B9FA-FA89-D8B5-21D21F080C33}"/>
              </a:ext>
            </a:extLst>
          </p:cNvPr>
          <p:cNvCxnSpPr>
            <a:cxnSpLocks/>
          </p:cNvCxnSpPr>
          <p:nvPr/>
        </p:nvCxnSpPr>
        <p:spPr>
          <a:xfrm>
            <a:off x="11633242" y="5029092"/>
            <a:ext cx="0" cy="10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B0A5EBAE-F872-77F0-5334-F6DDDEBD1273}"/>
              </a:ext>
            </a:extLst>
          </p:cNvPr>
          <p:cNvSpPr txBox="1"/>
          <p:nvPr/>
        </p:nvSpPr>
        <p:spPr>
          <a:xfrm>
            <a:off x="7608498" y="2587925"/>
            <a:ext cx="67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1500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D7845B2-B213-3139-F57A-1EB90CCE5672}"/>
              </a:ext>
            </a:extLst>
          </p:cNvPr>
          <p:cNvSpPr txBox="1"/>
          <p:nvPr/>
        </p:nvSpPr>
        <p:spPr>
          <a:xfrm>
            <a:off x="7608498" y="3345490"/>
            <a:ext cx="67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457367A-E8AA-0771-4591-59547A8A5187}"/>
              </a:ext>
            </a:extLst>
          </p:cNvPr>
          <p:cNvSpPr txBox="1"/>
          <p:nvPr/>
        </p:nvSpPr>
        <p:spPr>
          <a:xfrm>
            <a:off x="7712015" y="4091086"/>
            <a:ext cx="67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1214911-D44A-1EEC-18DE-8CE1EA37D3A6}"/>
              </a:ext>
            </a:extLst>
          </p:cNvPr>
          <p:cNvSpPr txBox="1"/>
          <p:nvPr/>
        </p:nvSpPr>
        <p:spPr>
          <a:xfrm>
            <a:off x="7904463" y="4856931"/>
            <a:ext cx="434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82FD246-61B0-E15C-F9A3-E51E14BBB28E}"/>
              </a:ext>
            </a:extLst>
          </p:cNvPr>
          <p:cNvSpPr txBox="1"/>
          <p:nvPr/>
        </p:nvSpPr>
        <p:spPr>
          <a:xfrm rot="16200000">
            <a:off x="6403800" y="3703983"/>
            <a:ext cx="2294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Number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strains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F5CD54F-C782-6097-7562-094A4BB59422}"/>
              </a:ext>
            </a:extLst>
          </p:cNvPr>
          <p:cNvSpPr txBox="1"/>
          <p:nvPr/>
        </p:nvSpPr>
        <p:spPr>
          <a:xfrm>
            <a:off x="7191590" y="2509978"/>
            <a:ext cx="53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AEDE68E-9D93-A49C-CF53-E62099090726}"/>
              </a:ext>
            </a:extLst>
          </p:cNvPr>
          <p:cNvSpPr txBox="1"/>
          <p:nvPr/>
        </p:nvSpPr>
        <p:spPr>
          <a:xfrm>
            <a:off x="8264106" y="5492180"/>
            <a:ext cx="3404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 (mg/L)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7FA1DCB-13ED-7A1F-AD38-3354BAAA5299}"/>
              </a:ext>
            </a:extLst>
          </p:cNvPr>
          <p:cNvSpPr txBox="1"/>
          <p:nvPr/>
        </p:nvSpPr>
        <p:spPr>
          <a:xfrm rot="18999431">
            <a:off x="8023778" y="5140829"/>
            <a:ext cx="70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0.015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5D1EB0-1F43-CDB4-D661-97660D504ABB}"/>
              </a:ext>
            </a:extLst>
          </p:cNvPr>
          <p:cNvSpPr txBox="1"/>
          <p:nvPr/>
        </p:nvSpPr>
        <p:spPr>
          <a:xfrm rot="18999431">
            <a:off x="8313899" y="5080025"/>
            <a:ext cx="70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0.03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FABF149-CAA3-3090-F75D-B206B2F8FAE9}"/>
              </a:ext>
            </a:extLst>
          </p:cNvPr>
          <p:cNvSpPr txBox="1"/>
          <p:nvPr/>
        </p:nvSpPr>
        <p:spPr>
          <a:xfrm rot="18999431">
            <a:off x="8454191" y="5134779"/>
            <a:ext cx="70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0.063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34F006D-5CFA-625C-0BB6-BB983D9BE373}"/>
              </a:ext>
            </a:extLst>
          </p:cNvPr>
          <p:cNvSpPr txBox="1"/>
          <p:nvPr/>
        </p:nvSpPr>
        <p:spPr>
          <a:xfrm rot="18999431">
            <a:off x="8673454" y="5143285"/>
            <a:ext cx="70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0.125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10C75DA-DEAD-9101-BEDF-339ACD77DCE8}"/>
              </a:ext>
            </a:extLst>
          </p:cNvPr>
          <p:cNvSpPr txBox="1"/>
          <p:nvPr/>
        </p:nvSpPr>
        <p:spPr>
          <a:xfrm rot="18999431">
            <a:off x="8957019" y="5104304"/>
            <a:ext cx="60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0.25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FF47F9-C538-42BA-E179-112CE4BE5148}"/>
              </a:ext>
            </a:extLst>
          </p:cNvPr>
          <p:cNvSpPr txBox="1"/>
          <p:nvPr/>
        </p:nvSpPr>
        <p:spPr>
          <a:xfrm rot="18999431">
            <a:off x="9254039" y="5038736"/>
            <a:ext cx="60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0.5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76FF300-3D6E-2497-E4BA-32FE8F20DA84}"/>
              </a:ext>
            </a:extLst>
          </p:cNvPr>
          <p:cNvSpPr txBox="1"/>
          <p:nvPr/>
        </p:nvSpPr>
        <p:spPr>
          <a:xfrm rot="18999431">
            <a:off x="9599335" y="5037131"/>
            <a:ext cx="30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95692FD-C2A0-D355-7BA8-2260F0C7F677}"/>
              </a:ext>
            </a:extLst>
          </p:cNvPr>
          <p:cNvSpPr txBox="1"/>
          <p:nvPr/>
        </p:nvSpPr>
        <p:spPr>
          <a:xfrm rot="18999431">
            <a:off x="9811307" y="5051604"/>
            <a:ext cx="30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39CECDE-AD15-5630-97E3-41E28330947A}"/>
              </a:ext>
            </a:extLst>
          </p:cNvPr>
          <p:cNvSpPr txBox="1"/>
          <p:nvPr/>
        </p:nvSpPr>
        <p:spPr>
          <a:xfrm rot="18999431">
            <a:off x="10024818" y="5051360"/>
            <a:ext cx="30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869FA58-B6F6-8AC3-4FD9-5A52791924C4}"/>
              </a:ext>
            </a:extLst>
          </p:cNvPr>
          <p:cNvSpPr txBox="1"/>
          <p:nvPr/>
        </p:nvSpPr>
        <p:spPr>
          <a:xfrm rot="18999431">
            <a:off x="10227070" y="5039860"/>
            <a:ext cx="30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58FBF51-A0EB-F753-9FC3-38676DC6F678}"/>
              </a:ext>
            </a:extLst>
          </p:cNvPr>
          <p:cNvSpPr txBox="1"/>
          <p:nvPr/>
        </p:nvSpPr>
        <p:spPr>
          <a:xfrm rot="18999431">
            <a:off x="10361511" y="5076646"/>
            <a:ext cx="398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7868A0D-B935-FAF3-B2DB-CD1D0B615E11}"/>
              </a:ext>
            </a:extLst>
          </p:cNvPr>
          <p:cNvSpPr txBox="1"/>
          <p:nvPr/>
        </p:nvSpPr>
        <p:spPr>
          <a:xfrm rot="18999431">
            <a:off x="10574052" y="5085394"/>
            <a:ext cx="398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1324F1A-288D-547B-2542-2C360E3DCB30}"/>
              </a:ext>
            </a:extLst>
          </p:cNvPr>
          <p:cNvSpPr txBox="1"/>
          <p:nvPr/>
        </p:nvSpPr>
        <p:spPr>
          <a:xfrm rot="18999431">
            <a:off x="10795824" y="5076890"/>
            <a:ext cx="398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81F5076-92EA-70DF-BCCD-DEA2C4590803}"/>
              </a:ext>
            </a:extLst>
          </p:cNvPr>
          <p:cNvSpPr txBox="1"/>
          <p:nvPr/>
        </p:nvSpPr>
        <p:spPr>
          <a:xfrm rot="18999431">
            <a:off x="10913793" y="5113644"/>
            <a:ext cx="47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128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A938222-457C-150C-1B76-263E926D2632}"/>
              </a:ext>
            </a:extLst>
          </p:cNvPr>
          <p:cNvSpPr txBox="1"/>
          <p:nvPr/>
        </p:nvSpPr>
        <p:spPr>
          <a:xfrm rot="18999431">
            <a:off x="11140078" y="5113645"/>
            <a:ext cx="47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256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2625335-5705-0C2B-55A8-9FE3A56DD3B6}"/>
              </a:ext>
            </a:extLst>
          </p:cNvPr>
          <p:cNvSpPr txBox="1"/>
          <p:nvPr/>
        </p:nvSpPr>
        <p:spPr>
          <a:xfrm rot="18999431">
            <a:off x="11341607" y="5128143"/>
            <a:ext cx="47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512</a:t>
            </a:r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C2E5910E-7551-E352-6528-F548092FE896}"/>
              </a:ext>
            </a:extLst>
          </p:cNvPr>
          <p:cNvSpPr/>
          <p:nvPr/>
        </p:nvSpPr>
        <p:spPr>
          <a:xfrm>
            <a:off x="8241671" y="2875472"/>
            <a:ext cx="3409740" cy="2161273"/>
          </a:xfrm>
          <a:custGeom>
            <a:avLst/>
            <a:gdLst>
              <a:gd name="connsiteX0" fmla="*/ 0 w 3404558"/>
              <a:gd name="connsiteY0" fmla="*/ 2150853 h 2162354"/>
              <a:gd name="connsiteX1" fmla="*/ 189781 w 3404558"/>
              <a:gd name="connsiteY1" fmla="*/ 2162354 h 2162354"/>
              <a:gd name="connsiteX2" fmla="*/ 425570 w 3404558"/>
              <a:gd name="connsiteY2" fmla="*/ 2012830 h 2162354"/>
              <a:gd name="connsiteX3" fmla="*/ 621102 w 3404558"/>
              <a:gd name="connsiteY3" fmla="*/ 1265207 h 2162354"/>
              <a:gd name="connsiteX4" fmla="*/ 690113 w 3404558"/>
              <a:gd name="connsiteY4" fmla="*/ 937403 h 2162354"/>
              <a:gd name="connsiteX5" fmla="*/ 753373 w 3404558"/>
              <a:gd name="connsiteY5" fmla="*/ 632603 h 2162354"/>
              <a:gd name="connsiteX6" fmla="*/ 810883 w 3404558"/>
              <a:gd name="connsiteY6" fmla="*/ 327803 h 2162354"/>
              <a:gd name="connsiteX7" fmla="*/ 833887 w 3404558"/>
              <a:gd name="connsiteY7" fmla="*/ 132271 h 2162354"/>
              <a:gd name="connsiteX8" fmla="*/ 1046672 w 3404558"/>
              <a:gd name="connsiteY8" fmla="*/ 0 h 2162354"/>
              <a:gd name="connsiteX9" fmla="*/ 1115683 w 3404558"/>
              <a:gd name="connsiteY9" fmla="*/ 391064 h 2162354"/>
              <a:gd name="connsiteX10" fmla="*/ 1201947 w 3404558"/>
              <a:gd name="connsiteY10" fmla="*/ 845388 h 2162354"/>
              <a:gd name="connsiteX11" fmla="*/ 1247955 w 3404558"/>
              <a:gd name="connsiteY11" fmla="*/ 1109932 h 2162354"/>
              <a:gd name="connsiteX12" fmla="*/ 1299713 w 3404558"/>
              <a:gd name="connsiteY12" fmla="*/ 1328468 h 2162354"/>
              <a:gd name="connsiteX13" fmla="*/ 1357222 w 3404558"/>
              <a:gd name="connsiteY13" fmla="*/ 1477992 h 2162354"/>
              <a:gd name="connsiteX14" fmla="*/ 1431985 w 3404558"/>
              <a:gd name="connsiteY14" fmla="*/ 1604513 h 2162354"/>
              <a:gd name="connsiteX15" fmla="*/ 1466490 w 3404558"/>
              <a:gd name="connsiteY15" fmla="*/ 1702279 h 2162354"/>
              <a:gd name="connsiteX16" fmla="*/ 1506747 w 3404558"/>
              <a:gd name="connsiteY16" fmla="*/ 1765539 h 2162354"/>
              <a:gd name="connsiteX17" fmla="*/ 1604513 w 3404558"/>
              <a:gd name="connsiteY17" fmla="*/ 1863305 h 2162354"/>
              <a:gd name="connsiteX18" fmla="*/ 1685026 w 3404558"/>
              <a:gd name="connsiteY18" fmla="*/ 1932317 h 2162354"/>
              <a:gd name="connsiteX19" fmla="*/ 1817298 w 3404558"/>
              <a:gd name="connsiteY19" fmla="*/ 1984075 h 2162354"/>
              <a:gd name="connsiteX20" fmla="*/ 1932317 w 3404558"/>
              <a:gd name="connsiteY20" fmla="*/ 2030083 h 2162354"/>
              <a:gd name="connsiteX21" fmla="*/ 2087592 w 3404558"/>
              <a:gd name="connsiteY21" fmla="*/ 1995577 h 2162354"/>
              <a:gd name="connsiteX22" fmla="*/ 2254370 w 3404558"/>
              <a:gd name="connsiteY22" fmla="*/ 1984075 h 2162354"/>
              <a:gd name="connsiteX23" fmla="*/ 2444151 w 3404558"/>
              <a:gd name="connsiteY23" fmla="*/ 1949570 h 2162354"/>
              <a:gd name="connsiteX24" fmla="*/ 2518913 w 3404558"/>
              <a:gd name="connsiteY24" fmla="*/ 1920815 h 2162354"/>
              <a:gd name="connsiteX25" fmla="*/ 2616679 w 3404558"/>
              <a:gd name="connsiteY25" fmla="*/ 1920815 h 2162354"/>
              <a:gd name="connsiteX26" fmla="*/ 2697192 w 3404558"/>
              <a:gd name="connsiteY26" fmla="*/ 1932317 h 2162354"/>
              <a:gd name="connsiteX27" fmla="*/ 2846717 w 3404558"/>
              <a:gd name="connsiteY27" fmla="*/ 1972573 h 2162354"/>
              <a:gd name="connsiteX28" fmla="*/ 2973238 w 3404558"/>
              <a:gd name="connsiteY28" fmla="*/ 1995577 h 2162354"/>
              <a:gd name="connsiteX29" fmla="*/ 3088256 w 3404558"/>
              <a:gd name="connsiteY29" fmla="*/ 1978324 h 2162354"/>
              <a:gd name="connsiteX30" fmla="*/ 3157268 w 3404558"/>
              <a:gd name="connsiteY30" fmla="*/ 1972573 h 2162354"/>
              <a:gd name="connsiteX31" fmla="*/ 3272287 w 3404558"/>
              <a:gd name="connsiteY31" fmla="*/ 2024332 h 2162354"/>
              <a:gd name="connsiteX32" fmla="*/ 3404558 w 3404558"/>
              <a:gd name="connsiteY32" fmla="*/ 2099094 h 216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404558" h="2162354">
                <a:moveTo>
                  <a:pt x="0" y="2150853"/>
                </a:moveTo>
                <a:lnTo>
                  <a:pt x="189781" y="2162354"/>
                </a:lnTo>
                <a:lnTo>
                  <a:pt x="425570" y="2012830"/>
                </a:lnTo>
                <a:lnTo>
                  <a:pt x="621102" y="1265207"/>
                </a:lnTo>
                <a:lnTo>
                  <a:pt x="690113" y="937403"/>
                </a:lnTo>
                <a:lnTo>
                  <a:pt x="753373" y="632603"/>
                </a:lnTo>
                <a:lnTo>
                  <a:pt x="810883" y="327803"/>
                </a:lnTo>
                <a:lnTo>
                  <a:pt x="833887" y="132271"/>
                </a:lnTo>
                <a:lnTo>
                  <a:pt x="1046672" y="0"/>
                </a:lnTo>
                <a:lnTo>
                  <a:pt x="1115683" y="391064"/>
                </a:lnTo>
                <a:lnTo>
                  <a:pt x="1201947" y="845388"/>
                </a:lnTo>
                <a:lnTo>
                  <a:pt x="1247955" y="1109932"/>
                </a:lnTo>
                <a:lnTo>
                  <a:pt x="1299713" y="1328468"/>
                </a:lnTo>
                <a:lnTo>
                  <a:pt x="1357222" y="1477992"/>
                </a:lnTo>
                <a:lnTo>
                  <a:pt x="1431985" y="1604513"/>
                </a:lnTo>
                <a:lnTo>
                  <a:pt x="1466490" y="1702279"/>
                </a:lnTo>
                <a:lnTo>
                  <a:pt x="1506747" y="1765539"/>
                </a:lnTo>
                <a:lnTo>
                  <a:pt x="1604513" y="1863305"/>
                </a:lnTo>
                <a:lnTo>
                  <a:pt x="1685026" y="1932317"/>
                </a:lnTo>
                <a:lnTo>
                  <a:pt x="1817298" y="1984075"/>
                </a:lnTo>
                <a:lnTo>
                  <a:pt x="1932317" y="2030083"/>
                </a:lnTo>
                <a:lnTo>
                  <a:pt x="2087592" y="1995577"/>
                </a:lnTo>
                <a:lnTo>
                  <a:pt x="2254370" y="1984075"/>
                </a:lnTo>
                <a:lnTo>
                  <a:pt x="2444151" y="1949570"/>
                </a:lnTo>
                <a:lnTo>
                  <a:pt x="2518913" y="1920815"/>
                </a:lnTo>
                <a:lnTo>
                  <a:pt x="2616679" y="1920815"/>
                </a:lnTo>
                <a:lnTo>
                  <a:pt x="2697192" y="1932317"/>
                </a:lnTo>
                <a:lnTo>
                  <a:pt x="2846717" y="1972573"/>
                </a:lnTo>
                <a:lnTo>
                  <a:pt x="2973238" y="1995577"/>
                </a:lnTo>
                <a:lnTo>
                  <a:pt x="3088256" y="1978324"/>
                </a:lnTo>
                <a:lnTo>
                  <a:pt x="3157268" y="1972573"/>
                </a:lnTo>
                <a:lnTo>
                  <a:pt x="3272287" y="2024332"/>
                </a:lnTo>
                <a:lnTo>
                  <a:pt x="3404558" y="2099094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0088DC25-9E13-6BF5-76F1-806792E260BD}"/>
              </a:ext>
            </a:extLst>
          </p:cNvPr>
          <p:cNvSpPr/>
          <p:nvPr/>
        </p:nvSpPr>
        <p:spPr>
          <a:xfrm>
            <a:off x="10139680" y="4792980"/>
            <a:ext cx="1506220" cy="233680"/>
          </a:xfrm>
          <a:custGeom>
            <a:avLst/>
            <a:gdLst>
              <a:gd name="connsiteX0" fmla="*/ 0 w 1501140"/>
              <a:gd name="connsiteY0" fmla="*/ 109220 h 233680"/>
              <a:gd name="connsiteX1" fmla="*/ 0 w 1501140"/>
              <a:gd name="connsiteY1" fmla="*/ 233680 h 233680"/>
              <a:gd name="connsiteX2" fmla="*/ 1490980 w 1501140"/>
              <a:gd name="connsiteY2" fmla="*/ 233680 h 233680"/>
              <a:gd name="connsiteX3" fmla="*/ 1501140 w 1501140"/>
              <a:gd name="connsiteY3" fmla="*/ 177800 h 233680"/>
              <a:gd name="connsiteX4" fmla="*/ 1338580 w 1501140"/>
              <a:gd name="connsiteY4" fmla="*/ 86360 h 233680"/>
              <a:gd name="connsiteX5" fmla="*/ 1272540 w 1501140"/>
              <a:gd name="connsiteY5" fmla="*/ 58420 h 233680"/>
              <a:gd name="connsiteX6" fmla="*/ 1074420 w 1501140"/>
              <a:gd name="connsiteY6" fmla="*/ 78740 h 233680"/>
              <a:gd name="connsiteX7" fmla="*/ 970280 w 1501140"/>
              <a:gd name="connsiteY7" fmla="*/ 58420 h 233680"/>
              <a:gd name="connsiteX8" fmla="*/ 805180 w 1501140"/>
              <a:gd name="connsiteY8" fmla="*/ 15240 h 233680"/>
              <a:gd name="connsiteX9" fmla="*/ 665480 w 1501140"/>
              <a:gd name="connsiteY9" fmla="*/ 0 h 233680"/>
              <a:gd name="connsiteX10" fmla="*/ 574040 w 1501140"/>
              <a:gd name="connsiteY10" fmla="*/ 25400 h 233680"/>
              <a:gd name="connsiteX11" fmla="*/ 342900 w 1501140"/>
              <a:gd name="connsiteY11" fmla="*/ 60960 h 233680"/>
              <a:gd name="connsiteX12" fmla="*/ 160020 w 1501140"/>
              <a:gd name="connsiteY12" fmla="*/ 83820 h 233680"/>
              <a:gd name="connsiteX13" fmla="*/ 53340 w 1501140"/>
              <a:gd name="connsiteY13" fmla="*/ 99060 h 233680"/>
              <a:gd name="connsiteX14" fmla="*/ 0 w 1501140"/>
              <a:gd name="connsiteY14" fmla="*/ 109220 h 23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01140" h="233680">
                <a:moveTo>
                  <a:pt x="0" y="109220"/>
                </a:moveTo>
                <a:lnTo>
                  <a:pt x="0" y="233680"/>
                </a:lnTo>
                <a:lnTo>
                  <a:pt x="1490980" y="233680"/>
                </a:lnTo>
                <a:lnTo>
                  <a:pt x="1501140" y="177800"/>
                </a:lnTo>
                <a:lnTo>
                  <a:pt x="1338580" y="86360"/>
                </a:lnTo>
                <a:lnTo>
                  <a:pt x="1272540" y="58420"/>
                </a:lnTo>
                <a:lnTo>
                  <a:pt x="1074420" y="78740"/>
                </a:lnTo>
                <a:lnTo>
                  <a:pt x="970280" y="58420"/>
                </a:lnTo>
                <a:lnTo>
                  <a:pt x="805180" y="15240"/>
                </a:lnTo>
                <a:lnTo>
                  <a:pt x="665480" y="0"/>
                </a:lnTo>
                <a:lnTo>
                  <a:pt x="574040" y="25400"/>
                </a:lnTo>
                <a:lnTo>
                  <a:pt x="342900" y="60960"/>
                </a:lnTo>
                <a:lnTo>
                  <a:pt x="160020" y="83820"/>
                </a:lnTo>
                <a:lnTo>
                  <a:pt x="53340" y="99060"/>
                </a:lnTo>
                <a:lnTo>
                  <a:pt x="0" y="1092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8905C1F6-98A4-0B24-397A-77E05224CC41}"/>
              </a:ext>
            </a:extLst>
          </p:cNvPr>
          <p:cNvCxnSpPr>
            <a:cxnSpLocks/>
          </p:cNvCxnSpPr>
          <p:nvPr/>
        </p:nvCxnSpPr>
        <p:spPr>
          <a:xfrm flipV="1">
            <a:off x="9476740" y="4198620"/>
            <a:ext cx="60960" cy="3556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BA79814C-0D3D-4AB3-4AB8-F83BEEAE7E84}"/>
              </a:ext>
            </a:extLst>
          </p:cNvPr>
          <p:cNvCxnSpPr>
            <a:cxnSpLocks/>
          </p:cNvCxnSpPr>
          <p:nvPr/>
        </p:nvCxnSpPr>
        <p:spPr>
          <a:xfrm flipV="1">
            <a:off x="9495626" y="4270218"/>
            <a:ext cx="73660" cy="5588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BE729C56-71B6-2B74-CCCF-0245C5EEA225}"/>
              </a:ext>
            </a:extLst>
          </p:cNvPr>
          <p:cNvCxnSpPr>
            <a:cxnSpLocks/>
            <a:endCxn id="69" idx="13"/>
          </p:cNvCxnSpPr>
          <p:nvPr/>
        </p:nvCxnSpPr>
        <p:spPr>
          <a:xfrm flipV="1">
            <a:off x="9502140" y="4352725"/>
            <a:ext cx="98819" cy="8719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AC610480-C776-91CF-2B83-67D6F8A51543}"/>
              </a:ext>
            </a:extLst>
          </p:cNvPr>
          <p:cNvCxnSpPr>
            <a:cxnSpLocks/>
          </p:cNvCxnSpPr>
          <p:nvPr/>
        </p:nvCxnSpPr>
        <p:spPr>
          <a:xfrm flipV="1">
            <a:off x="9504680" y="4509120"/>
            <a:ext cx="174704" cy="16956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4784CAFD-7FA8-ABE8-1898-F294BF94E1C9}"/>
              </a:ext>
            </a:extLst>
          </p:cNvPr>
          <p:cNvCxnSpPr>
            <a:cxnSpLocks/>
          </p:cNvCxnSpPr>
          <p:nvPr/>
        </p:nvCxnSpPr>
        <p:spPr>
          <a:xfrm flipV="1">
            <a:off x="9512300" y="4437112"/>
            <a:ext cx="142780" cy="1145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45329C2-8BE3-BA16-1A81-6BF8B209357A}"/>
              </a:ext>
            </a:extLst>
          </p:cNvPr>
          <p:cNvCxnSpPr>
            <a:cxnSpLocks/>
          </p:cNvCxnSpPr>
          <p:nvPr/>
        </p:nvCxnSpPr>
        <p:spPr>
          <a:xfrm flipV="1">
            <a:off x="9504680" y="4588748"/>
            <a:ext cx="212248" cy="19661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A3DD7BE5-3DF9-D387-2D7E-A54826E7EC38}"/>
              </a:ext>
            </a:extLst>
          </p:cNvPr>
          <p:cNvCxnSpPr>
            <a:cxnSpLocks/>
          </p:cNvCxnSpPr>
          <p:nvPr/>
        </p:nvCxnSpPr>
        <p:spPr>
          <a:xfrm flipV="1">
            <a:off x="9525000" y="4653136"/>
            <a:ext cx="239632" cy="2389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275FAF7-FF1C-CBD3-63E1-273EDA548D7D}"/>
              </a:ext>
            </a:extLst>
          </p:cNvPr>
          <p:cNvCxnSpPr>
            <a:cxnSpLocks/>
          </p:cNvCxnSpPr>
          <p:nvPr/>
        </p:nvCxnSpPr>
        <p:spPr>
          <a:xfrm flipV="1">
            <a:off x="9530281" y="4696460"/>
            <a:ext cx="289359" cy="29803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00F9BA50-F471-58A5-6C7A-E8C1C3A4DAEE}"/>
              </a:ext>
            </a:extLst>
          </p:cNvPr>
          <p:cNvCxnSpPr>
            <a:cxnSpLocks/>
          </p:cNvCxnSpPr>
          <p:nvPr/>
        </p:nvCxnSpPr>
        <p:spPr>
          <a:xfrm flipV="1">
            <a:off x="9608820" y="4772660"/>
            <a:ext cx="271780" cy="2565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1E4DEBE7-6716-4CB9-D3A6-7A2C06A6A84F}"/>
              </a:ext>
            </a:extLst>
          </p:cNvPr>
          <p:cNvCxnSpPr>
            <a:cxnSpLocks/>
          </p:cNvCxnSpPr>
          <p:nvPr/>
        </p:nvCxnSpPr>
        <p:spPr>
          <a:xfrm flipV="1">
            <a:off x="9751060" y="4806308"/>
            <a:ext cx="170180" cy="19558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C8568A4F-9498-9121-239F-95903903CD2B}"/>
              </a:ext>
            </a:extLst>
          </p:cNvPr>
          <p:cNvCxnSpPr>
            <a:cxnSpLocks/>
          </p:cNvCxnSpPr>
          <p:nvPr/>
        </p:nvCxnSpPr>
        <p:spPr>
          <a:xfrm flipV="1">
            <a:off x="9835336" y="4836140"/>
            <a:ext cx="170180" cy="19558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2715DAE5-A530-0E91-97F5-2525986E8073}"/>
              </a:ext>
            </a:extLst>
          </p:cNvPr>
          <p:cNvCxnSpPr>
            <a:cxnSpLocks/>
          </p:cNvCxnSpPr>
          <p:nvPr/>
        </p:nvCxnSpPr>
        <p:spPr>
          <a:xfrm flipV="1">
            <a:off x="9974580" y="4869160"/>
            <a:ext cx="113104" cy="1524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58E9405-06B9-3E4D-E3C8-91005F2244C8}"/>
              </a:ext>
            </a:extLst>
          </p:cNvPr>
          <p:cNvSpPr/>
          <p:nvPr/>
        </p:nvSpPr>
        <p:spPr>
          <a:xfrm>
            <a:off x="7185728" y="801111"/>
            <a:ext cx="4814762" cy="1505119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170185BE-028A-EC33-BEE6-D3183BEE4DED}"/>
              </a:ext>
            </a:extLst>
          </p:cNvPr>
          <p:cNvSpPr/>
          <p:nvPr/>
        </p:nvSpPr>
        <p:spPr>
          <a:xfrm>
            <a:off x="9338208" y="5081799"/>
            <a:ext cx="323682" cy="3641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B0442C0-B8DF-4CD0-8F75-B135B0C21565}"/>
              </a:ext>
            </a:extLst>
          </p:cNvPr>
          <p:cNvSpPr/>
          <p:nvPr/>
        </p:nvSpPr>
        <p:spPr>
          <a:xfrm>
            <a:off x="7176120" y="2492896"/>
            <a:ext cx="4816276" cy="3373830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6521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 &amp; disease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7795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blood levels of </a:t>
            </a:r>
            <a:r>
              <a:rPr lang="en-US" dirty="0" err="1"/>
              <a:t>isavuconazole</a:t>
            </a:r>
            <a:r>
              <a:rPr lang="en-US" dirty="0"/>
              <a:t> in critically ill patients compared to other populations: possible need for TDM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M. Melchio et al., ECCMID</a:t>
            </a:r>
            <a:r>
              <a:rPr lang="it-IT" baseline="30000" dirty="0"/>
              <a:t>®</a:t>
            </a:r>
            <a:r>
              <a:rPr lang="it-IT" dirty="0"/>
              <a:t> 2023, Abs #O0217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Pharmacokinetics, also important for fungal infection treatment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9319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1 – population and ISA </a:t>
            </a:r>
            <a:r>
              <a:rPr lang="fr-FR" dirty="0" err="1"/>
              <a:t>levels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Melchio</a:t>
            </a:r>
            <a:r>
              <a:rPr lang="fr-FR" dirty="0"/>
              <a:t> </a:t>
            </a:r>
            <a:r>
              <a:rPr lang="da-DK" dirty="0"/>
              <a:t>et al., ECCMID</a:t>
            </a:r>
            <a:r>
              <a:rPr lang="da-DK" baseline="30000" dirty="0"/>
              <a:t>®</a:t>
            </a:r>
            <a:r>
              <a:rPr lang="da-DK" dirty="0"/>
              <a:t> 2023, Abs #O0217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822548"/>
            <a:ext cx="11104989" cy="1199749"/>
          </a:xfrm>
        </p:spPr>
        <p:txBody>
          <a:bodyPr/>
          <a:lstStyle/>
          <a:p>
            <a:r>
              <a:rPr lang="fr-FR" b="1" dirty="0"/>
              <a:t>72 patients </a:t>
            </a:r>
            <a:r>
              <a:rPr lang="fr-FR" dirty="0" err="1"/>
              <a:t>included</a:t>
            </a:r>
            <a:r>
              <a:rPr lang="fr-FR" dirty="0"/>
              <a:t> (68% male, </a:t>
            </a:r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 64.5 </a:t>
            </a:r>
            <a:r>
              <a:rPr lang="fr-FR" dirty="0" err="1"/>
              <a:t>years</a:t>
            </a:r>
            <a:r>
              <a:rPr lang="fr-FR" dirty="0"/>
              <a:t>)</a:t>
            </a:r>
          </a:p>
          <a:p>
            <a:r>
              <a:rPr lang="fr-FR" b="1" dirty="0"/>
              <a:t>33 patients </a:t>
            </a:r>
            <a:r>
              <a:rPr lang="fr-FR" dirty="0"/>
              <a:t>in ICU, 39 patients in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wards</a:t>
            </a:r>
            <a:r>
              <a:rPr lang="fr-FR" dirty="0"/>
              <a:t> (31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haematological</a:t>
            </a:r>
            <a:r>
              <a:rPr lang="fr-FR" dirty="0"/>
              <a:t> </a:t>
            </a:r>
            <a:r>
              <a:rPr lang="fr-FR" dirty="0" err="1"/>
              <a:t>malignancy</a:t>
            </a:r>
            <a:r>
              <a:rPr lang="fr-FR" dirty="0"/>
              <a:t>)</a:t>
            </a:r>
          </a:p>
          <a:p>
            <a:r>
              <a:rPr lang="fr-FR" b="1" dirty="0"/>
              <a:t>188 ISA  </a:t>
            </a:r>
            <a:r>
              <a:rPr lang="fr-FR" dirty="0" err="1"/>
              <a:t>determinations</a:t>
            </a:r>
            <a:r>
              <a:rPr lang="fr-FR" dirty="0"/>
              <a:t>, </a:t>
            </a:r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samples</a:t>
            </a:r>
            <a:r>
              <a:rPr lang="fr-FR" dirty="0"/>
              <a:t> per patients 2</a:t>
            </a:r>
          </a:p>
        </p:txBody>
      </p:sp>
      <p:sp>
        <p:nvSpPr>
          <p:cNvPr id="13" name="Rectangle à coins arrondis 10">
            <a:extLst>
              <a:ext uri="{FF2B5EF4-FFF2-40B4-BE49-F238E27FC236}">
                <a16:creationId xmlns:a16="http://schemas.microsoft.com/office/drawing/2014/main" id="{D00839A1-D20F-D15F-DD55-D67C3655CAE8}"/>
              </a:ext>
            </a:extLst>
          </p:cNvPr>
          <p:cNvSpPr/>
          <p:nvPr/>
        </p:nvSpPr>
        <p:spPr>
          <a:xfrm>
            <a:off x="1040577" y="2299073"/>
            <a:ext cx="5499407" cy="335674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C12DE47-52F1-9245-AE3A-62979D111A8D}"/>
              </a:ext>
            </a:extLst>
          </p:cNvPr>
          <p:cNvSpPr txBox="1"/>
          <p:nvPr/>
        </p:nvSpPr>
        <p:spPr>
          <a:xfrm>
            <a:off x="1261407" y="2153589"/>
            <a:ext cx="382305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2,82 mg/L (IQR 1.53-4.55)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E409249-D7D1-54DD-241D-B115A5ACAD51}"/>
              </a:ext>
            </a:extLst>
          </p:cNvPr>
          <p:cNvGrpSpPr/>
          <p:nvPr/>
        </p:nvGrpSpPr>
        <p:grpSpPr>
          <a:xfrm>
            <a:off x="1114328" y="2551848"/>
            <a:ext cx="5216131" cy="3133680"/>
            <a:chOff x="1054040" y="2421221"/>
            <a:chExt cx="5216131" cy="313368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57A4E1-1687-C662-225F-9A7C0AC1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623" y="2618974"/>
              <a:ext cx="4551377" cy="2584450"/>
            </a:xfrm>
            <a:prstGeom prst="rect">
              <a:avLst/>
            </a:prstGeom>
          </p:spPr>
        </p:pic>
        <p:graphicFrame>
          <p:nvGraphicFramePr>
            <p:cNvPr id="15" name="Graphique 14">
              <a:extLst>
                <a:ext uri="{FF2B5EF4-FFF2-40B4-BE49-F238E27FC236}">
                  <a16:creationId xmlns:a16="http://schemas.microsoft.com/office/drawing/2014/main" id="{625B97B8-B78E-25E0-0A1C-1E125CB5982B}"/>
                </a:ext>
              </a:extLst>
            </p:cNvPr>
            <p:cNvGraphicFramePr/>
            <p:nvPr/>
          </p:nvGraphicFramePr>
          <p:xfrm>
            <a:off x="1117455" y="2421221"/>
            <a:ext cx="5152716" cy="3133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0A829B7-ED58-0105-CAD8-DF812FB8580F}"/>
                </a:ext>
              </a:extLst>
            </p:cNvPr>
            <p:cNvSpPr txBox="1"/>
            <p:nvPr/>
          </p:nvSpPr>
          <p:spPr>
            <a:xfrm rot="16200000">
              <a:off x="716287" y="3819848"/>
              <a:ext cx="952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TDM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7E704DC-2710-A7D4-3767-93CB411C8902}"/>
              </a:ext>
            </a:extLst>
          </p:cNvPr>
          <p:cNvGrpSpPr/>
          <p:nvPr/>
        </p:nvGrpSpPr>
        <p:grpSpPr>
          <a:xfrm>
            <a:off x="2794000" y="2947233"/>
            <a:ext cx="1298028" cy="438336"/>
            <a:chOff x="2794000" y="2947233"/>
            <a:chExt cx="1298028" cy="438336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40C634F-992F-8A52-C623-6A0698B052A2}"/>
                </a:ext>
              </a:extLst>
            </p:cNvPr>
            <p:cNvSpPr txBox="1"/>
            <p:nvPr/>
          </p:nvSpPr>
          <p:spPr>
            <a:xfrm>
              <a:off x="2927927" y="2947233"/>
              <a:ext cx="9172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ICU </a:t>
              </a:r>
              <a:r>
                <a:rPr lang="fr-FR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samples</a:t>
              </a:r>
              <a:endParaRPr lang="fr-F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99FEF52-1687-7E13-8F7C-239E629887BB}"/>
                </a:ext>
              </a:extLst>
            </p:cNvPr>
            <p:cNvSpPr txBox="1"/>
            <p:nvPr/>
          </p:nvSpPr>
          <p:spPr>
            <a:xfrm>
              <a:off x="2927927" y="3139348"/>
              <a:ext cx="1164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non ICU </a:t>
              </a:r>
              <a:r>
                <a:rPr lang="fr-FR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samples</a:t>
              </a:r>
              <a:endParaRPr lang="fr-F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4EF3499-4C20-04E0-41FF-9A5413618E65}"/>
                </a:ext>
              </a:extLst>
            </p:cNvPr>
            <p:cNvCxnSpPr/>
            <p:nvPr/>
          </p:nvCxnSpPr>
          <p:spPr>
            <a:xfrm flipH="1">
              <a:off x="2794000" y="3272974"/>
              <a:ext cx="133927" cy="0"/>
            </a:xfrm>
            <a:prstGeom prst="line">
              <a:avLst/>
            </a:prstGeom>
            <a:ln w="28575">
              <a:solidFill>
                <a:srgbClr val="C3D4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453204E-985C-A0B0-2C46-AA86A7B91805}"/>
                </a:ext>
              </a:extLst>
            </p:cNvPr>
            <p:cNvCxnSpPr/>
            <p:nvPr/>
          </p:nvCxnSpPr>
          <p:spPr>
            <a:xfrm flipH="1">
              <a:off x="2794000" y="3079010"/>
              <a:ext cx="133927" cy="0"/>
            </a:xfrm>
            <a:prstGeom prst="line">
              <a:avLst/>
            </a:prstGeom>
            <a:ln w="28575">
              <a:solidFill>
                <a:srgbClr val="A9B0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à coins arrondis 10">
            <a:extLst>
              <a:ext uri="{FF2B5EF4-FFF2-40B4-BE49-F238E27FC236}">
                <a16:creationId xmlns:a16="http://schemas.microsoft.com/office/drawing/2014/main" id="{34EF3A88-181F-573F-27B6-D5742746625D}"/>
              </a:ext>
            </a:extLst>
          </p:cNvPr>
          <p:cNvSpPr/>
          <p:nvPr/>
        </p:nvSpPr>
        <p:spPr>
          <a:xfrm>
            <a:off x="6967152" y="2299073"/>
            <a:ext cx="4430380" cy="335674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B7DBC73-406B-A958-67EE-4A037EB0018B}"/>
              </a:ext>
            </a:extLst>
          </p:cNvPr>
          <p:cNvGrpSpPr/>
          <p:nvPr/>
        </p:nvGrpSpPr>
        <p:grpSpPr>
          <a:xfrm>
            <a:off x="7376476" y="2749601"/>
            <a:ext cx="3342324" cy="2715028"/>
            <a:chOff x="7376476" y="2749601"/>
            <a:chExt cx="3342324" cy="2715028"/>
          </a:xfrm>
        </p:grpSpPr>
        <p:graphicFrame>
          <p:nvGraphicFramePr>
            <p:cNvPr id="26" name="Graphique 25">
              <a:extLst>
                <a:ext uri="{FF2B5EF4-FFF2-40B4-BE49-F238E27FC236}">
                  <a16:creationId xmlns:a16="http://schemas.microsoft.com/office/drawing/2014/main" id="{1F8B3FA9-A43F-664F-2B03-CA0417787CF2}"/>
                </a:ext>
              </a:extLst>
            </p:cNvPr>
            <p:cNvGraphicFramePr/>
            <p:nvPr/>
          </p:nvGraphicFramePr>
          <p:xfrm>
            <a:off x="7653475" y="2749601"/>
            <a:ext cx="585771" cy="27150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554A0D1-E622-AB49-41FB-2B142C3A0F3C}"/>
                </a:ext>
              </a:extLst>
            </p:cNvPr>
            <p:cNvSpPr txBox="1"/>
            <p:nvPr/>
          </p:nvSpPr>
          <p:spPr>
            <a:xfrm rot="16200000">
              <a:off x="7085435" y="3740923"/>
              <a:ext cx="85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7197C433-506B-003E-DA5D-B2CFEECF55F1}"/>
                </a:ext>
              </a:extLst>
            </p:cNvPr>
            <p:cNvGrpSpPr/>
            <p:nvPr/>
          </p:nvGrpSpPr>
          <p:grpSpPr>
            <a:xfrm>
              <a:off x="8130209" y="3489637"/>
              <a:ext cx="861391" cy="1497496"/>
              <a:chOff x="8130209" y="3489637"/>
              <a:chExt cx="861391" cy="1497496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1F675299-B194-EE85-7F83-C77E4AED7E46}"/>
                  </a:ext>
                </a:extLst>
              </p:cNvPr>
              <p:cNvGrpSpPr/>
              <p:nvPr/>
            </p:nvGrpSpPr>
            <p:grpSpPr>
              <a:xfrm>
                <a:off x="8302487" y="3489637"/>
                <a:ext cx="556592" cy="1497496"/>
                <a:chOff x="8302487" y="3489637"/>
                <a:chExt cx="556592" cy="1497496"/>
              </a:xfrm>
            </p:grpSpPr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D4850A55-2F29-0884-E66B-98FE9B2FC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3489637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AD2FA1D3-78CD-D259-9BD9-741355007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4987133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275D012-C849-6D36-A198-DB1369623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0783" y="3489637"/>
                  <a:ext cx="0" cy="149318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7D050F-18DE-0AD8-D44B-06618774FAFD}"/>
                  </a:ext>
                </a:extLst>
              </p:cNvPr>
              <p:cNvSpPr/>
              <p:nvPr/>
            </p:nvSpPr>
            <p:spPr>
              <a:xfrm>
                <a:off x="8130209" y="4236227"/>
                <a:ext cx="861391" cy="2496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A78772-E3D2-9610-E36E-B0B0EEC92875}"/>
                  </a:ext>
                </a:extLst>
              </p:cNvPr>
              <p:cNvSpPr/>
              <p:nvPr/>
            </p:nvSpPr>
            <p:spPr>
              <a:xfrm>
                <a:off x="8130209" y="4485861"/>
                <a:ext cx="861391" cy="2496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3C0E493-75C9-E173-09E4-1DF4134E477C}"/>
                </a:ext>
              </a:extLst>
            </p:cNvPr>
            <p:cNvSpPr txBox="1"/>
            <p:nvPr/>
          </p:nvSpPr>
          <p:spPr>
            <a:xfrm>
              <a:off x="8175864" y="3059606"/>
              <a:ext cx="8098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Non ICU</a:t>
              </a: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4,10 mg/L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BF70B8DC-34C9-A38E-EAC3-91BB006D2543}"/>
                </a:ext>
              </a:extLst>
            </p:cNvPr>
            <p:cNvGrpSpPr/>
            <p:nvPr/>
          </p:nvGrpSpPr>
          <p:grpSpPr>
            <a:xfrm>
              <a:off x="10029687" y="4501736"/>
              <a:ext cx="556592" cy="598957"/>
              <a:chOff x="8302487" y="4388176"/>
              <a:chExt cx="556592" cy="598957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B56071F6-4596-03BE-CB3D-3654458BD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4388176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EEBCD5C-1F19-3E8E-0020-B0740AA24B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4987133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E63955C9-78E5-5812-ABB1-391C904062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0783" y="4388176"/>
                <a:ext cx="0" cy="594641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03F3FFD-A9E2-4942-3574-12D3C1BBD8A8}"/>
                </a:ext>
              </a:extLst>
            </p:cNvPr>
            <p:cNvSpPr/>
            <p:nvPr/>
          </p:nvSpPr>
          <p:spPr>
            <a:xfrm>
              <a:off x="9857409" y="4813299"/>
              <a:ext cx="861391" cy="11137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7E91DE6-BD7A-A2BC-06DD-40FAA4C18B22}"/>
                </a:ext>
              </a:extLst>
            </p:cNvPr>
            <p:cNvSpPr/>
            <p:nvPr/>
          </p:nvSpPr>
          <p:spPr>
            <a:xfrm>
              <a:off x="9857409" y="4661438"/>
              <a:ext cx="861391" cy="15389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6B4DB33-475F-1896-B2DB-F69FD9EEC718}"/>
                </a:ext>
              </a:extLst>
            </p:cNvPr>
            <p:cNvSpPr txBox="1"/>
            <p:nvPr/>
          </p:nvSpPr>
          <p:spPr>
            <a:xfrm>
              <a:off x="9915888" y="3998227"/>
              <a:ext cx="7841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ICU</a:t>
              </a: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1,98 mg/L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3B1E49A-D7F6-D3E5-0186-E0755994F181}"/>
                </a:ext>
              </a:extLst>
            </p:cNvPr>
            <p:cNvSpPr txBox="1"/>
            <p:nvPr/>
          </p:nvSpPr>
          <p:spPr>
            <a:xfrm>
              <a:off x="9047688" y="3786260"/>
              <a:ext cx="750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 &lt; 0.001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32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4F5491D6-937F-BECD-A764-B1B180FCAAE9}"/>
              </a:ext>
            </a:extLst>
          </p:cNvPr>
          <p:cNvGraphicFramePr>
            <a:graphicFrameLocks noGrp="1"/>
          </p:cNvGraphicFramePr>
          <p:nvPr/>
        </p:nvGraphicFramePr>
        <p:xfrm>
          <a:off x="5847340" y="4685287"/>
          <a:ext cx="2763556" cy="40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1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0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9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76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43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3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44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N. Jung et al., ECCMID</a:t>
            </a:r>
            <a:r>
              <a:rPr lang="fr-FR" baseline="30000" dirty="0"/>
              <a:t>®</a:t>
            </a:r>
            <a:r>
              <a:rPr lang="fr-FR" dirty="0"/>
              <a:t> 2023, Abst.#O0608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2962" y="1433972"/>
            <a:ext cx="4385876" cy="3806239"/>
          </a:xfrm>
        </p:spPr>
        <p:txBody>
          <a:bodyPr anchor="ctr"/>
          <a:lstStyle/>
          <a:p>
            <a:r>
              <a:rPr lang="da-DK" dirty="0"/>
              <a:t>Patients </a:t>
            </a:r>
            <a:r>
              <a:rPr lang="da-DK" dirty="0" err="1"/>
              <a:t>significativement</a:t>
            </a:r>
            <a:r>
              <a:rPr lang="da-DK" dirty="0"/>
              <a:t> plus </a:t>
            </a:r>
            <a:r>
              <a:rPr lang="da-DK" dirty="0" err="1"/>
              <a:t>jeunes</a:t>
            </a:r>
            <a:endParaRPr lang="da-DK" dirty="0"/>
          </a:p>
          <a:p>
            <a:r>
              <a:rPr lang="da-DK" dirty="0"/>
              <a:t>Patients avec </a:t>
            </a:r>
            <a:r>
              <a:rPr lang="da-DK" dirty="0" err="1"/>
              <a:t>moins</a:t>
            </a:r>
            <a:r>
              <a:rPr lang="da-DK" dirty="0"/>
              <a:t> de </a:t>
            </a:r>
            <a:r>
              <a:rPr lang="da-DK" dirty="0" err="1"/>
              <a:t>comorbidités</a:t>
            </a:r>
            <a:endParaRPr lang="da-DK" dirty="0"/>
          </a:p>
          <a:p>
            <a:r>
              <a:rPr lang="da-DK" dirty="0" err="1"/>
              <a:t>Abcès</a:t>
            </a:r>
            <a:r>
              <a:rPr lang="da-DK" dirty="0"/>
              <a:t> du </a:t>
            </a:r>
            <a:r>
              <a:rPr lang="da-DK" dirty="0" err="1"/>
              <a:t>psoas</a:t>
            </a:r>
            <a:r>
              <a:rPr lang="da-DK" dirty="0"/>
              <a:t> plus </a:t>
            </a:r>
            <a:r>
              <a:rPr lang="da-DK" dirty="0" err="1"/>
              <a:t>fréquents</a:t>
            </a:r>
            <a:endParaRPr lang="da-DK" dirty="0"/>
          </a:p>
          <a:p>
            <a:r>
              <a:rPr lang="da-DK" dirty="0" err="1"/>
              <a:t>Moins</a:t>
            </a:r>
            <a:r>
              <a:rPr lang="da-DK" dirty="0"/>
              <a:t> de </a:t>
            </a:r>
            <a:r>
              <a:rPr lang="da-DK" i="1" dirty="0" err="1"/>
              <a:t>Staphylococcus</a:t>
            </a:r>
            <a:r>
              <a:rPr lang="da-DK" i="1" dirty="0"/>
              <a:t> aureus </a:t>
            </a:r>
          </a:p>
          <a:p>
            <a:r>
              <a:rPr lang="da-DK" dirty="0"/>
              <a:t>Plus de </a:t>
            </a:r>
            <a:r>
              <a:rPr lang="da-DK" i="1" dirty="0" err="1"/>
              <a:t>Staphylococcus</a:t>
            </a:r>
            <a:r>
              <a:rPr lang="da-DK" i="1" dirty="0"/>
              <a:t> </a:t>
            </a:r>
            <a:r>
              <a:rPr lang="da-DK" i="1" dirty="0" err="1"/>
              <a:t>coagulase</a:t>
            </a:r>
            <a:r>
              <a:rPr lang="da-DK" i="1" dirty="0"/>
              <a:t> </a:t>
            </a:r>
            <a:r>
              <a:rPr lang="da-DK" dirty="0"/>
              <a:t>negative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B615FEBB-5247-A355-B56C-1F2DD5E43A99}"/>
              </a:ext>
            </a:extLst>
          </p:cNvPr>
          <p:cNvSpPr/>
          <p:nvPr/>
        </p:nvSpPr>
        <p:spPr>
          <a:xfrm>
            <a:off x="5427132" y="1440150"/>
            <a:ext cx="6369109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7AA808-5994-8DE8-E7A5-B0D245BD3F59}"/>
              </a:ext>
            </a:extLst>
          </p:cNvPr>
          <p:cNvSpPr txBox="1"/>
          <p:nvPr/>
        </p:nvSpPr>
        <p:spPr>
          <a:xfrm>
            <a:off x="5628114" y="1286858"/>
            <a:ext cx="17691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BEAEFFD-3AF5-61C8-A4B8-B615F0FF6FDF}"/>
              </a:ext>
            </a:extLst>
          </p:cNvPr>
          <p:cNvGrpSpPr/>
          <p:nvPr/>
        </p:nvGrpSpPr>
        <p:grpSpPr>
          <a:xfrm>
            <a:off x="5766304" y="1703976"/>
            <a:ext cx="2873795" cy="3025262"/>
            <a:chOff x="6629369" y="1186155"/>
            <a:chExt cx="2873795" cy="302526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89BEC11-069B-CB54-8982-7F96EC9AB4E3}"/>
                </a:ext>
              </a:extLst>
            </p:cNvPr>
            <p:cNvGrpSpPr/>
            <p:nvPr/>
          </p:nvGrpSpPr>
          <p:grpSpPr>
            <a:xfrm>
              <a:off x="6629369" y="1186155"/>
              <a:ext cx="2873795" cy="2995923"/>
              <a:chOff x="7775871" y="2048805"/>
              <a:chExt cx="2873795" cy="2995923"/>
            </a:xfrm>
          </p:grpSpPr>
          <p:graphicFrame>
            <p:nvGraphicFramePr>
              <p:cNvPr id="14" name="Graphique 13">
                <a:extLst>
                  <a:ext uri="{FF2B5EF4-FFF2-40B4-BE49-F238E27FC236}">
                    <a16:creationId xmlns:a16="http://schemas.microsoft.com/office/drawing/2014/main" id="{DDDDEDC3-A5A2-D97F-60B4-ABE4315C5CBE}"/>
                  </a:ext>
                </a:extLst>
              </p:cNvPr>
              <p:cNvGraphicFramePr/>
              <p:nvPr/>
            </p:nvGraphicFramePr>
            <p:xfrm>
              <a:off x="7775871" y="2048805"/>
              <a:ext cx="2873795" cy="29959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010CA10C-0ED3-4585-DC5F-412CA1D52812}"/>
                  </a:ext>
                </a:extLst>
              </p:cNvPr>
              <p:cNvSpPr/>
              <p:nvPr/>
            </p:nvSpPr>
            <p:spPr>
              <a:xfrm>
                <a:off x="8078598" y="2143387"/>
                <a:ext cx="2533475" cy="574646"/>
              </a:xfrm>
              <a:custGeom>
                <a:avLst/>
                <a:gdLst>
                  <a:gd name="connsiteX0" fmla="*/ 0 w 2533475"/>
                  <a:gd name="connsiteY0" fmla="*/ 0 h 574646"/>
                  <a:gd name="connsiteX1" fmla="*/ 0 w 2533475"/>
                  <a:gd name="connsiteY1" fmla="*/ 0 h 574646"/>
                  <a:gd name="connsiteX2" fmla="*/ 71307 w 2533475"/>
                  <a:gd name="connsiteY2" fmla="*/ 12584 h 574646"/>
                  <a:gd name="connsiteX3" fmla="*/ 96474 w 2533475"/>
                  <a:gd name="connsiteY3" fmla="*/ 20973 h 574646"/>
                  <a:gd name="connsiteX4" fmla="*/ 109057 w 2533475"/>
                  <a:gd name="connsiteY4" fmla="*/ 25167 h 574646"/>
                  <a:gd name="connsiteX5" fmla="*/ 171974 w 2533475"/>
                  <a:gd name="connsiteY5" fmla="*/ 67112 h 574646"/>
                  <a:gd name="connsiteX6" fmla="*/ 197141 w 2533475"/>
                  <a:gd name="connsiteY6" fmla="*/ 83890 h 574646"/>
                  <a:gd name="connsiteX7" fmla="*/ 209725 w 2533475"/>
                  <a:gd name="connsiteY7" fmla="*/ 92279 h 574646"/>
                  <a:gd name="connsiteX8" fmla="*/ 230697 w 2533475"/>
                  <a:gd name="connsiteY8" fmla="*/ 113252 h 574646"/>
                  <a:gd name="connsiteX9" fmla="*/ 255864 w 2533475"/>
                  <a:gd name="connsiteY9" fmla="*/ 138419 h 574646"/>
                  <a:gd name="connsiteX10" fmla="*/ 293615 w 2533475"/>
                  <a:gd name="connsiteY10" fmla="*/ 176169 h 574646"/>
                  <a:gd name="connsiteX11" fmla="*/ 306198 w 2533475"/>
                  <a:gd name="connsiteY11" fmla="*/ 188752 h 574646"/>
                  <a:gd name="connsiteX12" fmla="*/ 343949 w 2533475"/>
                  <a:gd name="connsiteY12" fmla="*/ 213919 h 574646"/>
                  <a:gd name="connsiteX13" fmla="*/ 356532 w 2533475"/>
                  <a:gd name="connsiteY13" fmla="*/ 222308 h 574646"/>
                  <a:gd name="connsiteX14" fmla="*/ 373310 w 2533475"/>
                  <a:gd name="connsiteY14" fmla="*/ 230697 h 574646"/>
                  <a:gd name="connsiteX15" fmla="*/ 398477 w 2533475"/>
                  <a:gd name="connsiteY15" fmla="*/ 243281 h 574646"/>
                  <a:gd name="connsiteX16" fmla="*/ 406866 w 2533475"/>
                  <a:gd name="connsiteY16" fmla="*/ 255864 h 574646"/>
                  <a:gd name="connsiteX17" fmla="*/ 432033 w 2533475"/>
                  <a:gd name="connsiteY17" fmla="*/ 264253 h 574646"/>
                  <a:gd name="connsiteX18" fmla="*/ 457200 w 2533475"/>
                  <a:gd name="connsiteY18" fmla="*/ 276837 h 574646"/>
                  <a:gd name="connsiteX19" fmla="*/ 482367 w 2533475"/>
                  <a:gd name="connsiteY19" fmla="*/ 293615 h 574646"/>
                  <a:gd name="connsiteX20" fmla="*/ 494951 w 2533475"/>
                  <a:gd name="connsiteY20" fmla="*/ 302004 h 574646"/>
                  <a:gd name="connsiteX21" fmla="*/ 524312 w 2533475"/>
                  <a:gd name="connsiteY21" fmla="*/ 314587 h 574646"/>
                  <a:gd name="connsiteX22" fmla="*/ 536896 w 2533475"/>
                  <a:gd name="connsiteY22" fmla="*/ 318782 h 574646"/>
                  <a:gd name="connsiteX23" fmla="*/ 553674 w 2533475"/>
                  <a:gd name="connsiteY23" fmla="*/ 327171 h 574646"/>
                  <a:gd name="connsiteX24" fmla="*/ 566257 w 2533475"/>
                  <a:gd name="connsiteY24" fmla="*/ 331365 h 574646"/>
                  <a:gd name="connsiteX25" fmla="*/ 583035 w 2533475"/>
                  <a:gd name="connsiteY25" fmla="*/ 339754 h 574646"/>
                  <a:gd name="connsiteX26" fmla="*/ 608202 w 2533475"/>
                  <a:gd name="connsiteY26" fmla="*/ 348143 h 574646"/>
                  <a:gd name="connsiteX27" fmla="*/ 620785 w 2533475"/>
                  <a:gd name="connsiteY27" fmla="*/ 352338 h 574646"/>
                  <a:gd name="connsiteX28" fmla="*/ 633369 w 2533475"/>
                  <a:gd name="connsiteY28" fmla="*/ 360727 h 574646"/>
                  <a:gd name="connsiteX29" fmla="*/ 671119 w 2533475"/>
                  <a:gd name="connsiteY29" fmla="*/ 373310 h 574646"/>
                  <a:gd name="connsiteX30" fmla="*/ 708870 w 2533475"/>
                  <a:gd name="connsiteY30" fmla="*/ 385894 h 574646"/>
                  <a:gd name="connsiteX31" fmla="*/ 721453 w 2533475"/>
                  <a:gd name="connsiteY31" fmla="*/ 390088 h 574646"/>
                  <a:gd name="connsiteX32" fmla="*/ 755009 w 2533475"/>
                  <a:gd name="connsiteY32" fmla="*/ 398477 h 574646"/>
                  <a:gd name="connsiteX33" fmla="*/ 792760 w 2533475"/>
                  <a:gd name="connsiteY33" fmla="*/ 411061 h 574646"/>
                  <a:gd name="connsiteX34" fmla="*/ 805343 w 2533475"/>
                  <a:gd name="connsiteY34" fmla="*/ 415255 h 574646"/>
                  <a:gd name="connsiteX35" fmla="*/ 817927 w 2533475"/>
                  <a:gd name="connsiteY35" fmla="*/ 419450 h 574646"/>
                  <a:gd name="connsiteX36" fmla="*/ 834705 w 2533475"/>
                  <a:gd name="connsiteY36" fmla="*/ 423644 h 574646"/>
                  <a:gd name="connsiteX37" fmla="*/ 859872 w 2533475"/>
                  <a:gd name="connsiteY37" fmla="*/ 432033 h 574646"/>
                  <a:gd name="connsiteX38" fmla="*/ 872455 w 2533475"/>
                  <a:gd name="connsiteY38" fmla="*/ 436228 h 574646"/>
                  <a:gd name="connsiteX39" fmla="*/ 906011 w 2533475"/>
                  <a:gd name="connsiteY39" fmla="*/ 444617 h 574646"/>
                  <a:gd name="connsiteX40" fmla="*/ 922789 w 2533475"/>
                  <a:gd name="connsiteY40" fmla="*/ 448811 h 574646"/>
                  <a:gd name="connsiteX41" fmla="*/ 935373 w 2533475"/>
                  <a:gd name="connsiteY41" fmla="*/ 453006 h 574646"/>
                  <a:gd name="connsiteX42" fmla="*/ 956345 w 2533475"/>
                  <a:gd name="connsiteY42" fmla="*/ 457200 h 574646"/>
                  <a:gd name="connsiteX43" fmla="*/ 973123 w 2533475"/>
                  <a:gd name="connsiteY43" fmla="*/ 461395 h 574646"/>
                  <a:gd name="connsiteX44" fmla="*/ 985707 w 2533475"/>
                  <a:gd name="connsiteY44" fmla="*/ 465589 h 574646"/>
                  <a:gd name="connsiteX45" fmla="*/ 1010874 w 2533475"/>
                  <a:gd name="connsiteY45" fmla="*/ 469784 h 574646"/>
                  <a:gd name="connsiteX46" fmla="*/ 1094763 w 2533475"/>
                  <a:gd name="connsiteY46" fmla="*/ 486562 h 574646"/>
                  <a:gd name="connsiteX47" fmla="*/ 1224793 w 2533475"/>
                  <a:gd name="connsiteY47" fmla="*/ 494951 h 574646"/>
                  <a:gd name="connsiteX48" fmla="*/ 1254154 w 2533475"/>
                  <a:gd name="connsiteY48" fmla="*/ 499145 h 574646"/>
                  <a:gd name="connsiteX49" fmla="*/ 1321266 w 2533475"/>
                  <a:gd name="connsiteY49" fmla="*/ 503340 h 574646"/>
                  <a:gd name="connsiteX50" fmla="*/ 1363211 w 2533475"/>
                  <a:gd name="connsiteY50" fmla="*/ 511729 h 574646"/>
                  <a:gd name="connsiteX51" fmla="*/ 1455490 w 2533475"/>
                  <a:gd name="connsiteY51" fmla="*/ 524312 h 574646"/>
                  <a:gd name="connsiteX52" fmla="*/ 1497435 w 2533475"/>
                  <a:gd name="connsiteY52" fmla="*/ 528507 h 574646"/>
                  <a:gd name="connsiteX53" fmla="*/ 1526796 w 2533475"/>
                  <a:gd name="connsiteY53" fmla="*/ 532701 h 574646"/>
                  <a:gd name="connsiteX54" fmla="*/ 1782661 w 2533475"/>
                  <a:gd name="connsiteY54" fmla="*/ 536896 h 574646"/>
                  <a:gd name="connsiteX55" fmla="*/ 1891718 w 2533475"/>
                  <a:gd name="connsiteY55" fmla="*/ 553674 h 574646"/>
                  <a:gd name="connsiteX56" fmla="*/ 1916885 w 2533475"/>
                  <a:gd name="connsiteY56" fmla="*/ 557868 h 574646"/>
                  <a:gd name="connsiteX57" fmla="*/ 2256639 w 2533475"/>
                  <a:gd name="connsiteY57" fmla="*/ 566257 h 574646"/>
                  <a:gd name="connsiteX58" fmla="*/ 2332140 w 2533475"/>
                  <a:gd name="connsiteY58" fmla="*/ 574646 h 574646"/>
                  <a:gd name="connsiteX59" fmla="*/ 2533475 w 2533475"/>
                  <a:gd name="connsiteY59" fmla="*/ 570452 h 574646"/>
                  <a:gd name="connsiteX60" fmla="*/ 2533475 w 2533475"/>
                  <a:gd name="connsiteY60" fmla="*/ 570452 h 574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533475" h="574646">
                    <a:moveTo>
                      <a:pt x="0" y="0"/>
                    </a:moveTo>
                    <a:lnTo>
                      <a:pt x="0" y="0"/>
                    </a:lnTo>
                    <a:cubicBezTo>
                      <a:pt x="30332" y="3371"/>
                      <a:pt x="42658" y="3034"/>
                      <a:pt x="71307" y="12584"/>
                    </a:cubicBezTo>
                    <a:lnTo>
                      <a:pt x="96474" y="20973"/>
                    </a:lnTo>
                    <a:lnTo>
                      <a:pt x="109057" y="25167"/>
                    </a:lnTo>
                    <a:lnTo>
                      <a:pt x="171974" y="67112"/>
                    </a:lnTo>
                    <a:lnTo>
                      <a:pt x="197141" y="83890"/>
                    </a:lnTo>
                    <a:lnTo>
                      <a:pt x="209725" y="92279"/>
                    </a:lnTo>
                    <a:cubicBezTo>
                      <a:pt x="227011" y="118208"/>
                      <a:pt x="207819" y="92916"/>
                      <a:pt x="230697" y="113252"/>
                    </a:cubicBezTo>
                    <a:cubicBezTo>
                      <a:pt x="239564" y="121134"/>
                      <a:pt x="247475" y="130030"/>
                      <a:pt x="255864" y="138419"/>
                    </a:cubicBezTo>
                    <a:lnTo>
                      <a:pt x="293615" y="176169"/>
                    </a:lnTo>
                    <a:cubicBezTo>
                      <a:pt x="297809" y="180363"/>
                      <a:pt x="301263" y="185462"/>
                      <a:pt x="306198" y="188752"/>
                    </a:cubicBezTo>
                    <a:lnTo>
                      <a:pt x="343949" y="213919"/>
                    </a:lnTo>
                    <a:cubicBezTo>
                      <a:pt x="348143" y="216715"/>
                      <a:pt x="352023" y="220054"/>
                      <a:pt x="356532" y="222308"/>
                    </a:cubicBezTo>
                    <a:cubicBezTo>
                      <a:pt x="362125" y="225104"/>
                      <a:pt x="367881" y="227595"/>
                      <a:pt x="373310" y="230697"/>
                    </a:cubicBezTo>
                    <a:cubicBezTo>
                      <a:pt x="396078" y="243707"/>
                      <a:pt x="375406" y="235589"/>
                      <a:pt x="398477" y="243281"/>
                    </a:cubicBezTo>
                    <a:cubicBezTo>
                      <a:pt x="401273" y="247475"/>
                      <a:pt x="402591" y="253192"/>
                      <a:pt x="406866" y="255864"/>
                    </a:cubicBezTo>
                    <a:cubicBezTo>
                      <a:pt x="414365" y="260551"/>
                      <a:pt x="432033" y="264253"/>
                      <a:pt x="432033" y="264253"/>
                    </a:cubicBezTo>
                    <a:cubicBezTo>
                      <a:pt x="487908" y="301502"/>
                      <a:pt x="405094" y="247888"/>
                      <a:pt x="457200" y="276837"/>
                    </a:cubicBezTo>
                    <a:cubicBezTo>
                      <a:pt x="466013" y="281734"/>
                      <a:pt x="473978" y="288022"/>
                      <a:pt x="482367" y="293615"/>
                    </a:cubicBezTo>
                    <a:cubicBezTo>
                      <a:pt x="486562" y="296411"/>
                      <a:pt x="490168" y="300410"/>
                      <a:pt x="494951" y="302004"/>
                    </a:cubicBezTo>
                    <a:cubicBezTo>
                      <a:pt x="524455" y="311838"/>
                      <a:pt x="488038" y="299041"/>
                      <a:pt x="524312" y="314587"/>
                    </a:cubicBezTo>
                    <a:cubicBezTo>
                      <a:pt x="528376" y="316329"/>
                      <a:pt x="532832" y="317040"/>
                      <a:pt x="536896" y="318782"/>
                    </a:cubicBezTo>
                    <a:cubicBezTo>
                      <a:pt x="542643" y="321245"/>
                      <a:pt x="547927" y="324708"/>
                      <a:pt x="553674" y="327171"/>
                    </a:cubicBezTo>
                    <a:cubicBezTo>
                      <a:pt x="557738" y="328913"/>
                      <a:pt x="562193" y="329623"/>
                      <a:pt x="566257" y="331365"/>
                    </a:cubicBezTo>
                    <a:cubicBezTo>
                      <a:pt x="572004" y="333828"/>
                      <a:pt x="577229" y="337432"/>
                      <a:pt x="583035" y="339754"/>
                    </a:cubicBezTo>
                    <a:cubicBezTo>
                      <a:pt x="591245" y="343038"/>
                      <a:pt x="599813" y="345347"/>
                      <a:pt x="608202" y="348143"/>
                    </a:cubicBezTo>
                    <a:cubicBezTo>
                      <a:pt x="612396" y="349541"/>
                      <a:pt x="617106" y="349886"/>
                      <a:pt x="620785" y="352338"/>
                    </a:cubicBezTo>
                    <a:cubicBezTo>
                      <a:pt x="624980" y="355134"/>
                      <a:pt x="628762" y="358680"/>
                      <a:pt x="633369" y="360727"/>
                    </a:cubicBezTo>
                    <a:cubicBezTo>
                      <a:pt x="633379" y="360731"/>
                      <a:pt x="664822" y="371211"/>
                      <a:pt x="671119" y="373310"/>
                    </a:cubicBezTo>
                    <a:lnTo>
                      <a:pt x="708870" y="385894"/>
                    </a:lnTo>
                    <a:cubicBezTo>
                      <a:pt x="713064" y="387292"/>
                      <a:pt x="717164" y="389016"/>
                      <a:pt x="721453" y="390088"/>
                    </a:cubicBezTo>
                    <a:cubicBezTo>
                      <a:pt x="732638" y="392884"/>
                      <a:pt x="744071" y="394831"/>
                      <a:pt x="755009" y="398477"/>
                    </a:cubicBezTo>
                    <a:lnTo>
                      <a:pt x="792760" y="411061"/>
                    </a:lnTo>
                    <a:lnTo>
                      <a:pt x="805343" y="415255"/>
                    </a:lnTo>
                    <a:cubicBezTo>
                      <a:pt x="809538" y="416653"/>
                      <a:pt x="813637" y="418378"/>
                      <a:pt x="817927" y="419450"/>
                    </a:cubicBezTo>
                    <a:cubicBezTo>
                      <a:pt x="823520" y="420848"/>
                      <a:pt x="829183" y="421988"/>
                      <a:pt x="834705" y="423644"/>
                    </a:cubicBezTo>
                    <a:cubicBezTo>
                      <a:pt x="843175" y="426185"/>
                      <a:pt x="851483" y="429237"/>
                      <a:pt x="859872" y="432033"/>
                    </a:cubicBezTo>
                    <a:cubicBezTo>
                      <a:pt x="864066" y="433431"/>
                      <a:pt x="868166" y="435156"/>
                      <a:pt x="872455" y="436228"/>
                    </a:cubicBezTo>
                    <a:lnTo>
                      <a:pt x="906011" y="444617"/>
                    </a:lnTo>
                    <a:cubicBezTo>
                      <a:pt x="911604" y="446015"/>
                      <a:pt x="917320" y="446988"/>
                      <a:pt x="922789" y="448811"/>
                    </a:cubicBezTo>
                    <a:cubicBezTo>
                      <a:pt x="926984" y="450209"/>
                      <a:pt x="931083" y="451934"/>
                      <a:pt x="935373" y="453006"/>
                    </a:cubicBezTo>
                    <a:cubicBezTo>
                      <a:pt x="942289" y="454735"/>
                      <a:pt x="949386" y="455653"/>
                      <a:pt x="956345" y="457200"/>
                    </a:cubicBezTo>
                    <a:cubicBezTo>
                      <a:pt x="961973" y="458451"/>
                      <a:pt x="967580" y="459811"/>
                      <a:pt x="973123" y="461395"/>
                    </a:cubicBezTo>
                    <a:cubicBezTo>
                      <a:pt x="977374" y="462610"/>
                      <a:pt x="981391" y="464630"/>
                      <a:pt x="985707" y="465589"/>
                    </a:cubicBezTo>
                    <a:cubicBezTo>
                      <a:pt x="994009" y="467434"/>
                      <a:pt x="1002558" y="468002"/>
                      <a:pt x="1010874" y="469784"/>
                    </a:cubicBezTo>
                    <a:cubicBezTo>
                      <a:pt x="1049731" y="478111"/>
                      <a:pt x="1049580" y="482455"/>
                      <a:pt x="1094763" y="486562"/>
                    </a:cubicBezTo>
                    <a:cubicBezTo>
                      <a:pt x="1168786" y="493291"/>
                      <a:pt x="1125479" y="489985"/>
                      <a:pt x="1224793" y="494951"/>
                    </a:cubicBezTo>
                    <a:cubicBezTo>
                      <a:pt x="1234580" y="496349"/>
                      <a:pt x="1244305" y="498289"/>
                      <a:pt x="1254154" y="499145"/>
                    </a:cubicBezTo>
                    <a:cubicBezTo>
                      <a:pt x="1276484" y="501087"/>
                      <a:pt x="1298999" y="500771"/>
                      <a:pt x="1321266" y="503340"/>
                    </a:cubicBezTo>
                    <a:cubicBezTo>
                      <a:pt x="1335431" y="504974"/>
                      <a:pt x="1349096" y="509713"/>
                      <a:pt x="1363211" y="511729"/>
                    </a:cubicBezTo>
                    <a:cubicBezTo>
                      <a:pt x="1392328" y="515889"/>
                      <a:pt x="1425553" y="520986"/>
                      <a:pt x="1455490" y="524312"/>
                    </a:cubicBezTo>
                    <a:cubicBezTo>
                      <a:pt x="1469455" y="525864"/>
                      <a:pt x="1483480" y="526865"/>
                      <a:pt x="1497435" y="528507"/>
                    </a:cubicBezTo>
                    <a:cubicBezTo>
                      <a:pt x="1507254" y="529662"/>
                      <a:pt x="1516914" y="532410"/>
                      <a:pt x="1526796" y="532701"/>
                    </a:cubicBezTo>
                    <a:cubicBezTo>
                      <a:pt x="1612059" y="535209"/>
                      <a:pt x="1697373" y="535498"/>
                      <a:pt x="1782661" y="536896"/>
                    </a:cubicBezTo>
                    <a:cubicBezTo>
                      <a:pt x="1867164" y="558022"/>
                      <a:pt x="1746819" y="529527"/>
                      <a:pt x="1891718" y="553674"/>
                    </a:cubicBezTo>
                    <a:cubicBezTo>
                      <a:pt x="1900107" y="555072"/>
                      <a:pt x="1908455" y="556744"/>
                      <a:pt x="1916885" y="557868"/>
                    </a:cubicBezTo>
                    <a:cubicBezTo>
                      <a:pt x="2029074" y="572827"/>
                      <a:pt x="2145728" y="564717"/>
                      <a:pt x="2256639" y="566257"/>
                    </a:cubicBezTo>
                    <a:cubicBezTo>
                      <a:pt x="2270028" y="567931"/>
                      <a:pt x="2321498" y="574646"/>
                      <a:pt x="2332140" y="574646"/>
                    </a:cubicBezTo>
                    <a:cubicBezTo>
                      <a:pt x="2399266" y="574646"/>
                      <a:pt x="2466349" y="570452"/>
                      <a:pt x="2533475" y="570452"/>
                    </a:cubicBezTo>
                    <a:lnTo>
                      <a:pt x="2533475" y="570452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BB848E60-8A69-310B-0E68-AEE70693F6D5}"/>
                  </a:ext>
                </a:extLst>
              </p:cNvPr>
              <p:cNvSpPr/>
              <p:nvPr/>
            </p:nvSpPr>
            <p:spPr>
              <a:xfrm>
                <a:off x="8082793" y="2151776"/>
                <a:ext cx="2537669" cy="109057"/>
              </a:xfrm>
              <a:custGeom>
                <a:avLst/>
                <a:gdLst>
                  <a:gd name="connsiteX0" fmla="*/ 2537669 w 2537669"/>
                  <a:gd name="connsiteY0" fmla="*/ 109057 h 109057"/>
                  <a:gd name="connsiteX1" fmla="*/ 637563 w 2537669"/>
                  <a:gd name="connsiteY1" fmla="*/ 109057 h 109057"/>
                  <a:gd name="connsiteX2" fmla="*/ 637563 w 2537669"/>
                  <a:gd name="connsiteY2" fmla="*/ 54529 h 109057"/>
                  <a:gd name="connsiteX3" fmla="*/ 486561 w 2537669"/>
                  <a:gd name="connsiteY3" fmla="*/ 54529 h 109057"/>
                  <a:gd name="connsiteX4" fmla="*/ 486561 w 2537669"/>
                  <a:gd name="connsiteY4" fmla="*/ 0 h 109057"/>
                  <a:gd name="connsiteX5" fmla="*/ 0 w 2537669"/>
                  <a:gd name="connsiteY5" fmla="*/ 0 h 10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7669" h="109057">
                    <a:moveTo>
                      <a:pt x="2537669" y="109057"/>
                    </a:moveTo>
                    <a:lnTo>
                      <a:pt x="637563" y="109057"/>
                    </a:lnTo>
                    <a:lnTo>
                      <a:pt x="637563" y="54529"/>
                    </a:lnTo>
                    <a:lnTo>
                      <a:pt x="486561" y="54529"/>
                    </a:lnTo>
                    <a:lnTo>
                      <a:pt x="486561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B0A43239-DD09-1909-A6E7-D397FE894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3142" y="3957501"/>
              <a:ext cx="2126249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Time, </a:t>
              </a:r>
              <a:r>
                <a:rPr lang="da-DK" sz="1050" dirty="0" err="1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days</a:t>
              </a:r>
              <a:endPara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C735151-D6D1-A94F-1397-075167054377}"/>
              </a:ext>
            </a:extLst>
          </p:cNvPr>
          <p:cNvGrpSpPr/>
          <p:nvPr/>
        </p:nvGrpSpPr>
        <p:grpSpPr>
          <a:xfrm>
            <a:off x="8886855" y="1625940"/>
            <a:ext cx="1196855" cy="720666"/>
            <a:chOff x="8426669" y="1625940"/>
            <a:chExt cx="1196855" cy="720666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8E1DDC1-0653-0AF6-C333-48E9F8C64AFE}"/>
                </a:ext>
              </a:extLst>
            </p:cNvPr>
            <p:cNvSpPr txBox="1"/>
            <p:nvPr/>
          </p:nvSpPr>
          <p:spPr>
            <a:xfrm>
              <a:off x="8592125" y="1625940"/>
              <a:ext cx="8659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5D62842-91CE-C425-65E9-02CFF462ACDE}"/>
                </a:ext>
              </a:extLst>
            </p:cNvPr>
            <p:cNvGrpSpPr/>
            <p:nvPr/>
          </p:nvGrpSpPr>
          <p:grpSpPr>
            <a:xfrm>
              <a:off x="8426669" y="1887550"/>
              <a:ext cx="1196855" cy="459056"/>
              <a:chOff x="8426669" y="1887550"/>
              <a:chExt cx="1196855" cy="459056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55F7EAC1-FE88-8D7C-8056-D20A85DAA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669" y="2014508"/>
                <a:ext cx="20495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61B470A-1256-A38C-2A3A-363E4B35CB1C}"/>
                  </a:ext>
                </a:extLst>
              </p:cNvPr>
              <p:cNvSpPr txBox="1"/>
              <p:nvPr/>
            </p:nvSpPr>
            <p:spPr>
              <a:xfrm>
                <a:off x="8581251" y="1887550"/>
                <a:ext cx="5677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Native</a:t>
                </a: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37E3B77-85BC-66C9-771F-4514A05DC6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669" y="2227343"/>
                <a:ext cx="204952" cy="0"/>
              </a:xfrm>
              <a:prstGeom prst="line">
                <a:avLst/>
              </a:prstGeom>
              <a:ln w="1905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DF30DB-EE8F-282B-7206-DCAE8122ECF1}"/>
                  </a:ext>
                </a:extLst>
              </p:cNvPr>
              <p:cNvSpPr txBox="1"/>
              <p:nvPr/>
            </p:nvSpPr>
            <p:spPr>
              <a:xfrm>
                <a:off x="8581251" y="2100385"/>
                <a:ext cx="10422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Spinal injection</a:t>
                </a:r>
              </a:p>
            </p:txBody>
          </p:sp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602208C0-EAEF-CC91-4118-2264F2B88FA4}"/>
              </a:ext>
            </a:extLst>
          </p:cNvPr>
          <p:cNvSpPr txBox="1"/>
          <p:nvPr/>
        </p:nvSpPr>
        <p:spPr>
          <a:xfrm>
            <a:off x="8886855" y="2590150"/>
            <a:ext cx="278153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Multivariable Cox-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ASA-Score: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HR 1.82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95% CI (1.18-2.8)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=0.007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285750" indent="-285750"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NVO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SIVO</a:t>
            </a:r>
          </a:p>
          <a:p>
            <a:pPr marL="285750" indent="-285750"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ASA score</a:t>
            </a:r>
          </a:p>
          <a:p>
            <a:pPr marL="285750" indent="-285750">
              <a:buClr>
                <a:srgbClr val="96BD24"/>
              </a:buClr>
              <a:buFont typeface="Arial" panose="020B0604020202020204" pitchFamily="34" charset="0"/>
              <a:buChar char="•"/>
            </a:pP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1E9B8FA-69C3-4AC9-5B9F-16D43EC96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267" y="4680402"/>
            <a:ext cx="5503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70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Number at risk: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685C5C-DEC8-6434-D867-2D8CBE2966E0}"/>
              </a:ext>
            </a:extLst>
          </p:cNvPr>
          <p:cNvSpPr/>
          <p:nvPr/>
        </p:nvSpPr>
        <p:spPr>
          <a:xfrm>
            <a:off x="922962" y="347133"/>
            <a:ext cx="11269038" cy="47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7127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3 – </a:t>
            </a:r>
            <a:r>
              <a:rPr lang="fr-FR" dirty="0" err="1"/>
              <a:t>predictors</a:t>
            </a:r>
            <a:r>
              <a:rPr lang="fr-FR" dirty="0"/>
              <a:t> of ISA </a:t>
            </a:r>
            <a:r>
              <a:rPr lang="fr-FR" dirty="0" err="1"/>
              <a:t>levels</a:t>
            </a:r>
            <a:endParaRPr lang="fr-FR" dirty="0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06E660D1-CAEA-AD02-5ADE-5F467C3D5F15}"/>
              </a:ext>
            </a:extLst>
          </p:cNvPr>
          <p:cNvGrpSpPr/>
          <p:nvPr/>
        </p:nvGrpSpPr>
        <p:grpSpPr>
          <a:xfrm>
            <a:off x="2173574" y="628383"/>
            <a:ext cx="4287187" cy="2673830"/>
            <a:chOff x="2173574" y="628383"/>
            <a:chExt cx="4287187" cy="2673830"/>
          </a:xfrm>
        </p:grpSpPr>
        <p:graphicFrame>
          <p:nvGraphicFramePr>
            <p:cNvPr id="26" name="Graphique 25">
              <a:extLst>
                <a:ext uri="{FF2B5EF4-FFF2-40B4-BE49-F238E27FC236}">
                  <a16:creationId xmlns:a16="http://schemas.microsoft.com/office/drawing/2014/main" id="{1F8B3FA9-A43F-664F-2B03-CA0417787CF2}"/>
                </a:ext>
              </a:extLst>
            </p:cNvPr>
            <p:cNvGraphicFramePr/>
            <p:nvPr/>
          </p:nvGraphicFramePr>
          <p:xfrm>
            <a:off x="2430586" y="936160"/>
            <a:ext cx="585771" cy="23660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BEE23E5F-C905-A53E-B532-8611F1CE7354}"/>
                </a:ext>
              </a:extLst>
            </p:cNvPr>
            <p:cNvGrpSpPr/>
            <p:nvPr/>
          </p:nvGrpSpPr>
          <p:grpSpPr>
            <a:xfrm>
              <a:off x="2173574" y="628383"/>
              <a:ext cx="4287187" cy="2534542"/>
              <a:chOff x="2173574" y="628383"/>
              <a:chExt cx="4287187" cy="2534542"/>
            </a:xfrm>
          </p:grpSpPr>
          <p:sp>
            <p:nvSpPr>
              <p:cNvPr id="25" name="Rectangle à coins arrondis 10">
                <a:extLst>
                  <a:ext uri="{FF2B5EF4-FFF2-40B4-BE49-F238E27FC236}">
                    <a16:creationId xmlns:a16="http://schemas.microsoft.com/office/drawing/2014/main" id="{34EF3A88-181F-573F-27B6-D5742746625D}"/>
                  </a:ext>
                </a:extLst>
              </p:cNvPr>
              <p:cNvSpPr/>
              <p:nvPr/>
            </p:nvSpPr>
            <p:spPr>
              <a:xfrm>
                <a:off x="2173574" y="787129"/>
                <a:ext cx="4287187" cy="2375796"/>
              </a:xfrm>
              <a:prstGeom prst="roundRect">
                <a:avLst>
                  <a:gd name="adj" fmla="val 0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554A0D1-E622-AB49-41FB-2B142C3A0F3C}"/>
                  </a:ext>
                </a:extLst>
              </p:cNvPr>
              <p:cNvSpPr txBox="1"/>
              <p:nvPr/>
            </p:nvSpPr>
            <p:spPr>
              <a:xfrm rot="16200000">
                <a:off x="1924954" y="1783163"/>
                <a:ext cx="8590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ISA </a:t>
                </a:r>
                <a:r>
                  <a:rPr lang="fr-FR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endPara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1F675299-B194-EE85-7F83-C77E4AED7E46}"/>
                  </a:ext>
                </a:extLst>
              </p:cNvPr>
              <p:cNvGrpSpPr/>
              <p:nvPr/>
            </p:nvGrpSpPr>
            <p:grpSpPr>
              <a:xfrm>
                <a:off x="3147053" y="1632652"/>
                <a:ext cx="556592" cy="1355091"/>
                <a:chOff x="8302487" y="3647032"/>
                <a:chExt cx="556592" cy="1355091"/>
              </a:xfrm>
            </p:grpSpPr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D4850A55-2F29-0884-E66B-98FE9B2FC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3647032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AD2FA1D3-78CD-D259-9BD9-741355007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5002123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275D012-C849-6D36-A198-DB1369623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0783" y="3647032"/>
                  <a:ext cx="0" cy="134328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7D050F-18DE-0AD8-D44B-06618774FAFD}"/>
                  </a:ext>
                </a:extLst>
              </p:cNvPr>
              <p:cNvSpPr/>
              <p:nvPr/>
            </p:nvSpPr>
            <p:spPr>
              <a:xfrm>
                <a:off x="2915595" y="2221847"/>
                <a:ext cx="1026816" cy="2496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A78772-E3D2-9610-E36E-B0B0EEC92875}"/>
                  </a:ext>
                </a:extLst>
              </p:cNvPr>
              <p:cNvSpPr/>
              <p:nvPr/>
            </p:nvSpPr>
            <p:spPr>
              <a:xfrm>
                <a:off x="2915594" y="2471481"/>
                <a:ext cx="1026817" cy="2496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3C0E493-75C9-E173-09E4-1DF4134E477C}"/>
                  </a:ext>
                </a:extLst>
              </p:cNvPr>
              <p:cNvSpPr txBox="1"/>
              <p:nvPr/>
            </p:nvSpPr>
            <p:spPr>
              <a:xfrm>
                <a:off x="2998789" y="1082494"/>
                <a:ext cx="853119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Non-CRRT</a:t>
                </a:r>
              </a:p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3,11 mg/L</a:t>
                </a:r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BF70B8DC-34C9-A38E-EAC3-91BB006D2543}"/>
                  </a:ext>
                </a:extLst>
              </p:cNvPr>
              <p:cNvGrpSpPr/>
              <p:nvPr/>
            </p:nvGrpSpPr>
            <p:grpSpPr>
              <a:xfrm>
                <a:off x="5168964" y="2388678"/>
                <a:ext cx="556592" cy="561482"/>
                <a:chOff x="8302487" y="4425651"/>
                <a:chExt cx="556592" cy="561482"/>
              </a:xfrm>
            </p:grpSpPr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B56071F6-4596-03BE-CB3D-3654458BD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4425651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9EEBCD5C-1F19-3E8E-0020-B0740AA24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4987133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E63955C9-78E5-5812-ABB1-391C90406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0783" y="4425651"/>
                  <a:ext cx="0" cy="557166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03F3FFD-A9E2-4942-3574-12D3C1BBD8A8}"/>
                  </a:ext>
                </a:extLst>
              </p:cNvPr>
              <p:cNvSpPr/>
              <p:nvPr/>
            </p:nvSpPr>
            <p:spPr>
              <a:xfrm>
                <a:off x="4949826" y="2771395"/>
                <a:ext cx="990591" cy="7198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7E91DE6-BD7A-A2BC-06DD-40FAA4C18B22}"/>
                  </a:ext>
                </a:extLst>
              </p:cNvPr>
              <p:cNvSpPr/>
              <p:nvPr/>
            </p:nvSpPr>
            <p:spPr>
              <a:xfrm>
                <a:off x="4949826" y="2632107"/>
                <a:ext cx="990582" cy="1371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76B4DB33-475F-1896-B2DB-F69FD9EEC718}"/>
                  </a:ext>
                </a:extLst>
              </p:cNvPr>
              <p:cNvSpPr txBox="1"/>
              <p:nvPr/>
            </p:nvSpPr>
            <p:spPr>
              <a:xfrm>
                <a:off x="5009481" y="1409059"/>
                <a:ext cx="875561" cy="900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CRRT</a:t>
                </a:r>
              </a:p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10 patients</a:t>
                </a:r>
              </a:p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30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  <a:endParaRPr lang="fr-FR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fr-FR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1,56 mg/L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3B1E49A-D7F6-D3E5-0186-E0755994F181}"/>
                  </a:ext>
                </a:extLst>
              </p:cNvPr>
              <p:cNvSpPr txBox="1"/>
              <p:nvPr/>
            </p:nvSpPr>
            <p:spPr>
              <a:xfrm>
                <a:off x="3988033" y="1750583"/>
                <a:ext cx="75052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p &lt; 0.001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C12DE47-52F1-9245-AE3A-62979D111A8D}"/>
                  </a:ext>
                </a:extLst>
              </p:cNvPr>
              <p:cNvSpPr txBox="1"/>
              <p:nvPr/>
            </p:nvSpPr>
            <p:spPr>
              <a:xfrm>
                <a:off x="2497241" y="628383"/>
                <a:ext cx="776454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CRRT</a:t>
                </a:r>
              </a:p>
            </p:txBody>
          </p:sp>
        </p:grp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42F5E147-F7F5-74AC-BB6C-039BD17427EF}"/>
              </a:ext>
            </a:extLst>
          </p:cNvPr>
          <p:cNvGrpSpPr/>
          <p:nvPr/>
        </p:nvGrpSpPr>
        <p:grpSpPr>
          <a:xfrm>
            <a:off x="6967886" y="628383"/>
            <a:ext cx="4287187" cy="2540348"/>
            <a:chOff x="6967886" y="628383"/>
            <a:chExt cx="4287187" cy="2540348"/>
          </a:xfrm>
        </p:grpSpPr>
        <p:graphicFrame>
          <p:nvGraphicFramePr>
            <p:cNvPr id="84" name="Graphique 83">
              <a:extLst>
                <a:ext uri="{FF2B5EF4-FFF2-40B4-BE49-F238E27FC236}">
                  <a16:creationId xmlns:a16="http://schemas.microsoft.com/office/drawing/2014/main" id="{E02572DF-6DA2-11D4-54DD-E6D50F0FE444}"/>
                </a:ext>
              </a:extLst>
            </p:cNvPr>
            <p:cNvGraphicFramePr/>
            <p:nvPr/>
          </p:nvGraphicFramePr>
          <p:xfrm>
            <a:off x="7224898" y="909464"/>
            <a:ext cx="585771" cy="22592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6" name="Rectangle à coins arrondis 10">
              <a:extLst>
                <a:ext uri="{FF2B5EF4-FFF2-40B4-BE49-F238E27FC236}">
                  <a16:creationId xmlns:a16="http://schemas.microsoft.com/office/drawing/2014/main" id="{9B362EEB-5046-BCE0-666D-E81CCA3DEEC0}"/>
                </a:ext>
              </a:extLst>
            </p:cNvPr>
            <p:cNvSpPr/>
            <p:nvPr/>
          </p:nvSpPr>
          <p:spPr>
            <a:xfrm>
              <a:off x="6967886" y="787129"/>
              <a:ext cx="4287187" cy="2375796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0856F776-F2A3-5971-8054-BBBE8AA244AA}"/>
                </a:ext>
              </a:extLst>
            </p:cNvPr>
            <p:cNvSpPr txBox="1"/>
            <p:nvPr/>
          </p:nvSpPr>
          <p:spPr>
            <a:xfrm rot="16200000">
              <a:off x="6719266" y="1783163"/>
              <a:ext cx="85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8EA9CF76-6BAC-3019-AB26-4DDBAE45078C}"/>
                </a:ext>
              </a:extLst>
            </p:cNvPr>
            <p:cNvGrpSpPr/>
            <p:nvPr/>
          </p:nvGrpSpPr>
          <p:grpSpPr>
            <a:xfrm>
              <a:off x="9624759" y="1568841"/>
              <a:ext cx="556592" cy="1346300"/>
              <a:chOff x="8302487" y="3640833"/>
              <a:chExt cx="556592" cy="1346300"/>
            </a:xfrm>
          </p:grpSpPr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4AD71095-D5A0-1850-E4AC-7318FAE41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3640833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775A5ECE-E2E1-77DC-1128-3082D8A49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4987133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3FBBD61A-96CC-DF4A-3C71-EB3E33202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0783" y="3640833"/>
                <a:ext cx="0" cy="1341984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878924E-6425-5AC9-B0B8-E942D7B505AA}"/>
                </a:ext>
              </a:extLst>
            </p:cNvPr>
            <p:cNvSpPr/>
            <p:nvPr/>
          </p:nvSpPr>
          <p:spPr>
            <a:xfrm>
              <a:off x="9460267" y="2232809"/>
              <a:ext cx="874398" cy="26525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F43B4DEB-5E10-9F2C-0415-232A5E6291CC}"/>
                </a:ext>
              </a:extLst>
            </p:cNvPr>
            <p:cNvSpPr txBox="1"/>
            <p:nvPr/>
          </p:nvSpPr>
          <p:spPr>
            <a:xfrm>
              <a:off x="9179052" y="922730"/>
              <a:ext cx="1441420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Calcineurin</a:t>
              </a:r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inhibitors</a:t>
              </a:r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14 patients</a:t>
              </a: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36 </a:t>
              </a:r>
              <a:r>
                <a:rPr lang="fr-FR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samples</a:t>
              </a:r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3,76 mg/L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E1CF79C1-8993-5516-5431-BED7792FF483}"/>
                </a:ext>
              </a:extLst>
            </p:cNvPr>
            <p:cNvSpPr txBox="1"/>
            <p:nvPr/>
          </p:nvSpPr>
          <p:spPr>
            <a:xfrm>
              <a:off x="8613846" y="1873954"/>
              <a:ext cx="750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 &lt; 0.001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3662DA1C-2411-3C38-E877-BD53D954CD40}"/>
                </a:ext>
              </a:extLst>
            </p:cNvPr>
            <p:cNvSpPr txBox="1"/>
            <p:nvPr/>
          </p:nvSpPr>
          <p:spPr>
            <a:xfrm>
              <a:off x="7291552" y="628383"/>
              <a:ext cx="155877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</a:t>
              </a:r>
              <a:r>
                <a:rPr lang="fr-FR" sz="14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Medications</a:t>
              </a:r>
              <a:endPara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DD3F709B-63E5-7C60-D4E9-D526F2AC3557}"/>
                </a:ext>
              </a:extLst>
            </p:cNvPr>
            <p:cNvGrpSpPr/>
            <p:nvPr/>
          </p:nvGrpSpPr>
          <p:grpSpPr>
            <a:xfrm>
              <a:off x="7715970" y="1518201"/>
              <a:ext cx="874400" cy="1496238"/>
              <a:chOff x="7715970" y="1518201"/>
              <a:chExt cx="874400" cy="1496238"/>
            </a:xfrm>
          </p:grpSpPr>
          <p:grpSp>
            <p:nvGrpSpPr>
              <p:cNvPr id="88" name="Groupe 87">
                <a:extLst>
                  <a:ext uri="{FF2B5EF4-FFF2-40B4-BE49-F238E27FC236}">
                    <a16:creationId xmlns:a16="http://schemas.microsoft.com/office/drawing/2014/main" id="{CEF8F2FD-EAF4-77EC-5114-B9FB1684587D}"/>
                  </a:ext>
                </a:extLst>
              </p:cNvPr>
              <p:cNvGrpSpPr/>
              <p:nvPr/>
            </p:nvGrpSpPr>
            <p:grpSpPr>
              <a:xfrm>
                <a:off x="7874625" y="1869462"/>
                <a:ext cx="556592" cy="1144977"/>
                <a:chOff x="8302487" y="3857146"/>
                <a:chExt cx="556592" cy="1144977"/>
              </a:xfrm>
            </p:grpSpPr>
            <p:cxnSp>
              <p:nvCxnSpPr>
                <p:cNvPr id="101" name="Connecteur droit 100">
                  <a:extLst>
                    <a:ext uri="{FF2B5EF4-FFF2-40B4-BE49-F238E27FC236}">
                      <a16:creationId xmlns:a16="http://schemas.microsoft.com/office/drawing/2014/main" id="{B1CDD76D-2F4C-56E0-A64E-AC52704F7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3857146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>
                  <a:extLst>
                    <a:ext uri="{FF2B5EF4-FFF2-40B4-BE49-F238E27FC236}">
                      <a16:creationId xmlns:a16="http://schemas.microsoft.com/office/drawing/2014/main" id="{8197E74A-4E59-BAF6-5A30-55A0FDAB5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5002123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102">
                  <a:extLst>
                    <a:ext uri="{FF2B5EF4-FFF2-40B4-BE49-F238E27FC236}">
                      <a16:creationId xmlns:a16="http://schemas.microsoft.com/office/drawing/2014/main" id="{DB6646A8-9BF5-DBB3-BA84-891301A77F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0783" y="3857146"/>
                  <a:ext cx="0" cy="1133166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9F21452-24AD-BB54-1B04-7E332FF6E47B}"/>
                  </a:ext>
                </a:extLst>
              </p:cNvPr>
              <p:cNvSpPr/>
              <p:nvPr/>
            </p:nvSpPr>
            <p:spPr>
              <a:xfrm>
                <a:off x="7715970" y="2448658"/>
                <a:ext cx="874398" cy="20826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67AACF0-BBA5-C7FB-2FF9-4D921099F1C2}"/>
                  </a:ext>
                </a:extLst>
              </p:cNvPr>
              <p:cNvSpPr/>
              <p:nvPr/>
            </p:nvSpPr>
            <p:spPr>
              <a:xfrm>
                <a:off x="7715979" y="2656922"/>
                <a:ext cx="874391" cy="14925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BF45E369-4AA1-4531-1DD0-8DF8808CD497}"/>
                  </a:ext>
                </a:extLst>
              </p:cNvPr>
              <p:cNvSpPr txBox="1"/>
              <p:nvPr/>
            </p:nvSpPr>
            <p:spPr>
              <a:xfrm>
                <a:off x="7766597" y="1518201"/>
                <a:ext cx="78419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2,63 mg/L</a:t>
                </a:r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100E0FCA-9F1D-13F9-E563-DBB6A6D7C435}"/>
                  </a:ext>
                </a:extLst>
              </p:cNvPr>
              <p:cNvSpPr/>
              <p:nvPr/>
            </p:nvSpPr>
            <p:spPr>
              <a:xfrm>
                <a:off x="8125797" y="1852343"/>
                <a:ext cx="36000" cy="36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67BC48AF-753E-8099-C7C8-23E8ED6E19EC}"/>
                  </a:ext>
                </a:extLst>
              </p:cNvPr>
              <p:cNvSpPr/>
              <p:nvPr/>
            </p:nvSpPr>
            <p:spPr>
              <a:xfrm>
                <a:off x="8125797" y="1778412"/>
                <a:ext cx="36000" cy="36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DCDACBE0-FCDB-9258-92CC-F9FF816DCA46}"/>
                  </a:ext>
                </a:extLst>
              </p:cNvPr>
              <p:cNvSpPr/>
              <p:nvPr/>
            </p:nvSpPr>
            <p:spPr>
              <a:xfrm>
                <a:off x="8125797" y="1537167"/>
                <a:ext cx="36000" cy="36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F1E8FC2-5A12-9A10-ACB8-B10AAE52580F}"/>
                </a:ext>
              </a:extLst>
            </p:cNvPr>
            <p:cNvSpPr/>
            <p:nvPr/>
          </p:nvSpPr>
          <p:spPr>
            <a:xfrm>
              <a:off x="9460267" y="2498063"/>
              <a:ext cx="874398" cy="20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21D18F46-C321-4641-3B6B-7D2CE916C62C}"/>
              </a:ext>
            </a:extLst>
          </p:cNvPr>
          <p:cNvGrpSpPr/>
          <p:nvPr/>
        </p:nvGrpSpPr>
        <p:grpSpPr>
          <a:xfrm>
            <a:off x="2173574" y="3181801"/>
            <a:ext cx="4287187" cy="2740038"/>
            <a:chOff x="2173574" y="3181801"/>
            <a:chExt cx="4287187" cy="2740038"/>
          </a:xfrm>
        </p:grpSpPr>
        <p:sp>
          <p:nvSpPr>
            <p:cNvPr id="115" name="Rectangle à coins arrondis 10">
              <a:extLst>
                <a:ext uri="{FF2B5EF4-FFF2-40B4-BE49-F238E27FC236}">
                  <a16:creationId xmlns:a16="http://schemas.microsoft.com/office/drawing/2014/main" id="{6D232999-4D1E-9A28-E665-AE66D0F0F4A6}"/>
                </a:ext>
              </a:extLst>
            </p:cNvPr>
            <p:cNvSpPr/>
            <p:nvPr/>
          </p:nvSpPr>
          <p:spPr>
            <a:xfrm>
              <a:off x="2173574" y="3340546"/>
              <a:ext cx="4287187" cy="258129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FEE89474-2D71-7B34-C32F-A9D7157AF100}"/>
                </a:ext>
              </a:extLst>
            </p:cNvPr>
            <p:cNvSpPr txBox="1"/>
            <p:nvPr/>
          </p:nvSpPr>
          <p:spPr>
            <a:xfrm rot="16200000">
              <a:off x="1924954" y="4336581"/>
              <a:ext cx="85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4DD8CDFC-2772-926E-FAA2-54B10B4EE757}"/>
                </a:ext>
              </a:extLst>
            </p:cNvPr>
            <p:cNvGrpSpPr/>
            <p:nvPr/>
          </p:nvGrpSpPr>
          <p:grpSpPr>
            <a:xfrm>
              <a:off x="4983662" y="4690977"/>
              <a:ext cx="556592" cy="997710"/>
              <a:chOff x="8302487" y="3989423"/>
              <a:chExt cx="556592" cy="997710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003CC8B3-8133-3F2D-7892-9A721E202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3989423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0E78915A-53EB-2A5D-FA50-0F8DE9432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2487" y="4987133"/>
                <a:ext cx="556592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455BA604-3E47-3650-8960-78D519B278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0783" y="3989423"/>
                <a:ext cx="0" cy="993394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F2C668C-5C52-8071-3AF0-96A59BBFB10D}"/>
                </a:ext>
              </a:extLst>
            </p:cNvPr>
            <p:cNvSpPr/>
            <p:nvPr/>
          </p:nvSpPr>
          <p:spPr>
            <a:xfrm>
              <a:off x="4819476" y="5407946"/>
              <a:ext cx="906077" cy="998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90E2EE77-3B06-3404-2349-52DC219303C4}"/>
                </a:ext>
              </a:extLst>
            </p:cNvPr>
            <p:cNvSpPr txBox="1"/>
            <p:nvPr/>
          </p:nvSpPr>
          <p:spPr>
            <a:xfrm>
              <a:off x="4856422" y="3452627"/>
              <a:ext cx="875561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BMI &gt; 25</a:t>
              </a: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27 patients</a:t>
              </a: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78 </a:t>
              </a:r>
              <a:r>
                <a:rPr lang="fr-FR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samples</a:t>
              </a:r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1,96 mg/l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6D7A8355-C29D-134D-B206-FF6D0CE4852A}"/>
                </a:ext>
              </a:extLst>
            </p:cNvPr>
            <p:cNvSpPr txBox="1"/>
            <p:nvPr/>
          </p:nvSpPr>
          <p:spPr>
            <a:xfrm>
              <a:off x="3988033" y="4304001"/>
              <a:ext cx="750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p &lt; 0.001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9260B714-676D-B981-3B55-155515F2998A}"/>
                </a:ext>
              </a:extLst>
            </p:cNvPr>
            <p:cNvSpPr txBox="1"/>
            <p:nvPr/>
          </p:nvSpPr>
          <p:spPr>
            <a:xfrm>
              <a:off x="2497242" y="3181801"/>
              <a:ext cx="51911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BMI</a:t>
              </a: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2C15A0D3-5D6D-B59F-2B54-B31B6F086CDA}"/>
                </a:ext>
              </a:extLst>
            </p:cNvPr>
            <p:cNvGrpSpPr/>
            <p:nvPr/>
          </p:nvGrpSpPr>
          <p:grpSpPr>
            <a:xfrm>
              <a:off x="2944953" y="3659113"/>
              <a:ext cx="936310" cy="1899520"/>
              <a:chOff x="2944953" y="3659113"/>
              <a:chExt cx="936310" cy="1899520"/>
            </a:xfrm>
          </p:grpSpPr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8FC052D0-2C5B-1D37-11A9-FDDB59AFBF9F}"/>
                  </a:ext>
                </a:extLst>
              </p:cNvPr>
              <p:cNvGrpSpPr/>
              <p:nvPr/>
            </p:nvGrpSpPr>
            <p:grpSpPr>
              <a:xfrm>
                <a:off x="3147053" y="4285080"/>
                <a:ext cx="556592" cy="1273553"/>
                <a:chOff x="8302487" y="3746042"/>
                <a:chExt cx="556592" cy="1273553"/>
              </a:xfrm>
            </p:grpSpPr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612CB315-7F7B-4967-1B94-A2095CBF2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3746042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1391774B-DB27-6F81-1A98-E19ED3E9F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2487" y="5019595"/>
                  <a:ext cx="556592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>
                  <a:extLst>
                    <a:ext uri="{FF2B5EF4-FFF2-40B4-BE49-F238E27FC236}">
                      <a16:creationId xmlns:a16="http://schemas.microsoft.com/office/drawing/2014/main" id="{BEE5C7F5-35A8-DADD-ADFA-8196DBBAA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0783" y="3746042"/>
                  <a:ext cx="0" cy="1267566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2E660BD-0146-9DE4-9701-D1C54A2F6412}"/>
                  </a:ext>
                </a:extLst>
              </p:cNvPr>
              <p:cNvSpPr/>
              <p:nvPr/>
            </p:nvSpPr>
            <p:spPr>
              <a:xfrm>
                <a:off x="2944953" y="4878877"/>
                <a:ext cx="936309" cy="2496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2B4FD41-11AD-8193-43AF-2E37093FC78A}"/>
                  </a:ext>
                </a:extLst>
              </p:cNvPr>
              <p:cNvSpPr/>
              <p:nvPr/>
            </p:nvSpPr>
            <p:spPr>
              <a:xfrm>
                <a:off x="2944953" y="5129419"/>
                <a:ext cx="936310" cy="20802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D97AEECF-D038-72CB-7FDB-AE7499EF52B2}"/>
                  </a:ext>
                </a:extLst>
              </p:cNvPr>
              <p:cNvSpPr txBox="1"/>
              <p:nvPr/>
            </p:nvSpPr>
            <p:spPr>
              <a:xfrm>
                <a:off x="3033256" y="3806903"/>
                <a:ext cx="78419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BMI ≤ 25</a:t>
                </a:r>
              </a:p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3,41 mg/L</a:t>
                </a:r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4238F0FA-2EFC-FF01-A744-9FAB59DA4F2F}"/>
                  </a:ext>
                </a:extLst>
              </p:cNvPr>
              <p:cNvSpPr/>
              <p:nvPr/>
            </p:nvSpPr>
            <p:spPr>
              <a:xfrm>
                <a:off x="3395107" y="3659113"/>
                <a:ext cx="36000" cy="36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25B2E1D5-2481-6D3E-9A75-7E841601DBCF}"/>
                  </a:ext>
                </a:extLst>
              </p:cNvPr>
              <p:cNvSpPr/>
              <p:nvPr/>
            </p:nvSpPr>
            <p:spPr>
              <a:xfrm>
                <a:off x="3395107" y="4019840"/>
                <a:ext cx="36000" cy="36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5B43500-47EC-CF11-7FB5-2B3AD326BBE3}"/>
                </a:ext>
              </a:extLst>
            </p:cNvPr>
            <p:cNvSpPr/>
            <p:nvPr/>
          </p:nvSpPr>
          <p:spPr>
            <a:xfrm>
              <a:off x="4819476" y="5197761"/>
              <a:ext cx="906077" cy="2080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F1B3194F-E1C7-A9F7-8451-CA677A36370A}"/>
                </a:ext>
              </a:extLst>
            </p:cNvPr>
            <p:cNvSpPr/>
            <p:nvPr/>
          </p:nvSpPr>
          <p:spPr>
            <a:xfrm>
              <a:off x="5243958" y="4670819"/>
              <a:ext cx="36000" cy="36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C740D594-6847-3FDB-7ABC-AD50432799C9}"/>
                </a:ext>
              </a:extLst>
            </p:cNvPr>
            <p:cNvSpPr/>
            <p:nvPr/>
          </p:nvSpPr>
          <p:spPr>
            <a:xfrm>
              <a:off x="5243958" y="4465289"/>
              <a:ext cx="36000" cy="36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987C1051-D2D6-D272-1381-A699CB732E38}"/>
                </a:ext>
              </a:extLst>
            </p:cNvPr>
            <p:cNvSpPr/>
            <p:nvPr/>
          </p:nvSpPr>
          <p:spPr>
            <a:xfrm>
              <a:off x="5243958" y="3999700"/>
              <a:ext cx="36000" cy="36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113" name="Graphique 112">
              <a:extLst>
                <a:ext uri="{FF2B5EF4-FFF2-40B4-BE49-F238E27FC236}">
                  <a16:creationId xmlns:a16="http://schemas.microsoft.com/office/drawing/2014/main" id="{3D5C8562-8D2F-26EC-BC04-3883CE3E8CF9}"/>
                </a:ext>
              </a:extLst>
            </p:cNvPr>
            <p:cNvGraphicFramePr/>
            <p:nvPr/>
          </p:nvGraphicFramePr>
          <p:xfrm>
            <a:off x="2430586" y="3429000"/>
            <a:ext cx="585771" cy="24091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45" name="Rectangle à coins arrondis 10">
            <a:extLst>
              <a:ext uri="{FF2B5EF4-FFF2-40B4-BE49-F238E27FC236}">
                <a16:creationId xmlns:a16="http://schemas.microsoft.com/office/drawing/2014/main" id="{B13896D0-1354-A6E0-D3E8-9620AA98F647}"/>
              </a:ext>
            </a:extLst>
          </p:cNvPr>
          <p:cNvSpPr/>
          <p:nvPr/>
        </p:nvSpPr>
        <p:spPr>
          <a:xfrm>
            <a:off x="6967885" y="3340546"/>
            <a:ext cx="4287187" cy="260798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329" name="Groupe 328">
            <a:extLst>
              <a:ext uri="{FF2B5EF4-FFF2-40B4-BE49-F238E27FC236}">
                <a16:creationId xmlns:a16="http://schemas.microsoft.com/office/drawing/2014/main" id="{2B70ECD2-22DD-CDF5-846F-871022B8AFE9}"/>
              </a:ext>
            </a:extLst>
          </p:cNvPr>
          <p:cNvGrpSpPr/>
          <p:nvPr/>
        </p:nvGrpSpPr>
        <p:grpSpPr>
          <a:xfrm>
            <a:off x="7096837" y="3363240"/>
            <a:ext cx="4029282" cy="2562601"/>
            <a:chOff x="7010306" y="3340547"/>
            <a:chExt cx="4029282" cy="2562601"/>
          </a:xfrm>
        </p:grpSpPr>
        <p:graphicFrame>
          <p:nvGraphicFramePr>
            <p:cNvPr id="144" name="Graphique 143">
              <a:extLst>
                <a:ext uri="{FF2B5EF4-FFF2-40B4-BE49-F238E27FC236}">
                  <a16:creationId xmlns:a16="http://schemas.microsoft.com/office/drawing/2014/main" id="{683322ED-3A66-ACFC-8702-6AC1B23C1FEF}"/>
                </a:ext>
              </a:extLst>
            </p:cNvPr>
            <p:cNvGraphicFramePr/>
            <p:nvPr/>
          </p:nvGraphicFramePr>
          <p:xfrm>
            <a:off x="7243686" y="3340547"/>
            <a:ext cx="585771" cy="24788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5536C403-1DCA-0C7C-7FE0-3DE2E56B637A}"/>
                </a:ext>
              </a:extLst>
            </p:cNvPr>
            <p:cNvSpPr txBox="1"/>
            <p:nvPr/>
          </p:nvSpPr>
          <p:spPr>
            <a:xfrm rot="16200000">
              <a:off x="6719265" y="4336581"/>
              <a:ext cx="85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C1E9C3B4-97D8-95AE-58D9-2B6DA2DC5018}"/>
                </a:ext>
              </a:extLst>
            </p:cNvPr>
            <p:cNvSpPr txBox="1"/>
            <p:nvPr/>
          </p:nvSpPr>
          <p:spPr>
            <a:xfrm>
              <a:off x="9852605" y="3404032"/>
              <a:ext cx="8354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BMI in ICU</a:t>
              </a:r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id="{7D9B4BDC-E7A6-C909-AC68-015681784DB9}"/>
                </a:ext>
              </a:extLst>
            </p:cNvPr>
            <p:cNvSpPr txBox="1"/>
            <p:nvPr/>
          </p:nvSpPr>
          <p:spPr>
            <a:xfrm>
              <a:off x="7559752" y="3404032"/>
              <a:ext cx="11063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dirty="0">
                  <a:latin typeface="Arial" panose="020B0604020202020204" pitchFamily="34" charset="0"/>
                  <a:cs typeface="Arial" panose="020B0604020202020204" pitchFamily="34" charset="0"/>
                </a:rPr>
                <a:t>BMI in non-ICU</a:t>
              </a:r>
            </a:p>
          </p:txBody>
        </p:sp>
        <p:grpSp>
          <p:nvGrpSpPr>
            <p:cNvPr id="264" name="Groupe 263">
              <a:extLst>
                <a:ext uri="{FF2B5EF4-FFF2-40B4-BE49-F238E27FC236}">
                  <a16:creationId xmlns:a16="http://schemas.microsoft.com/office/drawing/2014/main" id="{A559541C-A8FA-7FC4-4652-EAA40E35D40F}"/>
                </a:ext>
              </a:extLst>
            </p:cNvPr>
            <p:cNvGrpSpPr/>
            <p:nvPr/>
          </p:nvGrpSpPr>
          <p:grpSpPr>
            <a:xfrm>
              <a:off x="7504501" y="3691094"/>
              <a:ext cx="1046286" cy="1867539"/>
              <a:chOff x="7504501" y="3691094"/>
              <a:chExt cx="1046286" cy="1867539"/>
            </a:xfrm>
          </p:grpSpPr>
          <p:sp>
            <p:nvSpPr>
              <p:cNvPr id="170" name="Ellipse 169">
                <a:extLst>
                  <a:ext uri="{FF2B5EF4-FFF2-40B4-BE49-F238E27FC236}">
                    <a16:creationId xmlns:a16="http://schemas.microsoft.com/office/drawing/2014/main" id="{38494F9C-C13B-F5A0-DAA5-8058489A02B4}"/>
                  </a:ext>
                </a:extLst>
              </p:cNvPr>
              <p:cNvSpPr/>
              <p:nvPr/>
            </p:nvSpPr>
            <p:spPr>
              <a:xfrm>
                <a:off x="7810669" y="369109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Ellipse 170">
                <a:extLst>
                  <a:ext uri="{FF2B5EF4-FFF2-40B4-BE49-F238E27FC236}">
                    <a16:creationId xmlns:a16="http://schemas.microsoft.com/office/drawing/2014/main" id="{BEE36D07-DC38-7EFE-6765-93F1FB06C7C8}"/>
                  </a:ext>
                </a:extLst>
              </p:cNvPr>
              <p:cNvSpPr/>
              <p:nvPr/>
            </p:nvSpPr>
            <p:spPr>
              <a:xfrm>
                <a:off x="8047370" y="402267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Ellipse 171">
                <a:extLst>
                  <a:ext uri="{FF2B5EF4-FFF2-40B4-BE49-F238E27FC236}">
                    <a16:creationId xmlns:a16="http://schemas.microsoft.com/office/drawing/2014/main" id="{61EAEBEC-77D0-30E4-724A-7AABE27FD1E1}"/>
                  </a:ext>
                </a:extLst>
              </p:cNvPr>
              <p:cNvSpPr/>
              <p:nvPr/>
            </p:nvSpPr>
            <p:spPr>
              <a:xfrm>
                <a:off x="7658436" y="40419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C22B51D0-02E1-B329-AD58-264C6C83DB35}"/>
                  </a:ext>
                </a:extLst>
              </p:cNvPr>
              <p:cNvSpPr/>
              <p:nvPr/>
            </p:nvSpPr>
            <p:spPr>
              <a:xfrm>
                <a:off x="8505068" y="543499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7726644C-93CC-682D-215C-40DB8C75647A}"/>
                  </a:ext>
                </a:extLst>
              </p:cNvPr>
              <p:cNvSpPr/>
              <p:nvPr/>
            </p:nvSpPr>
            <p:spPr>
              <a:xfrm>
                <a:off x="7504502" y="430090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F34117DC-C6F0-F19E-ED7B-A99B0EF94DDA}"/>
                  </a:ext>
                </a:extLst>
              </p:cNvPr>
              <p:cNvSpPr/>
              <p:nvPr/>
            </p:nvSpPr>
            <p:spPr>
              <a:xfrm>
                <a:off x="8047369" y="448071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A3C093CD-DC9C-31E7-8132-38E08DD12CD9}"/>
                  </a:ext>
                </a:extLst>
              </p:cNvPr>
              <p:cNvSpPr/>
              <p:nvPr/>
            </p:nvSpPr>
            <p:spPr>
              <a:xfrm>
                <a:off x="7806597" y="435482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A047ECD3-11C9-96A0-A42E-E6BBDD5A73B5}"/>
                  </a:ext>
                </a:extLst>
              </p:cNvPr>
              <p:cNvSpPr/>
              <p:nvPr/>
            </p:nvSpPr>
            <p:spPr>
              <a:xfrm>
                <a:off x="7772308" y="438347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12415B41-3713-7B4B-4C9E-92C746826615}"/>
                  </a:ext>
                </a:extLst>
              </p:cNvPr>
              <p:cNvSpPr/>
              <p:nvPr/>
            </p:nvSpPr>
            <p:spPr>
              <a:xfrm>
                <a:off x="7529077" y="449217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3DD5416B-40FB-761D-C98A-B171451B6639}"/>
                  </a:ext>
                </a:extLst>
              </p:cNvPr>
              <p:cNvSpPr/>
              <p:nvPr/>
            </p:nvSpPr>
            <p:spPr>
              <a:xfrm>
                <a:off x="7512661" y="453389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9CFD0090-D5B5-9DED-4F12-E9390E32238A}"/>
                  </a:ext>
                </a:extLst>
              </p:cNvPr>
              <p:cNvSpPr/>
              <p:nvPr/>
            </p:nvSpPr>
            <p:spPr>
              <a:xfrm>
                <a:off x="7860215" y="449776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A235B413-36B3-B25B-1B16-DB86C0A851AD}"/>
                  </a:ext>
                </a:extLst>
              </p:cNvPr>
              <p:cNvSpPr/>
              <p:nvPr/>
            </p:nvSpPr>
            <p:spPr>
              <a:xfrm>
                <a:off x="7711259" y="451920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07A3D0E7-17ED-5CE2-8F68-93F32D4ADBC2}"/>
                  </a:ext>
                </a:extLst>
              </p:cNvPr>
              <p:cNvSpPr/>
              <p:nvPr/>
            </p:nvSpPr>
            <p:spPr>
              <a:xfrm>
                <a:off x="7681295" y="458345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C15DDF70-7281-2368-9194-41FC6B867030}"/>
                  </a:ext>
                </a:extLst>
              </p:cNvPr>
              <p:cNvSpPr/>
              <p:nvPr/>
            </p:nvSpPr>
            <p:spPr>
              <a:xfrm>
                <a:off x="7871356" y="457520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4" name="Ellipse 183">
                <a:extLst>
                  <a:ext uri="{FF2B5EF4-FFF2-40B4-BE49-F238E27FC236}">
                    <a16:creationId xmlns:a16="http://schemas.microsoft.com/office/drawing/2014/main" id="{4F9F87CE-A70B-C9D8-11DF-3BB4E5A28051}"/>
                  </a:ext>
                </a:extLst>
              </p:cNvPr>
              <p:cNvSpPr/>
              <p:nvPr/>
            </p:nvSpPr>
            <p:spPr>
              <a:xfrm>
                <a:off x="7810669" y="462386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D7D2E8CC-C0CC-0CE8-1212-E427FAB79273}"/>
                  </a:ext>
                </a:extLst>
              </p:cNvPr>
              <p:cNvSpPr/>
              <p:nvPr/>
            </p:nvSpPr>
            <p:spPr>
              <a:xfrm>
                <a:off x="7772308" y="468395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202C282A-7E7E-694D-02AD-F6EDCE49F75A}"/>
                  </a:ext>
                </a:extLst>
              </p:cNvPr>
              <p:cNvSpPr/>
              <p:nvPr/>
            </p:nvSpPr>
            <p:spPr>
              <a:xfrm>
                <a:off x="7611548" y="469097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Ellipse 186">
                <a:extLst>
                  <a:ext uri="{FF2B5EF4-FFF2-40B4-BE49-F238E27FC236}">
                    <a16:creationId xmlns:a16="http://schemas.microsoft.com/office/drawing/2014/main" id="{6F5C3463-C174-8BB5-F817-36ED1EF5BADC}"/>
                  </a:ext>
                </a:extLst>
              </p:cNvPr>
              <p:cNvSpPr/>
              <p:nvPr/>
            </p:nvSpPr>
            <p:spPr>
              <a:xfrm>
                <a:off x="7705269" y="467081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4CCA97CA-557C-78FB-ED77-1BD8084620B6}"/>
                  </a:ext>
                </a:extLst>
              </p:cNvPr>
              <p:cNvSpPr/>
              <p:nvPr/>
            </p:nvSpPr>
            <p:spPr>
              <a:xfrm>
                <a:off x="7736372" y="471246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Ellipse 188">
                <a:extLst>
                  <a:ext uri="{FF2B5EF4-FFF2-40B4-BE49-F238E27FC236}">
                    <a16:creationId xmlns:a16="http://schemas.microsoft.com/office/drawing/2014/main" id="{A984F3C5-BD7F-CA7D-BBDF-0E56E7A3B085}"/>
                  </a:ext>
                </a:extLst>
              </p:cNvPr>
              <p:cNvSpPr/>
              <p:nvPr/>
            </p:nvSpPr>
            <p:spPr>
              <a:xfrm>
                <a:off x="7678338" y="472107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CD7F5B67-03C6-3031-6E4F-511687B4B476}"/>
                  </a:ext>
                </a:extLst>
              </p:cNvPr>
              <p:cNvSpPr/>
              <p:nvPr/>
            </p:nvSpPr>
            <p:spPr>
              <a:xfrm>
                <a:off x="7689767" y="47538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8A73D851-9D02-04EF-C285-5BAE87D02149}"/>
                  </a:ext>
                </a:extLst>
              </p:cNvPr>
              <p:cNvSpPr/>
              <p:nvPr/>
            </p:nvSpPr>
            <p:spPr>
              <a:xfrm>
                <a:off x="7689767" y="481297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D790B6D3-84F3-B89F-0572-92B038AB007A}"/>
                  </a:ext>
                </a:extLst>
              </p:cNvPr>
              <p:cNvSpPr/>
              <p:nvPr/>
            </p:nvSpPr>
            <p:spPr>
              <a:xfrm>
                <a:off x="7654012" y="482637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70D2FF77-BE78-1F08-7BAC-989A6B329ADE}"/>
                  </a:ext>
                </a:extLst>
              </p:cNvPr>
              <p:cNvSpPr/>
              <p:nvPr/>
            </p:nvSpPr>
            <p:spPr>
              <a:xfrm>
                <a:off x="7504501" y="494017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4" name="Ellipse 193">
                <a:extLst>
                  <a:ext uri="{FF2B5EF4-FFF2-40B4-BE49-F238E27FC236}">
                    <a16:creationId xmlns:a16="http://schemas.microsoft.com/office/drawing/2014/main" id="{2CA9BFAA-479F-8517-58DD-392B4A950174}"/>
                  </a:ext>
                </a:extLst>
              </p:cNvPr>
              <p:cNvSpPr/>
              <p:nvPr/>
            </p:nvSpPr>
            <p:spPr>
              <a:xfrm>
                <a:off x="7550027" y="502733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7561F44E-A051-D200-A9C0-BB950E306145}"/>
                  </a:ext>
                </a:extLst>
              </p:cNvPr>
              <p:cNvSpPr/>
              <p:nvPr/>
            </p:nvSpPr>
            <p:spPr>
              <a:xfrm>
                <a:off x="8061875" y="468395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6" name="Ellipse 195">
                <a:extLst>
                  <a:ext uri="{FF2B5EF4-FFF2-40B4-BE49-F238E27FC236}">
                    <a16:creationId xmlns:a16="http://schemas.microsoft.com/office/drawing/2014/main" id="{EB097583-6C7B-EA5C-8827-8663DD7CDADB}"/>
                  </a:ext>
                </a:extLst>
              </p:cNvPr>
              <p:cNvSpPr/>
              <p:nvPr/>
            </p:nvSpPr>
            <p:spPr>
              <a:xfrm>
                <a:off x="8016156" y="467081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7" name="Ellipse 196">
                <a:extLst>
                  <a:ext uri="{FF2B5EF4-FFF2-40B4-BE49-F238E27FC236}">
                    <a16:creationId xmlns:a16="http://schemas.microsoft.com/office/drawing/2014/main" id="{4B9117AC-4D63-1ED5-7DFF-B08B41135A07}"/>
                  </a:ext>
                </a:extLst>
              </p:cNvPr>
              <p:cNvSpPr/>
              <p:nvPr/>
            </p:nvSpPr>
            <p:spPr>
              <a:xfrm>
                <a:off x="7996214" y="46982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Ellipse 197">
                <a:extLst>
                  <a:ext uri="{FF2B5EF4-FFF2-40B4-BE49-F238E27FC236}">
                    <a16:creationId xmlns:a16="http://schemas.microsoft.com/office/drawing/2014/main" id="{F0456F0D-AFCD-6E82-B02B-409EEB849B2B}"/>
                  </a:ext>
                </a:extLst>
              </p:cNvPr>
              <p:cNvSpPr/>
              <p:nvPr/>
            </p:nvSpPr>
            <p:spPr>
              <a:xfrm>
                <a:off x="8029139" y="473324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Ellipse 198">
                <a:extLst>
                  <a:ext uri="{FF2B5EF4-FFF2-40B4-BE49-F238E27FC236}">
                    <a16:creationId xmlns:a16="http://schemas.microsoft.com/office/drawing/2014/main" id="{EDBA7BCD-676A-7275-C1FB-F49BDD3B5C61}"/>
                  </a:ext>
                </a:extLst>
              </p:cNvPr>
              <p:cNvSpPr/>
              <p:nvPr/>
            </p:nvSpPr>
            <p:spPr>
              <a:xfrm>
                <a:off x="8070228" y="47538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0" name="Ellipse 199">
                <a:extLst>
                  <a:ext uri="{FF2B5EF4-FFF2-40B4-BE49-F238E27FC236}">
                    <a16:creationId xmlns:a16="http://schemas.microsoft.com/office/drawing/2014/main" id="{9A475493-1B16-B4DD-5269-45B84A2B91DA}"/>
                  </a:ext>
                </a:extLst>
              </p:cNvPr>
              <p:cNvSpPr/>
              <p:nvPr/>
            </p:nvSpPr>
            <p:spPr>
              <a:xfrm>
                <a:off x="7940016" y="477671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Ellipse 200">
                <a:extLst>
                  <a:ext uri="{FF2B5EF4-FFF2-40B4-BE49-F238E27FC236}">
                    <a16:creationId xmlns:a16="http://schemas.microsoft.com/office/drawing/2014/main" id="{89F30CFF-3943-24D0-D0FB-A2C457A3558F}"/>
                  </a:ext>
                </a:extLst>
              </p:cNvPr>
              <p:cNvSpPr/>
              <p:nvPr/>
            </p:nvSpPr>
            <p:spPr>
              <a:xfrm>
                <a:off x="8006280" y="477281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Ellipse 201">
                <a:extLst>
                  <a:ext uri="{FF2B5EF4-FFF2-40B4-BE49-F238E27FC236}">
                    <a16:creationId xmlns:a16="http://schemas.microsoft.com/office/drawing/2014/main" id="{B53F0C2E-82E1-8985-974A-694EEF02A2E6}"/>
                  </a:ext>
                </a:extLst>
              </p:cNvPr>
              <p:cNvSpPr/>
              <p:nvPr/>
            </p:nvSpPr>
            <p:spPr>
              <a:xfrm>
                <a:off x="7865212" y="477671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Ellipse 202">
                <a:extLst>
                  <a:ext uri="{FF2B5EF4-FFF2-40B4-BE49-F238E27FC236}">
                    <a16:creationId xmlns:a16="http://schemas.microsoft.com/office/drawing/2014/main" id="{17F0E6BA-17D6-7F17-FAA8-C1D0B5F9E2C7}"/>
                  </a:ext>
                </a:extLst>
              </p:cNvPr>
              <p:cNvSpPr/>
              <p:nvPr/>
            </p:nvSpPr>
            <p:spPr>
              <a:xfrm>
                <a:off x="7816870" y="482619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Ellipse 203">
                <a:extLst>
                  <a:ext uri="{FF2B5EF4-FFF2-40B4-BE49-F238E27FC236}">
                    <a16:creationId xmlns:a16="http://schemas.microsoft.com/office/drawing/2014/main" id="{C59497FF-2B70-5670-B88A-2A53E7140032}"/>
                  </a:ext>
                </a:extLst>
              </p:cNvPr>
              <p:cNvSpPr/>
              <p:nvPr/>
            </p:nvSpPr>
            <p:spPr>
              <a:xfrm>
                <a:off x="7761271" y="480969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5" name="Ellipse 204">
                <a:extLst>
                  <a:ext uri="{FF2B5EF4-FFF2-40B4-BE49-F238E27FC236}">
                    <a16:creationId xmlns:a16="http://schemas.microsoft.com/office/drawing/2014/main" id="{F0B57F83-9FD4-45B9-EAFA-C6583E8A9C50}"/>
                  </a:ext>
                </a:extLst>
              </p:cNvPr>
              <p:cNvSpPr/>
              <p:nvPr/>
            </p:nvSpPr>
            <p:spPr>
              <a:xfrm>
                <a:off x="7768528" y="486784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6" name="Ellipse 205">
                <a:extLst>
                  <a:ext uri="{FF2B5EF4-FFF2-40B4-BE49-F238E27FC236}">
                    <a16:creationId xmlns:a16="http://schemas.microsoft.com/office/drawing/2014/main" id="{F1F336E4-30D2-B982-226B-EADDFA660E59}"/>
                  </a:ext>
                </a:extLst>
              </p:cNvPr>
              <p:cNvSpPr/>
              <p:nvPr/>
            </p:nvSpPr>
            <p:spPr>
              <a:xfrm>
                <a:off x="7732773" y="490949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Ellipse 206">
                <a:extLst>
                  <a:ext uri="{FF2B5EF4-FFF2-40B4-BE49-F238E27FC236}">
                    <a16:creationId xmlns:a16="http://schemas.microsoft.com/office/drawing/2014/main" id="{22760E3E-8FE0-5C2B-0AE5-D0E23E732A91}"/>
                  </a:ext>
                </a:extLst>
              </p:cNvPr>
              <p:cNvSpPr/>
              <p:nvPr/>
            </p:nvSpPr>
            <p:spPr>
              <a:xfrm>
                <a:off x="7677525" y="492550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Ellipse 207">
                <a:extLst>
                  <a:ext uri="{FF2B5EF4-FFF2-40B4-BE49-F238E27FC236}">
                    <a16:creationId xmlns:a16="http://schemas.microsoft.com/office/drawing/2014/main" id="{F653B71B-111B-42AB-4C0F-2DC214FB93EE}"/>
                  </a:ext>
                </a:extLst>
              </p:cNvPr>
              <p:cNvSpPr/>
              <p:nvPr/>
            </p:nvSpPr>
            <p:spPr>
              <a:xfrm>
                <a:off x="7618189" y="498083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Ellipse 208">
                <a:extLst>
                  <a:ext uri="{FF2B5EF4-FFF2-40B4-BE49-F238E27FC236}">
                    <a16:creationId xmlns:a16="http://schemas.microsoft.com/office/drawing/2014/main" id="{E55C0232-DA39-0178-91F7-D4CA37636AAE}"/>
                  </a:ext>
                </a:extLst>
              </p:cNvPr>
              <p:cNvSpPr/>
              <p:nvPr/>
            </p:nvSpPr>
            <p:spPr>
              <a:xfrm>
                <a:off x="8064894" y="480673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0" name="Ellipse 209">
                <a:extLst>
                  <a:ext uri="{FF2B5EF4-FFF2-40B4-BE49-F238E27FC236}">
                    <a16:creationId xmlns:a16="http://schemas.microsoft.com/office/drawing/2014/main" id="{9F577811-0F25-B7F4-B32F-626FA1E72002}"/>
                  </a:ext>
                </a:extLst>
              </p:cNvPr>
              <p:cNvSpPr/>
              <p:nvPr/>
            </p:nvSpPr>
            <p:spPr>
              <a:xfrm>
                <a:off x="8006279" y="486784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Ellipse 210">
                <a:extLst>
                  <a:ext uri="{FF2B5EF4-FFF2-40B4-BE49-F238E27FC236}">
                    <a16:creationId xmlns:a16="http://schemas.microsoft.com/office/drawing/2014/main" id="{ECA4B4F9-C3E0-3763-BE6C-80E3FB15B567}"/>
                  </a:ext>
                </a:extLst>
              </p:cNvPr>
              <p:cNvSpPr/>
              <p:nvPr/>
            </p:nvSpPr>
            <p:spPr>
              <a:xfrm>
                <a:off x="7963529" y="485541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Ellipse 211">
                <a:extLst>
                  <a:ext uri="{FF2B5EF4-FFF2-40B4-BE49-F238E27FC236}">
                    <a16:creationId xmlns:a16="http://schemas.microsoft.com/office/drawing/2014/main" id="{A0B8475C-B74D-2D48-C2DB-BBBB6DC8D007}"/>
                  </a:ext>
                </a:extLst>
              </p:cNvPr>
              <p:cNvSpPr/>
              <p:nvPr/>
            </p:nvSpPr>
            <p:spPr>
              <a:xfrm>
                <a:off x="8067229" y="487683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Ellipse 212">
                <a:extLst>
                  <a:ext uri="{FF2B5EF4-FFF2-40B4-BE49-F238E27FC236}">
                    <a16:creationId xmlns:a16="http://schemas.microsoft.com/office/drawing/2014/main" id="{3F709771-266D-CB55-3F06-9AF111F41BF0}"/>
                  </a:ext>
                </a:extLst>
              </p:cNvPr>
              <p:cNvSpPr/>
              <p:nvPr/>
            </p:nvSpPr>
            <p:spPr>
              <a:xfrm>
                <a:off x="7999517" y="494462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4" name="Ellipse 213">
                <a:extLst>
                  <a:ext uri="{FF2B5EF4-FFF2-40B4-BE49-F238E27FC236}">
                    <a16:creationId xmlns:a16="http://schemas.microsoft.com/office/drawing/2014/main" id="{ED863AE8-819B-97DA-A0F4-75DD8737954F}"/>
                  </a:ext>
                </a:extLst>
              </p:cNvPr>
              <p:cNvSpPr/>
              <p:nvPr/>
            </p:nvSpPr>
            <p:spPr>
              <a:xfrm>
                <a:off x="7892693" y="496303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5" name="Ellipse 214">
                <a:extLst>
                  <a:ext uri="{FF2B5EF4-FFF2-40B4-BE49-F238E27FC236}">
                    <a16:creationId xmlns:a16="http://schemas.microsoft.com/office/drawing/2014/main" id="{38AC040A-B090-69E6-9B03-CAD3014FE35A}"/>
                  </a:ext>
                </a:extLst>
              </p:cNvPr>
              <p:cNvSpPr/>
              <p:nvPr/>
            </p:nvSpPr>
            <p:spPr>
              <a:xfrm>
                <a:off x="7962875" y="500646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Ellipse 215">
                <a:extLst>
                  <a:ext uri="{FF2B5EF4-FFF2-40B4-BE49-F238E27FC236}">
                    <a16:creationId xmlns:a16="http://schemas.microsoft.com/office/drawing/2014/main" id="{64023AEA-EDF4-8D91-E28D-E61ED51C3D2D}"/>
                  </a:ext>
                </a:extLst>
              </p:cNvPr>
              <p:cNvSpPr/>
              <p:nvPr/>
            </p:nvSpPr>
            <p:spPr>
              <a:xfrm>
                <a:off x="7959700" y="495616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7" name="Ellipse 216">
                <a:extLst>
                  <a:ext uri="{FF2B5EF4-FFF2-40B4-BE49-F238E27FC236}">
                    <a16:creationId xmlns:a16="http://schemas.microsoft.com/office/drawing/2014/main" id="{94D7CB20-BE3E-9937-73B6-7DC4F6576931}"/>
                  </a:ext>
                </a:extLst>
              </p:cNvPr>
              <p:cNvSpPr/>
              <p:nvPr/>
            </p:nvSpPr>
            <p:spPr>
              <a:xfrm>
                <a:off x="7757406" y="500646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8" name="Ellipse 217">
                <a:extLst>
                  <a:ext uri="{FF2B5EF4-FFF2-40B4-BE49-F238E27FC236}">
                    <a16:creationId xmlns:a16="http://schemas.microsoft.com/office/drawing/2014/main" id="{BF354F04-E2FC-6D3C-8279-3B57977541E0}"/>
                  </a:ext>
                </a:extLst>
              </p:cNvPr>
              <p:cNvSpPr/>
              <p:nvPr/>
            </p:nvSpPr>
            <p:spPr>
              <a:xfrm>
                <a:off x="7727769" y="503533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Ellipse 218">
                <a:extLst>
                  <a:ext uri="{FF2B5EF4-FFF2-40B4-BE49-F238E27FC236}">
                    <a16:creationId xmlns:a16="http://schemas.microsoft.com/office/drawing/2014/main" id="{290AEDB9-930E-4BC7-BDE4-DDF1AC1D3E14}"/>
                  </a:ext>
                </a:extLst>
              </p:cNvPr>
              <p:cNvSpPr/>
              <p:nvPr/>
            </p:nvSpPr>
            <p:spPr>
              <a:xfrm>
                <a:off x="7716096" y="499438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0" name="Ellipse 219">
                <a:extLst>
                  <a:ext uri="{FF2B5EF4-FFF2-40B4-BE49-F238E27FC236}">
                    <a16:creationId xmlns:a16="http://schemas.microsoft.com/office/drawing/2014/main" id="{159C4160-9060-825E-FCC4-67157739BB45}"/>
                  </a:ext>
                </a:extLst>
              </p:cNvPr>
              <p:cNvSpPr/>
              <p:nvPr/>
            </p:nvSpPr>
            <p:spPr>
              <a:xfrm>
                <a:off x="7681005" y="499677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1" name="Ellipse 220">
                <a:extLst>
                  <a:ext uri="{FF2B5EF4-FFF2-40B4-BE49-F238E27FC236}">
                    <a16:creationId xmlns:a16="http://schemas.microsoft.com/office/drawing/2014/main" id="{A072FBDB-0D5F-A471-D08D-F8E10F90512F}"/>
                  </a:ext>
                </a:extLst>
              </p:cNvPr>
              <p:cNvSpPr/>
              <p:nvPr/>
            </p:nvSpPr>
            <p:spPr>
              <a:xfrm>
                <a:off x="7688828" y="50329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2" name="Ellipse 221">
                <a:extLst>
                  <a:ext uri="{FF2B5EF4-FFF2-40B4-BE49-F238E27FC236}">
                    <a16:creationId xmlns:a16="http://schemas.microsoft.com/office/drawing/2014/main" id="{E5032B55-DDBD-23F0-571D-9B3E7DF7825E}"/>
                  </a:ext>
                </a:extLst>
              </p:cNvPr>
              <p:cNvSpPr/>
              <p:nvPr/>
            </p:nvSpPr>
            <p:spPr>
              <a:xfrm>
                <a:off x="7550830" y="514072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Ellipse 222">
                <a:extLst>
                  <a:ext uri="{FF2B5EF4-FFF2-40B4-BE49-F238E27FC236}">
                    <a16:creationId xmlns:a16="http://schemas.microsoft.com/office/drawing/2014/main" id="{248953A0-163C-EC22-86C8-08632CCC3AE0}"/>
                  </a:ext>
                </a:extLst>
              </p:cNvPr>
              <p:cNvSpPr/>
              <p:nvPr/>
            </p:nvSpPr>
            <p:spPr>
              <a:xfrm>
                <a:off x="7504501" y="521644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3A79469A-88FF-8427-6D81-8188C830B2F6}"/>
                  </a:ext>
                </a:extLst>
              </p:cNvPr>
              <p:cNvSpPr/>
              <p:nvPr/>
            </p:nvSpPr>
            <p:spPr>
              <a:xfrm>
                <a:off x="7728572" y="510275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33C221F2-65A3-7CE5-588A-6198727B8E29}"/>
                  </a:ext>
                </a:extLst>
              </p:cNvPr>
              <p:cNvSpPr/>
              <p:nvPr/>
            </p:nvSpPr>
            <p:spPr>
              <a:xfrm>
                <a:off x="7689631" y="509522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C5433F4-87EB-A351-44CA-4D9FD736A55B}"/>
                  </a:ext>
                </a:extLst>
              </p:cNvPr>
              <p:cNvSpPr/>
              <p:nvPr/>
            </p:nvSpPr>
            <p:spPr>
              <a:xfrm>
                <a:off x="7658145" y="510771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3058BFD1-B369-2D71-F8C9-82F710CB1D9D}"/>
                  </a:ext>
                </a:extLst>
              </p:cNvPr>
              <p:cNvSpPr/>
              <p:nvPr/>
            </p:nvSpPr>
            <p:spPr>
              <a:xfrm>
                <a:off x="7693236" y="514389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8" name="Ellipse 227">
                <a:extLst>
                  <a:ext uri="{FF2B5EF4-FFF2-40B4-BE49-F238E27FC236}">
                    <a16:creationId xmlns:a16="http://schemas.microsoft.com/office/drawing/2014/main" id="{37C0BEB4-5FD3-B475-0E24-0E495F05E4E9}"/>
                  </a:ext>
                </a:extLst>
              </p:cNvPr>
              <p:cNvSpPr/>
              <p:nvPr/>
            </p:nvSpPr>
            <p:spPr>
              <a:xfrm>
                <a:off x="7632523" y="514123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Ellipse 228">
                <a:extLst>
                  <a:ext uri="{FF2B5EF4-FFF2-40B4-BE49-F238E27FC236}">
                    <a16:creationId xmlns:a16="http://schemas.microsoft.com/office/drawing/2014/main" id="{31BE0765-A859-C133-F36A-1C41B785339C}"/>
                  </a:ext>
                </a:extLst>
              </p:cNvPr>
              <p:cNvSpPr/>
              <p:nvPr/>
            </p:nvSpPr>
            <p:spPr>
              <a:xfrm>
                <a:off x="7615157" y="518887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0" name="Ellipse 229">
                <a:extLst>
                  <a:ext uri="{FF2B5EF4-FFF2-40B4-BE49-F238E27FC236}">
                    <a16:creationId xmlns:a16="http://schemas.microsoft.com/office/drawing/2014/main" id="{C8D6A8B6-9CA8-9E1B-93D7-5304BEC89344}"/>
                  </a:ext>
                </a:extLst>
              </p:cNvPr>
              <p:cNvSpPr/>
              <p:nvPr/>
            </p:nvSpPr>
            <p:spPr>
              <a:xfrm>
                <a:off x="7649446" y="521644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Ellipse 230">
                <a:extLst>
                  <a:ext uri="{FF2B5EF4-FFF2-40B4-BE49-F238E27FC236}">
                    <a16:creationId xmlns:a16="http://schemas.microsoft.com/office/drawing/2014/main" id="{FD2CD872-AA76-86DF-94AC-D1ABF14308DD}"/>
                  </a:ext>
                </a:extLst>
              </p:cNvPr>
              <p:cNvSpPr/>
              <p:nvPr/>
            </p:nvSpPr>
            <p:spPr>
              <a:xfrm>
                <a:off x="7687685" y="523648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2" name="Ellipse 231">
                <a:extLst>
                  <a:ext uri="{FF2B5EF4-FFF2-40B4-BE49-F238E27FC236}">
                    <a16:creationId xmlns:a16="http://schemas.microsoft.com/office/drawing/2014/main" id="{E287F61F-AE95-F738-3B09-D9759360D966}"/>
                  </a:ext>
                </a:extLst>
              </p:cNvPr>
              <p:cNvSpPr/>
              <p:nvPr/>
            </p:nvSpPr>
            <p:spPr>
              <a:xfrm>
                <a:off x="7712062" y="525740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Ellipse 232">
                <a:extLst>
                  <a:ext uri="{FF2B5EF4-FFF2-40B4-BE49-F238E27FC236}">
                    <a16:creationId xmlns:a16="http://schemas.microsoft.com/office/drawing/2014/main" id="{D47C1D29-D4C8-2E36-B348-BBEDD363CC4A}"/>
                  </a:ext>
                </a:extLst>
              </p:cNvPr>
              <p:cNvSpPr/>
              <p:nvPr/>
            </p:nvSpPr>
            <p:spPr>
              <a:xfrm>
                <a:off x="7648826" y="52700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69A4F980-91F2-EDEF-239F-70F697656FA8}"/>
                  </a:ext>
                </a:extLst>
              </p:cNvPr>
              <p:cNvSpPr/>
              <p:nvPr/>
            </p:nvSpPr>
            <p:spPr>
              <a:xfrm>
                <a:off x="7618189" y="529512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B35CECA7-222F-79FA-C009-5B216887394D}"/>
                  </a:ext>
                </a:extLst>
              </p:cNvPr>
              <p:cNvSpPr/>
              <p:nvPr/>
            </p:nvSpPr>
            <p:spPr>
              <a:xfrm>
                <a:off x="7588688" y="543204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9FBF43BD-8870-ED2E-6F34-58F8205C62EB}"/>
                  </a:ext>
                </a:extLst>
              </p:cNvPr>
              <p:cNvSpPr/>
              <p:nvPr/>
            </p:nvSpPr>
            <p:spPr>
              <a:xfrm>
                <a:off x="8071830" y="496325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658F4C2A-3A53-5E97-CC16-FC3EBE1B9439}"/>
                  </a:ext>
                </a:extLst>
              </p:cNvPr>
              <p:cNvSpPr/>
              <p:nvPr/>
            </p:nvSpPr>
            <p:spPr>
              <a:xfrm>
                <a:off x="8061875" y="502621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8" name="Ellipse 237">
                <a:extLst>
                  <a:ext uri="{FF2B5EF4-FFF2-40B4-BE49-F238E27FC236}">
                    <a16:creationId xmlns:a16="http://schemas.microsoft.com/office/drawing/2014/main" id="{2CCC8AA5-288A-DE9E-3999-0BFF756E6115}"/>
                  </a:ext>
                </a:extLst>
              </p:cNvPr>
              <p:cNvSpPr/>
              <p:nvPr/>
            </p:nvSpPr>
            <p:spPr>
              <a:xfrm>
                <a:off x="8202081" y="510152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9" name="Ellipse 238">
                <a:extLst>
                  <a:ext uri="{FF2B5EF4-FFF2-40B4-BE49-F238E27FC236}">
                    <a16:creationId xmlns:a16="http://schemas.microsoft.com/office/drawing/2014/main" id="{99DD257C-CEE7-90C3-CB09-3B135BE9E634}"/>
                  </a:ext>
                </a:extLst>
              </p:cNvPr>
              <p:cNvSpPr/>
              <p:nvPr/>
            </p:nvSpPr>
            <p:spPr>
              <a:xfrm>
                <a:off x="7989515" y="507508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0" name="Ellipse 239">
                <a:extLst>
                  <a:ext uri="{FF2B5EF4-FFF2-40B4-BE49-F238E27FC236}">
                    <a16:creationId xmlns:a16="http://schemas.microsoft.com/office/drawing/2014/main" id="{4B925A93-58AD-0829-CAB0-D77EB80BCF18}"/>
                  </a:ext>
                </a:extLst>
              </p:cNvPr>
              <p:cNvSpPr/>
              <p:nvPr/>
            </p:nvSpPr>
            <p:spPr>
              <a:xfrm>
                <a:off x="8064894" y="511339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1" name="Ellipse 240">
                <a:extLst>
                  <a:ext uri="{FF2B5EF4-FFF2-40B4-BE49-F238E27FC236}">
                    <a16:creationId xmlns:a16="http://schemas.microsoft.com/office/drawing/2014/main" id="{2C9B31CC-3799-D46B-FA28-A671BE2D4DE5}"/>
                  </a:ext>
                </a:extLst>
              </p:cNvPr>
              <p:cNvSpPr/>
              <p:nvPr/>
            </p:nvSpPr>
            <p:spPr>
              <a:xfrm>
                <a:off x="8135832" y="523637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1367D048-DFD4-6F71-D8EF-8FF6B53BDE63}"/>
                  </a:ext>
                </a:extLst>
              </p:cNvPr>
              <p:cNvSpPr/>
              <p:nvPr/>
            </p:nvSpPr>
            <p:spPr>
              <a:xfrm>
                <a:off x="8195612" y="521057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9D471CA6-F612-CF54-34C6-E5DEA9086EFB}"/>
                  </a:ext>
                </a:extLst>
              </p:cNvPr>
              <p:cNvSpPr/>
              <p:nvPr/>
            </p:nvSpPr>
            <p:spPr>
              <a:xfrm>
                <a:off x="8202080" y="529172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52A117D6-13EB-719D-C2C4-2423835F2832}"/>
                  </a:ext>
                </a:extLst>
              </p:cNvPr>
              <p:cNvSpPr/>
              <p:nvPr/>
            </p:nvSpPr>
            <p:spPr>
              <a:xfrm>
                <a:off x="7948123" y="522456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36726D27-EABC-54BB-A6B4-5D16250F465A}"/>
                  </a:ext>
                </a:extLst>
              </p:cNvPr>
              <p:cNvSpPr/>
              <p:nvPr/>
            </p:nvSpPr>
            <p:spPr>
              <a:xfrm>
                <a:off x="7911609" y="521064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6" name="Ellipse 245">
                <a:extLst>
                  <a:ext uri="{FF2B5EF4-FFF2-40B4-BE49-F238E27FC236}">
                    <a16:creationId xmlns:a16="http://schemas.microsoft.com/office/drawing/2014/main" id="{5CB812B2-1186-4118-FDA2-5EEF3D67CBB4}"/>
                  </a:ext>
                </a:extLst>
              </p:cNvPr>
              <p:cNvSpPr/>
              <p:nvPr/>
            </p:nvSpPr>
            <p:spPr>
              <a:xfrm>
                <a:off x="7904652" y="525321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7" name="Ellipse 246">
                <a:extLst>
                  <a:ext uri="{FF2B5EF4-FFF2-40B4-BE49-F238E27FC236}">
                    <a16:creationId xmlns:a16="http://schemas.microsoft.com/office/drawing/2014/main" id="{FCDA82FF-43EB-343D-AE96-AF5D2AB1EB01}"/>
                  </a:ext>
                </a:extLst>
              </p:cNvPr>
              <p:cNvSpPr/>
              <p:nvPr/>
            </p:nvSpPr>
            <p:spPr>
              <a:xfrm>
                <a:off x="8055311" y="526163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8" name="Ellipse 247">
                <a:extLst>
                  <a:ext uri="{FF2B5EF4-FFF2-40B4-BE49-F238E27FC236}">
                    <a16:creationId xmlns:a16="http://schemas.microsoft.com/office/drawing/2014/main" id="{CD564C6E-BA7C-1CE9-C35A-4CE15C8F1FFB}"/>
                  </a:ext>
                </a:extLst>
              </p:cNvPr>
              <p:cNvSpPr/>
              <p:nvPr/>
            </p:nvSpPr>
            <p:spPr>
              <a:xfrm>
                <a:off x="8023329" y="528197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9" name="Ellipse 248">
                <a:extLst>
                  <a:ext uri="{FF2B5EF4-FFF2-40B4-BE49-F238E27FC236}">
                    <a16:creationId xmlns:a16="http://schemas.microsoft.com/office/drawing/2014/main" id="{5A77E432-3672-43D5-C513-CACE9C1706E8}"/>
                  </a:ext>
                </a:extLst>
              </p:cNvPr>
              <p:cNvSpPr/>
              <p:nvPr/>
            </p:nvSpPr>
            <p:spPr>
              <a:xfrm>
                <a:off x="7846576" y="532074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0" name="Ellipse 249">
                <a:extLst>
                  <a:ext uri="{FF2B5EF4-FFF2-40B4-BE49-F238E27FC236}">
                    <a16:creationId xmlns:a16="http://schemas.microsoft.com/office/drawing/2014/main" id="{93D6028D-F31B-032B-739C-1DCFAE990564}"/>
                  </a:ext>
                </a:extLst>
              </p:cNvPr>
              <p:cNvSpPr/>
              <p:nvPr/>
            </p:nvSpPr>
            <p:spPr>
              <a:xfrm>
                <a:off x="7750628" y="536122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1" name="Ellipse 250">
                <a:extLst>
                  <a:ext uri="{FF2B5EF4-FFF2-40B4-BE49-F238E27FC236}">
                    <a16:creationId xmlns:a16="http://schemas.microsoft.com/office/drawing/2014/main" id="{587878BC-901D-F012-9E4D-3A17BE9E8688}"/>
                  </a:ext>
                </a:extLst>
              </p:cNvPr>
              <p:cNvSpPr/>
              <p:nvPr/>
            </p:nvSpPr>
            <p:spPr>
              <a:xfrm>
                <a:off x="7756978" y="542618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2" name="Ellipse 251">
                <a:extLst>
                  <a:ext uri="{FF2B5EF4-FFF2-40B4-BE49-F238E27FC236}">
                    <a16:creationId xmlns:a16="http://schemas.microsoft.com/office/drawing/2014/main" id="{A3627DF9-2B0B-42A7-B59F-CF20F6B1BED6}"/>
                  </a:ext>
                </a:extLst>
              </p:cNvPr>
              <p:cNvSpPr/>
              <p:nvPr/>
            </p:nvSpPr>
            <p:spPr>
              <a:xfrm>
                <a:off x="7762578" y="54578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3" name="Ellipse 252">
                <a:extLst>
                  <a:ext uri="{FF2B5EF4-FFF2-40B4-BE49-F238E27FC236}">
                    <a16:creationId xmlns:a16="http://schemas.microsoft.com/office/drawing/2014/main" id="{6F4EE5DF-BE4C-893B-2575-8B38BB8D7A2C}"/>
                  </a:ext>
                </a:extLst>
              </p:cNvPr>
              <p:cNvSpPr/>
              <p:nvPr/>
            </p:nvSpPr>
            <p:spPr>
              <a:xfrm>
                <a:off x="7760668" y="549301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4" name="Ellipse 253">
                <a:extLst>
                  <a:ext uri="{FF2B5EF4-FFF2-40B4-BE49-F238E27FC236}">
                    <a16:creationId xmlns:a16="http://schemas.microsoft.com/office/drawing/2014/main" id="{CA240822-F7A0-E1BD-A489-17C839CF6860}"/>
                  </a:ext>
                </a:extLst>
              </p:cNvPr>
              <p:cNvSpPr/>
              <p:nvPr/>
            </p:nvSpPr>
            <p:spPr>
              <a:xfrm>
                <a:off x="7950495" y="536292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5" name="Ellipse 254">
                <a:extLst>
                  <a:ext uri="{FF2B5EF4-FFF2-40B4-BE49-F238E27FC236}">
                    <a16:creationId xmlns:a16="http://schemas.microsoft.com/office/drawing/2014/main" id="{6CD19F69-4C12-5693-5BA7-04E60E60DBFF}"/>
                  </a:ext>
                </a:extLst>
              </p:cNvPr>
              <p:cNvSpPr/>
              <p:nvPr/>
            </p:nvSpPr>
            <p:spPr>
              <a:xfrm>
                <a:off x="7917156" y="535554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6" name="Ellipse 255">
                <a:extLst>
                  <a:ext uri="{FF2B5EF4-FFF2-40B4-BE49-F238E27FC236}">
                    <a16:creationId xmlns:a16="http://schemas.microsoft.com/office/drawing/2014/main" id="{8B196464-6C76-5790-1737-A320E3731355}"/>
                  </a:ext>
                </a:extLst>
              </p:cNvPr>
              <p:cNvSpPr/>
              <p:nvPr/>
            </p:nvSpPr>
            <p:spPr>
              <a:xfrm>
                <a:off x="7922276" y="539172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7" name="Ellipse 256">
                <a:extLst>
                  <a:ext uri="{FF2B5EF4-FFF2-40B4-BE49-F238E27FC236}">
                    <a16:creationId xmlns:a16="http://schemas.microsoft.com/office/drawing/2014/main" id="{C7C8F2C8-12CD-AE03-E59E-A300AB31FFEC}"/>
                  </a:ext>
                </a:extLst>
              </p:cNvPr>
              <p:cNvSpPr/>
              <p:nvPr/>
            </p:nvSpPr>
            <p:spPr>
              <a:xfrm>
                <a:off x="7865212" y="543744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8" name="Ellipse 257">
                <a:extLst>
                  <a:ext uri="{FF2B5EF4-FFF2-40B4-BE49-F238E27FC236}">
                    <a16:creationId xmlns:a16="http://schemas.microsoft.com/office/drawing/2014/main" id="{57177ED1-D0F4-5657-3590-5D1E453B697F}"/>
                  </a:ext>
                </a:extLst>
              </p:cNvPr>
              <p:cNvSpPr/>
              <p:nvPr/>
            </p:nvSpPr>
            <p:spPr>
              <a:xfrm>
                <a:off x="8051998" y="536319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9" name="Ellipse 258">
                <a:extLst>
                  <a:ext uri="{FF2B5EF4-FFF2-40B4-BE49-F238E27FC236}">
                    <a16:creationId xmlns:a16="http://schemas.microsoft.com/office/drawing/2014/main" id="{3580B3E7-240A-E938-CC94-B14036593966}"/>
                  </a:ext>
                </a:extLst>
              </p:cNvPr>
              <p:cNvSpPr/>
              <p:nvPr/>
            </p:nvSpPr>
            <p:spPr>
              <a:xfrm>
                <a:off x="8046188" y="540428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0" name="Ellipse 259">
                <a:extLst>
                  <a:ext uri="{FF2B5EF4-FFF2-40B4-BE49-F238E27FC236}">
                    <a16:creationId xmlns:a16="http://schemas.microsoft.com/office/drawing/2014/main" id="{1A36A92C-097F-86EE-4D22-AF7416D683B1}"/>
                  </a:ext>
                </a:extLst>
              </p:cNvPr>
              <p:cNvSpPr/>
              <p:nvPr/>
            </p:nvSpPr>
            <p:spPr>
              <a:xfrm>
                <a:off x="8044288" y="543889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1" name="Ellipse 260">
                <a:extLst>
                  <a:ext uri="{FF2B5EF4-FFF2-40B4-BE49-F238E27FC236}">
                    <a16:creationId xmlns:a16="http://schemas.microsoft.com/office/drawing/2014/main" id="{EEAFA89B-FCF4-4247-FF41-A2A6E12A802F}"/>
                  </a:ext>
                </a:extLst>
              </p:cNvPr>
              <p:cNvSpPr/>
              <p:nvPr/>
            </p:nvSpPr>
            <p:spPr>
              <a:xfrm>
                <a:off x="8032451" y="551291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2" name="Ellipse 261">
                <a:extLst>
                  <a:ext uri="{FF2B5EF4-FFF2-40B4-BE49-F238E27FC236}">
                    <a16:creationId xmlns:a16="http://schemas.microsoft.com/office/drawing/2014/main" id="{8FAF96B4-DA56-F74B-DC89-BA29AB327768}"/>
                  </a:ext>
                </a:extLst>
              </p:cNvPr>
              <p:cNvSpPr/>
              <p:nvPr/>
            </p:nvSpPr>
            <p:spPr>
              <a:xfrm>
                <a:off x="8135831" y="548071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3" name="Ellipse 262">
                <a:extLst>
                  <a:ext uri="{FF2B5EF4-FFF2-40B4-BE49-F238E27FC236}">
                    <a16:creationId xmlns:a16="http://schemas.microsoft.com/office/drawing/2014/main" id="{69BEDB1A-D453-BC1D-C395-36E0102AA2CD}"/>
                  </a:ext>
                </a:extLst>
              </p:cNvPr>
              <p:cNvSpPr/>
              <p:nvPr/>
            </p:nvSpPr>
            <p:spPr>
              <a:xfrm>
                <a:off x="8202080" y="543204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6" name="Groupe 325">
              <a:extLst>
                <a:ext uri="{FF2B5EF4-FFF2-40B4-BE49-F238E27FC236}">
                  <a16:creationId xmlns:a16="http://schemas.microsoft.com/office/drawing/2014/main" id="{262FDCFC-E102-1845-EF9C-B9207A92F7A8}"/>
                </a:ext>
              </a:extLst>
            </p:cNvPr>
            <p:cNvGrpSpPr/>
            <p:nvPr/>
          </p:nvGrpSpPr>
          <p:grpSpPr>
            <a:xfrm>
              <a:off x="9378827" y="4683957"/>
              <a:ext cx="1639891" cy="1000414"/>
              <a:chOff x="9378827" y="4683957"/>
              <a:chExt cx="1639891" cy="1000414"/>
            </a:xfrm>
          </p:grpSpPr>
          <p:sp>
            <p:nvSpPr>
              <p:cNvPr id="267" name="Ellipse 266">
                <a:extLst>
                  <a:ext uri="{FF2B5EF4-FFF2-40B4-BE49-F238E27FC236}">
                    <a16:creationId xmlns:a16="http://schemas.microsoft.com/office/drawing/2014/main" id="{810D5748-4F8D-C09F-1C6E-C0F1ED6DA456}"/>
                  </a:ext>
                </a:extLst>
              </p:cNvPr>
              <p:cNvSpPr/>
              <p:nvPr/>
            </p:nvSpPr>
            <p:spPr>
              <a:xfrm>
                <a:off x="9874606" y="468395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8" name="Ellipse 267">
                <a:extLst>
                  <a:ext uri="{FF2B5EF4-FFF2-40B4-BE49-F238E27FC236}">
                    <a16:creationId xmlns:a16="http://schemas.microsoft.com/office/drawing/2014/main" id="{4DBDC580-71CA-A6D6-75B5-CE4BBB9B52A1}"/>
                  </a:ext>
                </a:extLst>
              </p:cNvPr>
              <p:cNvSpPr/>
              <p:nvPr/>
            </p:nvSpPr>
            <p:spPr>
              <a:xfrm>
                <a:off x="9662650" y="472683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9" name="Ellipse 268">
                <a:extLst>
                  <a:ext uri="{FF2B5EF4-FFF2-40B4-BE49-F238E27FC236}">
                    <a16:creationId xmlns:a16="http://schemas.microsoft.com/office/drawing/2014/main" id="{449B2033-288F-FD5C-2C75-C3E5FCB0FEA5}"/>
                  </a:ext>
                </a:extLst>
              </p:cNvPr>
              <p:cNvSpPr/>
              <p:nvPr/>
            </p:nvSpPr>
            <p:spPr>
              <a:xfrm>
                <a:off x="9378827" y="506626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0" name="Ellipse 269">
                <a:extLst>
                  <a:ext uri="{FF2B5EF4-FFF2-40B4-BE49-F238E27FC236}">
                    <a16:creationId xmlns:a16="http://schemas.microsoft.com/office/drawing/2014/main" id="{090CB131-BF9D-10BC-74B9-0EE600A02259}"/>
                  </a:ext>
                </a:extLst>
              </p:cNvPr>
              <p:cNvSpPr/>
              <p:nvPr/>
            </p:nvSpPr>
            <p:spPr>
              <a:xfrm>
                <a:off x="10158491" y="517490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1" name="Ellipse 270">
                <a:extLst>
                  <a:ext uri="{FF2B5EF4-FFF2-40B4-BE49-F238E27FC236}">
                    <a16:creationId xmlns:a16="http://schemas.microsoft.com/office/drawing/2014/main" id="{FD40D167-1D07-ED5C-87B4-209B4ADD2922}"/>
                  </a:ext>
                </a:extLst>
              </p:cNvPr>
              <p:cNvSpPr/>
              <p:nvPr/>
            </p:nvSpPr>
            <p:spPr>
              <a:xfrm>
                <a:off x="10479359" y="504907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2" name="Ellipse 271">
                <a:extLst>
                  <a:ext uri="{FF2B5EF4-FFF2-40B4-BE49-F238E27FC236}">
                    <a16:creationId xmlns:a16="http://schemas.microsoft.com/office/drawing/2014/main" id="{D4183340-7F36-C9D8-C81A-C0E7358585B0}"/>
                  </a:ext>
                </a:extLst>
              </p:cNvPr>
              <p:cNvSpPr/>
              <p:nvPr/>
            </p:nvSpPr>
            <p:spPr>
              <a:xfrm>
                <a:off x="9874606" y="504570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3" name="Ellipse 272">
                <a:extLst>
                  <a:ext uri="{FF2B5EF4-FFF2-40B4-BE49-F238E27FC236}">
                    <a16:creationId xmlns:a16="http://schemas.microsoft.com/office/drawing/2014/main" id="{409CC5A5-7B4D-9F8D-5213-847ED1359FF3}"/>
                  </a:ext>
                </a:extLst>
              </p:cNvPr>
              <p:cNvSpPr/>
              <p:nvPr/>
            </p:nvSpPr>
            <p:spPr>
              <a:xfrm>
                <a:off x="9883374" y="507989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4" name="Ellipse 273">
                <a:extLst>
                  <a:ext uri="{FF2B5EF4-FFF2-40B4-BE49-F238E27FC236}">
                    <a16:creationId xmlns:a16="http://schemas.microsoft.com/office/drawing/2014/main" id="{0A6DBB03-AF08-27D2-380D-8CB0E470D4B6}"/>
                  </a:ext>
                </a:extLst>
              </p:cNvPr>
              <p:cNvSpPr/>
              <p:nvPr/>
            </p:nvSpPr>
            <p:spPr>
              <a:xfrm>
                <a:off x="9880195" y="517490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5" name="Ellipse 274">
                <a:extLst>
                  <a:ext uri="{FF2B5EF4-FFF2-40B4-BE49-F238E27FC236}">
                    <a16:creationId xmlns:a16="http://schemas.microsoft.com/office/drawing/2014/main" id="{546B6EDB-6B6F-7C9C-EC56-C155D2FC6216}"/>
                  </a:ext>
                </a:extLst>
              </p:cNvPr>
              <p:cNvSpPr/>
              <p:nvPr/>
            </p:nvSpPr>
            <p:spPr>
              <a:xfrm>
                <a:off x="9779310" y="515343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6" name="Ellipse 275">
                <a:extLst>
                  <a:ext uri="{FF2B5EF4-FFF2-40B4-BE49-F238E27FC236}">
                    <a16:creationId xmlns:a16="http://schemas.microsoft.com/office/drawing/2014/main" id="{325AE384-37F3-DF9C-25BD-E9853696D839}"/>
                  </a:ext>
                </a:extLst>
              </p:cNvPr>
              <p:cNvSpPr/>
              <p:nvPr/>
            </p:nvSpPr>
            <p:spPr>
              <a:xfrm>
                <a:off x="9658343" y="508171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7" name="Ellipse 276">
                <a:extLst>
                  <a:ext uri="{FF2B5EF4-FFF2-40B4-BE49-F238E27FC236}">
                    <a16:creationId xmlns:a16="http://schemas.microsoft.com/office/drawing/2014/main" id="{D2A58B89-D6A5-4C27-1655-3AFD62AD0F6D}"/>
                  </a:ext>
                </a:extLst>
              </p:cNvPr>
              <p:cNvSpPr/>
              <p:nvPr/>
            </p:nvSpPr>
            <p:spPr>
              <a:xfrm>
                <a:off x="9568529" y="509402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8" name="Ellipse 277">
                <a:extLst>
                  <a:ext uri="{FF2B5EF4-FFF2-40B4-BE49-F238E27FC236}">
                    <a16:creationId xmlns:a16="http://schemas.microsoft.com/office/drawing/2014/main" id="{AE1292E8-2672-88A2-2460-AFA54A0BB85B}"/>
                  </a:ext>
                </a:extLst>
              </p:cNvPr>
              <p:cNvSpPr/>
              <p:nvPr/>
            </p:nvSpPr>
            <p:spPr>
              <a:xfrm>
                <a:off x="9560883" y="521057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9" name="Ellipse 278">
                <a:extLst>
                  <a:ext uri="{FF2B5EF4-FFF2-40B4-BE49-F238E27FC236}">
                    <a16:creationId xmlns:a16="http://schemas.microsoft.com/office/drawing/2014/main" id="{9D395998-2650-A991-6DA3-013200FE8B36}"/>
                  </a:ext>
                </a:extLst>
              </p:cNvPr>
              <p:cNvSpPr/>
              <p:nvPr/>
            </p:nvSpPr>
            <p:spPr>
              <a:xfrm>
                <a:off x="9688808" y="515062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0" name="Ellipse 279">
                <a:extLst>
                  <a:ext uri="{FF2B5EF4-FFF2-40B4-BE49-F238E27FC236}">
                    <a16:creationId xmlns:a16="http://schemas.microsoft.com/office/drawing/2014/main" id="{556F7643-B2B9-29B7-5DAF-8E1B6FEB1E6C}"/>
                  </a:ext>
                </a:extLst>
              </p:cNvPr>
              <p:cNvSpPr/>
              <p:nvPr/>
            </p:nvSpPr>
            <p:spPr>
              <a:xfrm>
                <a:off x="9654312" y="518228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1" name="Ellipse 280">
                <a:extLst>
                  <a:ext uri="{FF2B5EF4-FFF2-40B4-BE49-F238E27FC236}">
                    <a16:creationId xmlns:a16="http://schemas.microsoft.com/office/drawing/2014/main" id="{88021EEC-6E90-9058-CFD2-EBB671213F8B}"/>
                  </a:ext>
                </a:extLst>
              </p:cNvPr>
              <p:cNvSpPr/>
              <p:nvPr/>
            </p:nvSpPr>
            <p:spPr>
              <a:xfrm>
                <a:off x="9695452" y="518733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2" name="Ellipse 281">
                <a:extLst>
                  <a:ext uri="{FF2B5EF4-FFF2-40B4-BE49-F238E27FC236}">
                    <a16:creationId xmlns:a16="http://schemas.microsoft.com/office/drawing/2014/main" id="{AD1F545E-01E7-2AEC-CA58-738EB2D7855A}"/>
                  </a:ext>
                </a:extLst>
              </p:cNvPr>
              <p:cNvSpPr/>
              <p:nvPr/>
            </p:nvSpPr>
            <p:spPr>
              <a:xfrm>
                <a:off x="9802169" y="524923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Ellipse 282">
                <a:extLst>
                  <a:ext uri="{FF2B5EF4-FFF2-40B4-BE49-F238E27FC236}">
                    <a16:creationId xmlns:a16="http://schemas.microsoft.com/office/drawing/2014/main" id="{F61E3D65-105F-4F2A-7A86-1C44692CAC71}"/>
                  </a:ext>
                </a:extLst>
              </p:cNvPr>
              <p:cNvSpPr/>
              <p:nvPr/>
            </p:nvSpPr>
            <p:spPr>
              <a:xfrm>
                <a:off x="9756450" y="524344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4" name="Ellipse 283">
                <a:extLst>
                  <a:ext uri="{FF2B5EF4-FFF2-40B4-BE49-F238E27FC236}">
                    <a16:creationId xmlns:a16="http://schemas.microsoft.com/office/drawing/2014/main" id="{17DE5CD8-9325-6B56-F4AF-F0248FC9FC79}"/>
                  </a:ext>
                </a:extLst>
              </p:cNvPr>
              <p:cNvSpPr/>
              <p:nvPr/>
            </p:nvSpPr>
            <p:spPr>
              <a:xfrm>
                <a:off x="9756450" y="527970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5" name="Ellipse 284">
                <a:extLst>
                  <a:ext uri="{FF2B5EF4-FFF2-40B4-BE49-F238E27FC236}">
                    <a16:creationId xmlns:a16="http://schemas.microsoft.com/office/drawing/2014/main" id="{54105A5E-B0A1-78A0-74FC-E084BB2DDFA8}"/>
                  </a:ext>
                </a:extLst>
              </p:cNvPr>
              <p:cNvSpPr/>
              <p:nvPr/>
            </p:nvSpPr>
            <p:spPr>
              <a:xfrm>
                <a:off x="9776979" y="529893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94EF5754-F801-1F5B-9002-C7346E9759B9}"/>
                  </a:ext>
                </a:extLst>
              </p:cNvPr>
              <p:cNvSpPr/>
              <p:nvPr/>
            </p:nvSpPr>
            <p:spPr>
              <a:xfrm>
                <a:off x="9642465" y="527607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A43F53B5-F2AE-51F7-61AA-7C8572D3DFF2}"/>
                  </a:ext>
                </a:extLst>
              </p:cNvPr>
              <p:cNvSpPr/>
              <p:nvPr/>
            </p:nvSpPr>
            <p:spPr>
              <a:xfrm>
                <a:off x="9687871" y="528144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8" name="Ellipse 287">
                <a:extLst>
                  <a:ext uri="{FF2B5EF4-FFF2-40B4-BE49-F238E27FC236}">
                    <a16:creationId xmlns:a16="http://schemas.microsoft.com/office/drawing/2014/main" id="{CBE05926-AADC-4CEA-537B-336123D859F8}"/>
                  </a:ext>
                </a:extLst>
              </p:cNvPr>
              <p:cNvSpPr/>
              <p:nvPr/>
            </p:nvSpPr>
            <p:spPr>
              <a:xfrm>
                <a:off x="9687870" y="532951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9" name="Ellipse 288">
                <a:extLst>
                  <a:ext uri="{FF2B5EF4-FFF2-40B4-BE49-F238E27FC236}">
                    <a16:creationId xmlns:a16="http://schemas.microsoft.com/office/drawing/2014/main" id="{EE36F1C6-0744-7967-2E33-59EDFE081144}"/>
                  </a:ext>
                </a:extLst>
              </p:cNvPr>
              <p:cNvSpPr/>
              <p:nvPr/>
            </p:nvSpPr>
            <p:spPr>
              <a:xfrm>
                <a:off x="9766513" y="533744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Ellipse 289">
                <a:extLst>
                  <a:ext uri="{FF2B5EF4-FFF2-40B4-BE49-F238E27FC236}">
                    <a16:creationId xmlns:a16="http://schemas.microsoft.com/office/drawing/2014/main" id="{851D4D93-7E3F-ABE0-A7D6-917B145A08E2}"/>
                  </a:ext>
                </a:extLst>
              </p:cNvPr>
              <p:cNvSpPr/>
              <p:nvPr/>
            </p:nvSpPr>
            <p:spPr>
              <a:xfrm>
                <a:off x="9756450" y="539519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1" name="Ellipse 290">
                <a:extLst>
                  <a:ext uri="{FF2B5EF4-FFF2-40B4-BE49-F238E27FC236}">
                    <a16:creationId xmlns:a16="http://schemas.microsoft.com/office/drawing/2014/main" id="{050356D3-0281-BDBF-4250-EBC4CFDF114C}"/>
                  </a:ext>
                </a:extLst>
              </p:cNvPr>
              <p:cNvSpPr/>
              <p:nvPr/>
            </p:nvSpPr>
            <p:spPr>
              <a:xfrm>
                <a:off x="9710731" y="5395191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2" name="Ellipse 291">
                <a:extLst>
                  <a:ext uri="{FF2B5EF4-FFF2-40B4-BE49-F238E27FC236}">
                    <a16:creationId xmlns:a16="http://schemas.microsoft.com/office/drawing/2014/main" id="{59312C4A-42D7-713A-C369-CD8178A41300}"/>
                  </a:ext>
                </a:extLst>
              </p:cNvPr>
              <p:cNvSpPr/>
              <p:nvPr/>
            </p:nvSpPr>
            <p:spPr>
              <a:xfrm>
                <a:off x="9756450" y="543062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3" name="Ellipse 292">
                <a:extLst>
                  <a:ext uri="{FF2B5EF4-FFF2-40B4-BE49-F238E27FC236}">
                    <a16:creationId xmlns:a16="http://schemas.microsoft.com/office/drawing/2014/main" id="{A07C4BCB-7F68-5FE2-0E11-B63B516125C3}"/>
                  </a:ext>
                </a:extLst>
              </p:cNvPr>
              <p:cNvSpPr/>
              <p:nvPr/>
            </p:nvSpPr>
            <p:spPr>
              <a:xfrm>
                <a:off x="9703021" y="544091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4" name="Ellipse 293">
                <a:extLst>
                  <a:ext uri="{FF2B5EF4-FFF2-40B4-BE49-F238E27FC236}">
                    <a16:creationId xmlns:a16="http://schemas.microsoft.com/office/drawing/2014/main" id="{99091DF3-78B5-9F36-FD4D-3A78C1A51A3A}"/>
                  </a:ext>
                </a:extLst>
              </p:cNvPr>
              <p:cNvSpPr/>
              <p:nvPr/>
            </p:nvSpPr>
            <p:spPr>
              <a:xfrm>
                <a:off x="9718311" y="549538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5" name="Ellipse 294">
                <a:extLst>
                  <a:ext uri="{FF2B5EF4-FFF2-40B4-BE49-F238E27FC236}">
                    <a16:creationId xmlns:a16="http://schemas.microsoft.com/office/drawing/2014/main" id="{206C810E-A33E-4C3F-59BD-07DEF6EEA6DE}"/>
                  </a:ext>
                </a:extLst>
              </p:cNvPr>
              <p:cNvSpPr/>
              <p:nvPr/>
            </p:nvSpPr>
            <p:spPr>
              <a:xfrm>
                <a:off x="9649732" y="551445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6" name="Ellipse 295">
                <a:extLst>
                  <a:ext uri="{FF2B5EF4-FFF2-40B4-BE49-F238E27FC236}">
                    <a16:creationId xmlns:a16="http://schemas.microsoft.com/office/drawing/2014/main" id="{A8E98391-D10B-09AB-ADDB-468A01E6E1A9}"/>
                  </a:ext>
                </a:extLst>
              </p:cNvPr>
              <p:cNvSpPr/>
              <p:nvPr/>
            </p:nvSpPr>
            <p:spPr>
              <a:xfrm>
                <a:off x="10018426" y="534600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Ellipse 296">
                <a:extLst>
                  <a:ext uri="{FF2B5EF4-FFF2-40B4-BE49-F238E27FC236}">
                    <a16:creationId xmlns:a16="http://schemas.microsoft.com/office/drawing/2014/main" id="{2C8E830B-C03F-D783-B6C0-62FD2BC807BF}"/>
                  </a:ext>
                </a:extLst>
              </p:cNvPr>
              <p:cNvSpPr/>
              <p:nvPr/>
            </p:nvSpPr>
            <p:spPr>
              <a:xfrm>
                <a:off x="10964023" y="515062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65FF90FC-799E-D7A3-E8F5-B397FE27902D}"/>
                  </a:ext>
                </a:extLst>
              </p:cNvPr>
              <p:cNvSpPr/>
              <p:nvPr/>
            </p:nvSpPr>
            <p:spPr>
              <a:xfrm>
                <a:off x="10972999" y="530074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544A10AD-5577-335C-9D36-369E452B09DF}"/>
                  </a:ext>
                </a:extLst>
              </p:cNvPr>
              <p:cNvSpPr/>
              <p:nvPr/>
            </p:nvSpPr>
            <p:spPr>
              <a:xfrm>
                <a:off x="10812981" y="5329513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3BE519F9-1DEA-A9B1-2E76-565AAC49CD2B}"/>
                  </a:ext>
                </a:extLst>
              </p:cNvPr>
              <p:cNvSpPr/>
              <p:nvPr/>
            </p:nvSpPr>
            <p:spPr>
              <a:xfrm>
                <a:off x="10812980" y="540513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1C4854BB-D5D7-88F4-B4DD-E087719A3433}"/>
                  </a:ext>
                </a:extLst>
              </p:cNvPr>
              <p:cNvSpPr/>
              <p:nvPr/>
            </p:nvSpPr>
            <p:spPr>
              <a:xfrm>
                <a:off x="10479359" y="516601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2" name="Ellipse 301">
                <a:extLst>
                  <a:ext uri="{FF2B5EF4-FFF2-40B4-BE49-F238E27FC236}">
                    <a16:creationId xmlns:a16="http://schemas.microsoft.com/office/drawing/2014/main" id="{93D400AD-797C-C763-FAB4-BD79ECAAF502}"/>
                  </a:ext>
                </a:extLst>
              </p:cNvPr>
              <p:cNvSpPr/>
              <p:nvPr/>
            </p:nvSpPr>
            <p:spPr>
              <a:xfrm>
                <a:off x="10475479" y="520372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3" name="Ellipse 302">
                <a:extLst>
                  <a:ext uri="{FF2B5EF4-FFF2-40B4-BE49-F238E27FC236}">
                    <a16:creationId xmlns:a16="http://schemas.microsoft.com/office/drawing/2014/main" id="{D8677DAA-6B02-7823-C072-7878BFAE8CD9}"/>
                  </a:ext>
                </a:extLst>
              </p:cNvPr>
              <p:cNvSpPr/>
              <p:nvPr/>
            </p:nvSpPr>
            <p:spPr>
              <a:xfrm>
                <a:off x="10471937" y="528883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4" name="Ellipse 303">
                <a:extLst>
                  <a:ext uri="{FF2B5EF4-FFF2-40B4-BE49-F238E27FC236}">
                    <a16:creationId xmlns:a16="http://schemas.microsoft.com/office/drawing/2014/main" id="{FC44EE2E-6CF8-D067-EF1B-8D9F5F16A06E}"/>
                  </a:ext>
                </a:extLst>
              </p:cNvPr>
              <p:cNvSpPr/>
              <p:nvPr/>
            </p:nvSpPr>
            <p:spPr>
              <a:xfrm>
                <a:off x="10375406" y="530397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Ellipse 304">
                <a:extLst>
                  <a:ext uri="{FF2B5EF4-FFF2-40B4-BE49-F238E27FC236}">
                    <a16:creationId xmlns:a16="http://schemas.microsoft.com/office/drawing/2014/main" id="{A7C97177-E70B-B516-9CB7-31EAAD9D0A66}"/>
                  </a:ext>
                </a:extLst>
              </p:cNvPr>
              <p:cNvSpPr/>
              <p:nvPr/>
            </p:nvSpPr>
            <p:spPr>
              <a:xfrm>
                <a:off x="10374773" y="534323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F1D4A085-F5D2-FC5E-0637-41D3B1F9D8CD}"/>
                  </a:ext>
                </a:extLst>
              </p:cNvPr>
              <p:cNvSpPr/>
              <p:nvPr/>
            </p:nvSpPr>
            <p:spPr>
              <a:xfrm>
                <a:off x="10189086" y="540328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A806216-CB71-C36F-089C-81B96CE4AFC2}"/>
                  </a:ext>
                </a:extLst>
              </p:cNvPr>
              <p:cNvSpPr/>
              <p:nvPr/>
            </p:nvSpPr>
            <p:spPr>
              <a:xfrm>
                <a:off x="10374773" y="541213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458BD86-A249-A4EB-8DCC-8E5C974B1839}"/>
                  </a:ext>
                </a:extLst>
              </p:cNvPr>
              <p:cNvSpPr/>
              <p:nvPr/>
            </p:nvSpPr>
            <p:spPr>
              <a:xfrm>
                <a:off x="10484143" y="545638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808B4C33-64EA-27BE-79C7-ABA327B8FBF1}"/>
                  </a:ext>
                </a:extLst>
              </p:cNvPr>
              <p:cNvSpPr/>
              <p:nvPr/>
            </p:nvSpPr>
            <p:spPr>
              <a:xfrm>
                <a:off x="9911763" y="5379010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CF340CE6-16EF-1542-3DA4-B3B399409F04}"/>
                  </a:ext>
                </a:extLst>
              </p:cNvPr>
              <p:cNvSpPr/>
              <p:nvPr/>
            </p:nvSpPr>
            <p:spPr>
              <a:xfrm>
                <a:off x="9907163" y="544729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946FA3F2-949C-0C04-50E8-D20471D953A6}"/>
                  </a:ext>
                </a:extLst>
              </p:cNvPr>
              <p:cNvSpPr/>
              <p:nvPr/>
            </p:nvSpPr>
            <p:spPr>
              <a:xfrm>
                <a:off x="9999818" y="539172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2" name="Ellipse 311">
                <a:extLst>
                  <a:ext uri="{FF2B5EF4-FFF2-40B4-BE49-F238E27FC236}">
                    <a16:creationId xmlns:a16="http://schemas.microsoft.com/office/drawing/2014/main" id="{7135463C-33FD-D4EC-016C-1C79659628D2}"/>
                  </a:ext>
                </a:extLst>
              </p:cNvPr>
              <p:cNvSpPr/>
              <p:nvPr/>
            </p:nvSpPr>
            <p:spPr>
              <a:xfrm>
                <a:off x="9952882" y="549880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3" name="Ellipse 312">
                <a:extLst>
                  <a:ext uri="{FF2B5EF4-FFF2-40B4-BE49-F238E27FC236}">
                    <a16:creationId xmlns:a16="http://schemas.microsoft.com/office/drawing/2014/main" id="{EE705788-DEAC-396C-631F-2D26D50DB01C}"/>
                  </a:ext>
                </a:extLst>
              </p:cNvPr>
              <p:cNvSpPr/>
              <p:nvPr/>
            </p:nvSpPr>
            <p:spPr>
              <a:xfrm>
                <a:off x="9961858" y="5552646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4" name="Ellipse 313">
                <a:extLst>
                  <a:ext uri="{FF2B5EF4-FFF2-40B4-BE49-F238E27FC236}">
                    <a16:creationId xmlns:a16="http://schemas.microsoft.com/office/drawing/2014/main" id="{7C40C4C8-98C1-E0F5-4103-A8A8D22CB01C}"/>
                  </a:ext>
                </a:extLst>
              </p:cNvPr>
              <p:cNvSpPr/>
              <p:nvPr/>
            </p:nvSpPr>
            <p:spPr>
              <a:xfrm>
                <a:off x="9994410" y="561163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5" name="Ellipse 314">
                <a:extLst>
                  <a:ext uri="{FF2B5EF4-FFF2-40B4-BE49-F238E27FC236}">
                    <a16:creationId xmlns:a16="http://schemas.microsoft.com/office/drawing/2014/main" id="{1A8FF04F-49E0-352B-B1D7-ECF0D0750086}"/>
                  </a:ext>
                </a:extLst>
              </p:cNvPr>
              <p:cNvSpPr/>
              <p:nvPr/>
            </p:nvSpPr>
            <p:spPr>
              <a:xfrm>
                <a:off x="10031858" y="541394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8BE6480B-172B-9A5D-31C7-E5FEF91A1997}"/>
                  </a:ext>
                </a:extLst>
              </p:cNvPr>
              <p:cNvSpPr/>
              <p:nvPr/>
            </p:nvSpPr>
            <p:spPr>
              <a:xfrm>
                <a:off x="10103775" y="546957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C2482A9F-0C07-4E06-9F24-AD857217D290}"/>
                  </a:ext>
                </a:extLst>
              </p:cNvPr>
              <p:cNvSpPr/>
              <p:nvPr/>
            </p:nvSpPr>
            <p:spPr>
              <a:xfrm>
                <a:off x="9998149" y="542675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DA8E0AE8-02E4-B96B-928E-B083A5EC5B02}"/>
                  </a:ext>
                </a:extLst>
              </p:cNvPr>
              <p:cNvSpPr/>
              <p:nvPr/>
            </p:nvSpPr>
            <p:spPr>
              <a:xfrm>
                <a:off x="10008022" y="546396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F84EC6DC-F07E-C150-4035-044F9EC3D25A}"/>
                  </a:ext>
                </a:extLst>
              </p:cNvPr>
              <p:cNvSpPr/>
              <p:nvPr/>
            </p:nvSpPr>
            <p:spPr>
              <a:xfrm>
                <a:off x="10046622" y="5472235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0" name="Ellipse 319">
                <a:extLst>
                  <a:ext uri="{FF2B5EF4-FFF2-40B4-BE49-F238E27FC236}">
                    <a16:creationId xmlns:a16="http://schemas.microsoft.com/office/drawing/2014/main" id="{385B0075-FBBF-13AD-667F-071493214B51}"/>
                  </a:ext>
                </a:extLst>
              </p:cNvPr>
              <p:cNvSpPr/>
              <p:nvPr/>
            </p:nvSpPr>
            <p:spPr>
              <a:xfrm>
                <a:off x="10191886" y="5475948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1" name="Ellipse 320">
                <a:extLst>
                  <a:ext uri="{FF2B5EF4-FFF2-40B4-BE49-F238E27FC236}">
                    <a16:creationId xmlns:a16="http://schemas.microsoft.com/office/drawing/2014/main" id="{BAB7D187-C9CE-1A47-52DD-747B89090929}"/>
                  </a:ext>
                </a:extLst>
              </p:cNvPr>
              <p:cNvSpPr/>
              <p:nvPr/>
            </p:nvSpPr>
            <p:spPr>
              <a:xfrm>
                <a:off x="10191885" y="5498929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2" name="Ellipse 321">
                <a:extLst>
                  <a:ext uri="{FF2B5EF4-FFF2-40B4-BE49-F238E27FC236}">
                    <a16:creationId xmlns:a16="http://schemas.microsoft.com/office/drawing/2014/main" id="{5E60DE6A-70EE-5BC3-1C99-1EC332CA5EF6}"/>
                  </a:ext>
                </a:extLst>
              </p:cNvPr>
              <p:cNvSpPr/>
              <p:nvPr/>
            </p:nvSpPr>
            <p:spPr>
              <a:xfrm>
                <a:off x="10181325" y="5541417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3" name="Ellipse 322">
                <a:extLst>
                  <a:ext uri="{FF2B5EF4-FFF2-40B4-BE49-F238E27FC236}">
                    <a16:creationId xmlns:a16="http://schemas.microsoft.com/office/drawing/2014/main" id="{DF3CEC36-4F9C-0AAB-57FD-4300EC506207}"/>
                  </a:ext>
                </a:extLst>
              </p:cNvPr>
              <p:cNvSpPr/>
              <p:nvPr/>
            </p:nvSpPr>
            <p:spPr>
              <a:xfrm>
                <a:off x="10301255" y="550465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4" name="Ellipse 323">
                <a:extLst>
                  <a:ext uri="{FF2B5EF4-FFF2-40B4-BE49-F238E27FC236}">
                    <a16:creationId xmlns:a16="http://schemas.microsoft.com/office/drawing/2014/main" id="{C764FEFE-BD39-99C6-431E-58C63A8385B1}"/>
                  </a:ext>
                </a:extLst>
              </p:cNvPr>
              <p:cNvSpPr/>
              <p:nvPr/>
            </p:nvSpPr>
            <p:spPr>
              <a:xfrm>
                <a:off x="10301255" y="5588774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5" name="Ellipse 324">
                <a:extLst>
                  <a:ext uri="{FF2B5EF4-FFF2-40B4-BE49-F238E27FC236}">
                    <a16:creationId xmlns:a16="http://schemas.microsoft.com/office/drawing/2014/main" id="{B8F35191-BAFD-7E8E-5963-893ECD3AB83D}"/>
                  </a:ext>
                </a:extLst>
              </p:cNvPr>
              <p:cNvSpPr/>
              <p:nvPr/>
            </p:nvSpPr>
            <p:spPr>
              <a:xfrm>
                <a:off x="10310947" y="5638652"/>
                <a:ext cx="45719" cy="45719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aphicFrame>
          <p:nvGraphicFramePr>
            <p:cNvPr id="327" name="Graphique 326">
              <a:extLst>
                <a:ext uri="{FF2B5EF4-FFF2-40B4-BE49-F238E27FC236}">
                  <a16:creationId xmlns:a16="http://schemas.microsoft.com/office/drawing/2014/main" id="{146F1E9D-BFFE-BB72-4B85-1CB2B6C4A885}"/>
                </a:ext>
              </a:extLst>
            </p:cNvPr>
            <p:cNvGraphicFramePr/>
            <p:nvPr/>
          </p:nvGraphicFramePr>
          <p:xfrm>
            <a:off x="7537296" y="4733336"/>
            <a:ext cx="1673491" cy="11698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28" name="Graphique 327">
              <a:extLst>
                <a:ext uri="{FF2B5EF4-FFF2-40B4-BE49-F238E27FC236}">
                  <a16:creationId xmlns:a16="http://schemas.microsoft.com/office/drawing/2014/main" id="{F2C56935-0B8D-3CB7-581D-58C06F7A10C5}"/>
                </a:ext>
              </a:extLst>
            </p:cNvPr>
            <p:cNvGraphicFramePr/>
            <p:nvPr/>
          </p:nvGraphicFramePr>
          <p:xfrm>
            <a:off x="9366097" y="4733336"/>
            <a:ext cx="1673491" cy="11698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482C500C-6539-9FF6-B228-FAE86ACD7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Melchio</a:t>
            </a:r>
            <a:r>
              <a:rPr lang="fr-FR" dirty="0"/>
              <a:t> </a:t>
            </a:r>
            <a:r>
              <a:rPr lang="da-DK" dirty="0"/>
              <a:t>et al., ECCMID</a:t>
            </a:r>
            <a:r>
              <a:rPr lang="da-DK" baseline="30000" dirty="0"/>
              <a:t>®</a:t>
            </a:r>
            <a:r>
              <a:rPr lang="da-DK" dirty="0"/>
              <a:t> 2023, Abs #O0217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068659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E3900-94A7-1380-5BBE-708A32B2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 cells as a promising cellular therapy for fungal infections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5DC72-2D44-205D-D592-D6771C768D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M. Seif et al., ECCMID</a:t>
            </a:r>
            <a:r>
              <a:rPr lang="fr-FR" baseline="30000" dirty="0"/>
              <a:t>®</a:t>
            </a:r>
            <a:r>
              <a:rPr lang="fr-FR" dirty="0"/>
              <a:t> 2023, Abs #O1141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45604D-3988-CD2E-30D1-2FB0350FA0C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weapons against fungi: from clinical trials to innovative therapies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1026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6744022" y="904285"/>
            <a:ext cx="5234078" cy="4044719"/>
            <a:chOff x="6918190" y="983954"/>
            <a:chExt cx="5234078" cy="3965050"/>
          </a:xfrm>
        </p:grpSpPr>
        <p:sp>
          <p:nvSpPr>
            <p:cNvPr id="27" name="Rectangle 26"/>
            <p:cNvSpPr/>
            <p:nvPr/>
          </p:nvSpPr>
          <p:spPr>
            <a:xfrm>
              <a:off x="6918190" y="983954"/>
              <a:ext cx="5234078" cy="3965050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7072472" y="4085807"/>
              <a:ext cx="1491664" cy="572742"/>
              <a:chOff x="7072472" y="4085807"/>
              <a:chExt cx="1491664" cy="572742"/>
            </a:xfrm>
          </p:grpSpPr>
          <p:sp>
            <p:nvSpPr>
              <p:cNvPr id="30" name="Forme libre 29"/>
              <p:cNvSpPr/>
              <p:nvPr/>
            </p:nvSpPr>
            <p:spPr>
              <a:xfrm>
                <a:off x="7114478" y="4085807"/>
                <a:ext cx="1449658" cy="572742"/>
              </a:xfrm>
              <a:custGeom>
                <a:avLst/>
                <a:gdLst>
                  <a:gd name="connsiteX0" fmla="*/ 1449658 w 1449658"/>
                  <a:gd name="connsiteY0" fmla="*/ 463891 h 508495"/>
                  <a:gd name="connsiteX1" fmla="*/ 1101740 w 1449658"/>
                  <a:gd name="connsiteY1" fmla="*/ 80289 h 508495"/>
                  <a:gd name="connsiteX2" fmla="*/ 615547 w 1449658"/>
                  <a:gd name="connsiteY2" fmla="*/ 0 h 508495"/>
                  <a:gd name="connsiteX3" fmla="*/ 0 w 1449658"/>
                  <a:gd name="connsiteY3" fmla="*/ 31223 h 508495"/>
                  <a:gd name="connsiteX4" fmla="*/ 22302 w 1449658"/>
                  <a:gd name="connsiteY4" fmla="*/ 508495 h 508495"/>
                  <a:gd name="connsiteX5" fmla="*/ 1449658 w 1449658"/>
                  <a:gd name="connsiteY5" fmla="*/ 463891 h 50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9658" h="508495">
                    <a:moveTo>
                      <a:pt x="1449658" y="463891"/>
                    </a:moveTo>
                    <a:lnTo>
                      <a:pt x="1101740" y="80289"/>
                    </a:lnTo>
                    <a:lnTo>
                      <a:pt x="615547" y="0"/>
                    </a:lnTo>
                    <a:lnTo>
                      <a:pt x="0" y="31223"/>
                    </a:lnTo>
                    <a:lnTo>
                      <a:pt x="22302" y="508495"/>
                    </a:lnTo>
                    <a:lnTo>
                      <a:pt x="1449658" y="463891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7072472" y="4093406"/>
                <a:ext cx="1333257" cy="500407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lnSpc>
                    <a:spcPts val="1200"/>
                  </a:lnSpc>
                  <a:spcBef>
                    <a:spcPts val="800"/>
                  </a:spcBef>
                </a:pPr>
                <a:r>
                  <a:rPr lang="fr-FR" sz="1200">
                    <a:latin typeface="Arial" panose="020B0604020202020204" pitchFamily="34" charset="0"/>
                    <a:cs typeface="Arial" panose="020B0604020202020204" pitchFamily="34" charset="0"/>
                  </a:rPr>
                  <a:t>Human immunodeficiency</a:t>
                </a:r>
                <a:br>
                  <a:rPr lang="fr-FR" sz="12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200">
                    <a:latin typeface="Arial" panose="020B0604020202020204" pitchFamily="34" charset="0"/>
                    <a:cs typeface="Arial" panose="020B0604020202020204" pitchFamily="34" charset="0"/>
                  </a:rPr>
                  <a:t>virus infection</a:t>
                </a:r>
              </a:p>
            </p:txBody>
          </p:sp>
        </p:grpSp>
        <p:sp>
          <p:nvSpPr>
            <p:cNvPr id="31" name="Forme libre 30"/>
            <p:cNvSpPr/>
            <p:nvPr/>
          </p:nvSpPr>
          <p:spPr>
            <a:xfrm>
              <a:off x="7114478" y="1420544"/>
              <a:ext cx="1525486" cy="572831"/>
            </a:xfrm>
            <a:custGeom>
              <a:avLst/>
              <a:gdLst>
                <a:gd name="connsiteX0" fmla="*/ 1449658 w 1449658"/>
                <a:gd name="connsiteY0" fmla="*/ 463891 h 508495"/>
                <a:gd name="connsiteX1" fmla="*/ 1101740 w 1449658"/>
                <a:gd name="connsiteY1" fmla="*/ 80289 h 508495"/>
                <a:gd name="connsiteX2" fmla="*/ 615547 w 1449658"/>
                <a:gd name="connsiteY2" fmla="*/ 0 h 508495"/>
                <a:gd name="connsiteX3" fmla="*/ 0 w 1449658"/>
                <a:gd name="connsiteY3" fmla="*/ 31223 h 508495"/>
                <a:gd name="connsiteX4" fmla="*/ 22302 w 1449658"/>
                <a:gd name="connsiteY4" fmla="*/ 508495 h 508495"/>
                <a:gd name="connsiteX5" fmla="*/ 1449658 w 1449658"/>
                <a:gd name="connsiteY5" fmla="*/ 463891 h 508495"/>
                <a:gd name="connsiteX0" fmla="*/ 972385 w 1101740"/>
                <a:gd name="connsiteY0" fmla="*/ 459931 h 508495"/>
                <a:gd name="connsiteX1" fmla="*/ 1101740 w 1101740"/>
                <a:gd name="connsiteY1" fmla="*/ 80289 h 508495"/>
                <a:gd name="connsiteX2" fmla="*/ 615547 w 1101740"/>
                <a:gd name="connsiteY2" fmla="*/ 0 h 508495"/>
                <a:gd name="connsiteX3" fmla="*/ 0 w 1101740"/>
                <a:gd name="connsiteY3" fmla="*/ 31223 h 508495"/>
                <a:gd name="connsiteX4" fmla="*/ 22302 w 1101740"/>
                <a:gd name="connsiteY4" fmla="*/ 508495 h 508495"/>
                <a:gd name="connsiteX5" fmla="*/ 972385 w 1101740"/>
                <a:gd name="connsiteY5" fmla="*/ 459931 h 508495"/>
                <a:gd name="connsiteX0" fmla="*/ 972385 w 1525486"/>
                <a:gd name="connsiteY0" fmla="*/ 460010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2385 w 1525486"/>
                <a:gd name="connsiteY5" fmla="*/ 460010 h 508574"/>
                <a:gd name="connsiteX0" fmla="*/ 976846 w 1525486"/>
                <a:gd name="connsiteY0" fmla="*/ 491691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6846 w 1525486"/>
                <a:gd name="connsiteY5" fmla="*/ 491691 h 50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486" h="508574">
                  <a:moveTo>
                    <a:pt x="976846" y="491691"/>
                  </a:moveTo>
                  <a:lnTo>
                    <a:pt x="1525486" y="40766"/>
                  </a:lnTo>
                  <a:cubicBezTo>
                    <a:pt x="1222173" y="27204"/>
                    <a:pt x="869795" y="1656"/>
                    <a:pt x="615547" y="79"/>
                  </a:cubicBezTo>
                  <a:cubicBezTo>
                    <a:pt x="361299" y="-1498"/>
                    <a:pt x="205182" y="20894"/>
                    <a:pt x="0" y="31302"/>
                  </a:cubicBezTo>
                  <a:lnTo>
                    <a:pt x="22302" y="508574"/>
                  </a:lnTo>
                  <a:lnTo>
                    <a:pt x="976846" y="49169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114478" y="1527686"/>
              <a:ext cx="1323140" cy="31191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>
                <a:lnSpc>
                  <a:spcPts val="1200"/>
                </a:lnSpc>
                <a:spcBef>
                  <a:spcPts val="800"/>
                </a:spcBef>
              </a:pP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Cytomegalovirus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infection</a:t>
              </a:r>
            </a:p>
          </p:txBody>
        </p:sp>
        <p:sp>
          <p:nvSpPr>
            <p:cNvPr id="33" name="Forme libre 32"/>
            <p:cNvSpPr/>
            <p:nvPr/>
          </p:nvSpPr>
          <p:spPr>
            <a:xfrm flipH="1">
              <a:off x="10666514" y="1420544"/>
              <a:ext cx="1323140" cy="572831"/>
            </a:xfrm>
            <a:custGeom>
              <a:avLst/>
              <a:gdLst>
                <a:gd name="connsiteX0" fmla="*/ 1449658 w 1449658"/>
                <a:gd name="connsiteY0" fmla="*/ 463891 h 508495"/>
                <a:gd name="connsiteX1" fmla="*/ 1101740 w 1449658"/>
                <a:gd name="connsiteY1" fmla="*/ 80289 h 508495"/>
                <a:gd name="connsiteX2" fmla="*/ 615547 w 1449658"/>
                <a:gd name="connsiteY2" fmla="*/ 0 h 508495"/>
                <a:gd name="connsiteX3" fmla="*/ 0 w 1449658"/>
                <a:gd name="connsiteY3" fmla="*/ 31223 h 508495"/>
                <a:gd name="connsiteX4" fmla="*/ 22302 w 1449658"/>
                <a:gd name="connsiteY4" fmla="*/ 508495 h 508495"/>
                <a:gd name="connsiteX5" fmla="*/ 1449658 w 1449658"/>
                <a:gd name="connsiteY5" fmla="*/ 463891 h 508495"/>
                <a:gd name="connsiteX0" fmla="*/ 972385 w 1101740"/>
                <a:gd name="connsiteY0" fmla="*/ 459931 h 508495"/>
                <a:gd name="connsiteX1" fmla="*/ 1101740 w 1101740"/>
                <a:gd name="connsiteY1" fmla="*/ 80289 h 508495"/>
                <a:gd name="connsiteX2" fmla="*/ 615547 w 1101740"/>
                <a:gd name="connsiteY2" fmla="*/ 0 h 508495"/>
                <a:gd name="connsiteX3" fmla="*/ 0 w 1101740"/>
                <a:gd name="connsiteY3" fmla="*/ 31223 h 508495"/>
                <a:gd name="connsiteX4" fmla="*/ 22302 w 1101740"/>
                <a:gd name="connsiteY4" fmla="*/ 508495 h 508495"/>
                <a:gd name="connsiteX5" fmla="*/ 972385 w 1101740"/>
                <a:gd name="connsiteY5" fmla="*/ 459931 h 508495"/>
                <a:gd name="connsiteX0" fmla="*/ 972385 w 1525486"/>
                <a:gd name="connsiteY0" fmla="*/ 460010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2385 w 1525486"/>
                <a:gd name="connsiteY5" fmla="*/ 460010 h 508574"/>
                <a:gd name="connsiteX0" fmla="*/ 976846 w 1525486"/>
                <a:gd name="connsiteY0" fmla="*/ 491691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6846 w 1525486"/>
                <a:gd name="connsiteY5" fmla="*/ 491691 h 50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486" h="508574">
                  <a:moveTo>
                    <a:pt x="976846" y="491691"/>
                  </a:moveTo>
                  <a:lnTo>
                    <a:pt x="1525486" y="40766"/>
                  </a:lnTo>
                  <a:cubicBezTo>
                    <a:pt x="1222173" y="27204"/>
                    <a:pt x="869795" y="1656"/>
                    <a:pt x="615547" y="79"/>
                  </a:cubicBezTo>
                  <a:cubicBezTo>
                    <a:pt x="361299" y="-1498"/>
                    <a:pt x="205182" y="20894"/>
                    <a:pt x="0" y="31302"/>
                  </a:cubicBezTo>
                  <a:lnTo>
                    <a:pt x="22302" y="508574"/>
                  </a:lnTo>
                  <a:lnTo>
                    <a:pt x="976846" y="49169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0948524" y="1527686"/>
              <a:ext cx="1089682" cy="31191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>
                <a:lnSpc>
                  <a:spcPts val="1200"/>
                </a:lnSpc>
                <a:spcBef>
                  <a:spcPts val="800"/>
                </a:spcBef>
              </a:pPr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Hepatitis B/C</a:t>
              </a:r>
            </a:p>
          </p:txBody>
        </p:sp>
        <p:sp>
          <p:nvSpPr>
            <p:cNvPr id="35" name="Forme libre 34"/>
            <p:cNvSpPr/>
            <p:nvPr/>
          </p:nvSpPr>
          <p:spPr>
            <a:xfrm flipH="1" flipV="1">
              <a:off x="10422542" y="4085717"/>
              <a:ext cx="1567112" cy="572831"/>
            </a:xfrm>
            <a:custGeom>
              <a:avLst/>
              <a:gdLst>
                <a:gd name="connsiteX0" fmla="*/ 1449658 w 1449658"/>
                <a:gd name="connsiteY0" fmla="*/ 463891 h 508495"/>
                <a:gd name="connsiteX1" fmla="*/ 1101740 w 1449658"/>
                <a:gd name="connsiteY1" fmla="*/ 80289 h 508495"/>
                <a:gd name="connsiteX2" fmla="*/ 615547 w 1449658"/>
                <a:gd name="connsiteY2" fmla="*/ 0 h 508495"/>
                <a:gd name="connsiteX3" fmla="*/ 0 w 1449658"/>
                <a:gd name="connsiteY3" fmla="*/ 31223 h 508495"/>
                <a:gd name="connsiteX4" fmla="*/ 22302 w 1449658"/>
                <a:gd name="connsiteY4" fmla="*/ 508495 h 508495"/>
                <a:gd name="connsiteX5" fmla="*/ 1449658 w 1449658"/>
                <a:gd name="connsiteY5" fmla="*/ 463891 h 508495"/>
                <a:gd name="connsiteX0" fmla="*/ 972385 w 1101740"/>
                <a:gd name="connsiteY0" fmla="*/ 459931 h 508495"/>
                <a:gd name="connsiteX1" fmla="*/ 1101740 w 1101740"/>
                <a:gd name="connsiteY1" fmla="*/ 80289 h 508495"/>
                <a:gd name="connsiteX2" fmla="*/ 615547 w 1101740"/>
                <a:gd name="connsiteY2" fmla="*/ 0 h 508495"/>
                <a:gd name="connsiteX3" fmla="*/ 0 w 1101740"/>
                <a:gd name="connsiteY3" fmla="*/ 31223 h 508495"/>
                <a:gd name="connsiteX4" fmla="*/ 22302 w 1101740"/>
                <a:gd name="connsiteY4" fmla="*/ 508495 h 508495"/>
                <a:gd name="connsiteX5" fmla="*/ 972385 w 1101740"/>
                <a:gd name="connsiteY5" fmla="*/ 459931 h 508495"/>
                <a:gd name="connsiteX0" fmla="*/ 972385 w 1525486"/>
                <a:gd name="connsiteY0" fmla="*/ 460010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2385 w 1525486"/>
                <a:gd name="connsiteY5" fmla="*/ 460010 h 508574"/>
                <a:gd name="connsiteX0" fmla="*/ 976846 w 1525486"/>
                <a:gd name="connsiteY0" fmla="*/ 491691 h 508574"/>
                <a:gd name="connsiteX1" fmla="*/ 1525486 w 1525486"/>
                <a:gd name="connsiteY1" fmla="*/ 40766 h 508574"/>
                <a:gd name="connsiteX2" fmla="*/ 615547 w 1525486"/>
                <a:gd name="connsiteY2" fmla="*/ 79 h 508574"/>
                <a:gd name="connsiteX3" fmla="*/ 0 w 1525486"/>
                <a:gd name="connsiteY3" fmla="*/ 31302 h 508574"/>
                <a:gd name="connsiteX4" fmla="*/ 22302 w 1525486"/>
                <a:gd name="connsiteY4" fmla="*/ 508574 h 508574"/>
                <a:gd name="connsiteX5" fmla="*/ 976846 w 1525486"/>
                <a:gd name="connsiteY5" fmla="*/ 491691 h 50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486" h="508574">
                  <a:moveTo>
                    <a:pt x="976846" y="491691"/>
                  </a:moveTo>
                  <a:lnTo>
                    <a:pt x="1525486" y="40766"/>
                  </a:lnTo>
                  <a:cubicBezTo>
                    <a:pt x="1222173" y="27204"/>
                    <a:pt x="869795" y="1656"/>
                    <a:pt x="615547" y="79"/>
                  </a:cubicBezTo>
                  <a:cubicBezTo>
                    <a:pt x="361299" y="-1498"/>
                    <a:pt x="205182" y="20894"/>
                    <a:pt x="0" y="31302"/>
                  </a:cubicBezTo>
                  <a:lnTo>
                    <a:pt x="22302" y="508574"/>
                  </a:lnTo>
                  <a:lnTo>
                    <a:pt x="976846" y="49169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0948524" y="4198602"/>
              <a:ext cx="1089682" cy="31191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>
                <a:lnSpc>
                  <a:spcPts val="1200"/>
                </a:lnSpc>
                <a:spcBef>
                  <a:spcPts val="800"/>
                </a:spcBef>
              </a:pPr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Invasive pulmonary Aspergillosis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60D130A-0E1B-ADC5-AE23-988829000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66" t="23358" r="21320" b="27836"/>
          <a:stretch/>
        </p:blipFill>
        <p:spPr>
          <a:xfrm>
            <a:off x="6854090" y="1135440"/>
            <a:ext cx="5053814" cy="34587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82042" y="904285"/>
            <a:ext cx="5594530" cy="4044719"/>
          </a:xfrm>
          <a:prstGeom prst="rect">
            <a:avLst/>
          </a:prstGeom>
          <a:solidFill>
            <a:srgbClr val="FBFBF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Chimeric antigen receptor (CAR)- T cells</a:t>
            </a:r>
            <a:endParaRPr lang="fr-FR" i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Seif et al., ECCMID</a:t>
            </a:r>
            <a:r>
              <a:rPr lang="fr-FR" baseline="30000" dirty="0"/>
              <a:t>® </a:t>
            </a:r>
            <a:r>
              <a:rPr lang="fr-FR" dirty="0"/>
              <a:t>2023, Abs #O1141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EE6CAE-2811-A14C-AA47-D95E51D63EE6}"/>
              </a:ext>
            </a:extLst>
          </p:cNvPr>
          <p:cNvSpPr txBox="1"/>
          <p:nvPr/>
        </p:nvSpPr>
        <p:spPr>
          <a:xfrm>
            <a:off x="1053332" y="5076351"/>
            <a:ext cx="10947710" cy="795303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CAR T cells are approved by the FDA and the EC for the treatment of blood cancers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CAR T cells targeting infectious diseases are in preclinical testing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3C18B692-3603-5F45-BAA3-1900B39D5C24}"/>
              </a:ext>
            </a:extLst>
          </p:cNvPr>
          <p:cNvSpPr/>
          <p:nvPr/>
        </p:nvSpPr>
        <p:spPr>
          <a:xfrm>
            <a:off x="1175179" y="5220480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395869" y="1058665"/>
            <a:ext cx="5280702" cy="3048553"/>
            <a:chOff x="1535719" y="830065"/>
            <a:chExt cx="5280702" cy="3048553"/>
          </a:xfrm>
        </p:grpSpPr>
        <p:sp>
          <p:nvSpPr>
            <p:cNvPr id="10" name="ZoneTexte 9"/>
            <p:cNvSpPr txBox="1"/>
            <p:nvPr/>
          </p:nvSpPr>
          <p:spPr>
            <a:xfrm>
              <a:off x="4642728" y="2164254"/>
              <a:ext cx="21736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Targeting domain</a:t>
              </a:r>
            </a:p>
            <a:p>
              <a:pPr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Spacer domain</a:t>
              </a:r>
            </a:p>
            <a:p>
              <a:pPr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Transmembrane domain</a:t>
              </a:r>
            </a:p>
            <a:p>
              <a:pPr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Signaling domain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1535719" y="830065"/>
              <a:ext cx="2994560" cy="3048553"/>
              <a:chOff x="1535719" y="830065"/>
              <a:chExt cx="2994560" cy="3048553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1912238" y="830065"/>
                <a:ext cx="574732" cy="292388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300" b="1">
                    <a:latin typeface="Arial" panose="020B0604020202020204" pitchFamily="34" charset="0"/>
                    <a:cs typeface="Arial" panose="020B0604020202020204" pitchFamily="34" charset="0"/>
                  </a:rPr>
                  <a:t>Mab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535719" y="2490025"/>
                <a:ext cx="1422633" cy="292388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300" b="1">
                    <a:latin typeface="Arial" panose="020B0604020202020204" pitchFamily="34" charset="0"/>
                    <a:cs typeface="Arial" panose="020B0604020202020204" pitchFamily="34" charset="0"/>
                  </a:rPr>
                  <a:t>TCR Complex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958352" y="1856477"/>
                <a:ext cx="636012" cy="292388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300" b="1">
                    <a:latin typeface="Arial" panose="020B0604020202020204" pitchFamily="34" charset="0"/>
                    <a:cs typeface="Arial" panose="020B0604020202020204" pitchFamily="34" charset="0"/>
                  </a:rPr>
                  <a:t>scFv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894267" y="3586230"/>
                <a:ext cx="636012" cy="292388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fr-FR" sz="1300" b="1">
                    <a:latin typeface="Arial" panose="020B0604020202020204" pitchFamily="34" charset="0"/>
                    <a:cs typeface="Arial" panose="020B0604020202020204" pitchFamily="34" charset="0"/>
                  </a:rPr>
                  <a:t>CAR</a:t>
                </a: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04F0FAC-89C2-AE07-4391-D88AFE07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6" t="24602" r="74789" b="32703"/>
          <a:stretch/>
        </p:blipFill>
        <p:spPr>
          <a:xfrm>
            <a:off x="1193100" y="956855"/>
            <a:ext cx="3275013" cy="3939577"/>
          </a:xfrm>
          <a:prstGeom prst="rect">
            <a:avLst/>
          </a:prstGeom>
        </p:spPr>
      </p:pic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D175431B-07C7-F2EC-E806-C111AD620BFB}"/>
              </a:ext>
            </a:extLst>
          </p:cNvPr>
          <p:cNvSpPr txBox="1">
            <a:spLocks/>
          </p:cNvSpPr>
          <p:nvPr/>
        </p:nvSpPr>
        <p:spPr>
          <a:xfrm>
            <a:off x="960193" y="5901144"/>
            <a:ext cx="11104990" cy="28670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Seif et al., Front Immunol.2019</a:t>
            </a:r>
          </a:p>
        </p:txBody>
      </p:sp>
    </p:spTree>
    <p:extLst>
      <p:ext uri="{BB962C8B-B14F-4D97-AF65-F5344CB8AC3E}">
        <p14:creationId xmlns:p14="http://schemas.microsoft.com/office/powerpoint/2010/main" val="131251394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/>
          <p:nvPr/>
        </p:nvSpPr>
        <p:spPr>
          <a:xfrm>
            <a:off x="1839903" y="3183012"/>
            <a:ext cx="8353499" cy="2340000"/>
          </a:xfrm>
          <a:prstGeom prst="rect">
            <a:avLst/>
          </a:prstGeom>
          <a:solidFill>
            <a:srgbClr val="FBFBF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Af-CAR T cells enhance anti-fungal innate immunity</a:t>
            </a:r>
            <a:endParaRPr lang="fr-FR" i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Seif et al., ECCMID</a:t>
            </a:r>
            <a:r>
              <a:rPr lang="fr-FR" baseline="30000" dirty="0"/>
              <a:t>® </a:t>
            </a:r>
            <a:r>
              <a:rPr lang="fr-FR" dirty="0"/>
              <a:t>2023, Abs #O1141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EE6CAE-2811-A14C-AA47-D95E51D63EE6}"/>
              </a:ext>
            </a:extLst>
          </p:cNvPr>
          <p:cNvSpPr txBox="1"/>
          <p:nvPr/>
        </p:nvSpPr>
        <p:spPr>
          <a:xfrm>
            <a:off x="1967551" y="5597245"/>
            <a:ext cx="9003353" cy="408936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-CAR T cells enhance the anti-fungal of macrophages and neutrophils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3C18B692-3603-5F45-BAA3-1900B39D5C24}"/>
              </a:ext>
            </a:extLst>
          </p:cNvPr>
          <p:cNvSpPr/>
          <p:nvPr/>
        </p:nvSpPr>
        <p:spPr>
          <a:xfrm>
            <a:off x="2181435" y="5674952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6" name="Groupe 115"/>
          <p:cNvGrpSpPr/>
          <p:nvPr/>
        </p:nvGrpSpPr>
        <p:grpSpPr>
          <a:xfrm>
            <a:off x="1402245" y="708507"/>
            <a:ext cx="7092425" cy="2412000"/>
            <a:chOff x="960193" y="791470"/>
            <a:chExt cx="7092425" cy="2412000"/>
          </a:xfrm>
        </p:grpSpPr>
        <p:sp>
          <p:nvSpPr>
            <p:cNvPr id="23" name="Rectangle 22"/>
            <p:cNvSpPr/>
            <p:nvPr/>
          </p:nvSpPr>
          <p:spPr>
            <a:xfrm>
              <a:off x="960193" y="791470"/>
              <a:ext cx="7092425" cy="2412000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1859279" y="1005765"/>
              <a:ext cx="6009689" cy="1916808"/>
              <a:chOff x="1859279" y="993733"/>
              <a:chExt cx="6009689" cy="1916808"/>
            </a:xfrm>
          </p:grpSpPr>
          <p:pic>
            <p:nvPicPr>
              <p:cNvPr id="38" name="Image 3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7463" t="14892" r="51145" b="56821"/>
              <a:stretch/>
            </p:blipFill>
            <p:spPr>
              <a:xfrm>
                <a:off x="1859279" y="993733"/>
                <a:ext cx="6009689" cy="191680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367463" y="993733"/>
                <a:ext cx="1022684" cy="187795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3934989" y="805758"/>
              <a:ext cx="1212364" cy="2923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CD4* T cells</a:t>
              </a: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1796885" y="1181528"/>
              <a:ext cx="6082301" cy="1736333"/>
            </a:xfrm>
            <a:custGeom>
              <a:avLst/>
              <a:gdLst>
                <a:gd name="connsiteX0" fmla="*/ 0 w 6082301"/>
                <a:gd name="connsiteY0" fmla="*/ 0 h 1736333"/>
                <a:gd name="connsiteX1" fmla="*/ 0 w 6082301"/>
                <a:gd name="connsiteY1" fmla="*/ 1736333 h 1736333"/>
                <a:gd name="connsiteX2" fmla="*/ 6082301 w 6082301"/>
                <a:gd name="connsiteY2" fmla="*/ 1736333 h 17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301" h="1736333">
                  <a:moveTo>
                    <a:pt x="0" y="0"/>
                  </a:moveTo>
                  <a:lnTo>
                    <a:pt x="0" y="1736333"/>
                  </a:lnTo>
                  <a:lnTo>
                    <a:pt x="6082301" y="1736333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1105464" y="1162093"/>
              <a:ext cx="767190" cy="1886535"/>
              <a:chOff x="1105464" y="1162093"/>
              <a:chExt cx="767190" cy="1886535"/>
            </a:xfrm>
          </p:grpSpPr>
          <p:sp>
            <p:nvSpPr>
              <p:cNvPr id="42" name="ZoneTexte 41"/>
              <p:cNvSpPr txBox="1"/>
              <p:nvPr/>
            </p:nvSpPr>
            <p:spPr>
              <a:xfrm rot="16200000">
                <a:off x="409793" y="1857764"/>
                <a:ext cx="1683730" cy="29238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Concentration (pg/ml)</a:t>
                </a:r>
              </a:p>
            </p:txBody>
          </p:sp>
          <p:grpSp>
            <p:nvGrpSpPr>
              <p:cNvPr id="12" name="Groupe 11"/>
              <p:cNvGrpSpPr/>
              <p:nvPr/>
            </p:nvGrpSpPr>
            <p:grpSpPr>
              <a:xfrm>
                <a:off x="1251658" y="1187264"/>
                <a:ext cx="467406" cy="1861364"/>
                <a:chOff x="1251658" y="1187264"/>
                <a:chExt cx="467406" cy="1861364"/>
              </a:xfrm>
            </p:grpSpPr>
            <p:sp>
              <p:nvSpPr>
                <p:cNvPr id="43" name="ZoneTexte 42"/>
                <p:cNvSpPr txBox="1"/>
                <p:nvPr/>
              </p:nvSpPr>
              <p:spPr>
                <a:xfrm>
                  <a:off x="1251658" y="1187264"/>
                  <a:ext cx="467406" cy="29238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6000</a:t>
                  </a:r>
                </a:p>
              </p:txBody>
            </p:sp>
            <p:sp>
              <p:nvSpPr>
                <p:cNvPr id="44" name="ZoneTexte 43"/>
                <p:cNvSpPr txBox="1"/>
                <p:nvPr/>
              </p:nvSpPr>
              <p:spPr>
                <a:xfrm>
                  <a:off x="1251658" y="1471805"/>
                  <a:ext cx="467406" cy="29238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4000</a:t>
                  </a:r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1251658" y="1711570"/>
                  <a:ext cx="467406" cy="29238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2000</a:t>
                  </a:r>
                </a:p>
              </p:txBody>
            </p:sp>
            <p:sp>
              <p:nvSpPr>
                <p:cNvPr id="46" name="ZoneTexte 45"/>
                <p:cNvSpPr txBox="1"/>
                <p:nvPr/>
              </p:nvSpPr>
              <p:spPr>
                <a:xfrm>
                  <a:off x="1251658" y="2204843"/>
                  <a:ext cx="467406" cy="1427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400</a:t>
                  </a:r>
                </a:p>
              </p:txBody>
            </p:sp>
            <p:sp>
              <p:nvSpPr>
                <p:cNvPr id="47" name="ZoneTexte 46"/>
                <p:cNvSpPr txBox="1"/>
                <p:nvPr/>
              </p:nvSpPr>
              <p:spPr>
                <a:xfrm>
                  <a:off x="1251658" y="2502342"/>
                  <a:ext cx="467406" cy="17400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</a:t>
                  </a:r>
                </a:p>
              </p:txBody>
            </p:sp>
            <p:sp>
              <p:nvSpPr>
                <p:cNvPr id="48" name="ZoneTexte 47"/>
                <p:cNvSpPr txBox="1"/>
                <p:nvPr/>
              </p:nvSpPr>
              <p:spPr>
                <a:xfrm>
                  <a:off x="1251658" y="2806429"/>
                  <a:ext cx="467406" cy="24219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8" name="Groupe 7"/>
              <p:cNvGrpSpPr/>
              <p:nvPr/>
            </p:nvGrpSpPr>
            <p:grpSpPr>
              <a:xfrm>
                <a:off x="1719064" y="1308769"/>
                <a:ext cx="77821" cy="1609092"/>
                <a:chOff x="1719064" y="1308769"/>
                <a:chExt cx="77821" cy="1609092"/>
              </a:xfrm>
            </p:grpSpPr>
            <p:cxnSp>
              <p:nvCxnSpPr>
                <p:cNvPr id="6" name="Connecteur droit 5"/>
                <p:cNvCxnSpPr/>
                <p:nvPr/>
              </p:nvCxnSpPr>
              <p:spPr>
                <a:xfrm>
                  <a:off x="1719064" y="1308769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>
                  <a:off x="1719064" y="1566552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2" name="Connecteur droit 51"/>
                <p:cNvCxnSpPr/>
                <p:nvPr/>
              </p:nvCxnSpPr>
              <p:spPr>
                <a:xfrm>
                  <a:off x="1719064" y="1838926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3" name="Connecteur droit 52"/>
                <p:cNvCxnSpPr/>
                <p:nvPr/>
              </p:nvCxnSpPr>
              <p:spPr>
                <a:xfrm>
                  <a:off x="1719064" y="2330173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>
                <a:xfrm>
                  <a:off x="1719064" y="260741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>
                  <a:off x="1719064" y="291786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" name="Rectangle 8"/>
              <p:cNvSpPr/>
              <p:nvPr/>
            </p:nvSpPr>
            <p:spPr>
              <a:xfrm rot="20251604">
                <a:off x="1714280" y="2013862"/>
                <a:ext cx="158374" cy="72391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6" name="Connecteur droit 55"/>
              <p:cNvCxnSpPr/>
              <p:nvPr/>
            </p:nvCxnSpPr>
            <p:spPr>
              <a:xfrm flipV="1">
                <a:off x="1737964" y="1987418"/>
                <a:ext cx="117842" cy="50658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flipV="1">
                <a:off x="1737964" y="2062291"/>
                <a:ext cx="117842" cy="50658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8" name="ZoneTexte 57"/>
            <p:cNvSpPr txBox="1"/>
            <p:nvPr/>
          </p:nvSpPr>
          <p:spPr>
            <a:xfrm>
              <a:off x="1901490" y="2915353"/>
              <a:ext cx="416657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IL-8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448028" y="2915353"/>
              <a:ext cx="416657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IL-2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977161" y="2915353"/>
              <a:ext cx="416657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INF-y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3487232" y="2915353"/>
              <a:ext cx="485903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TNF-ꭤ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3973135" y="2915353"/>
              <a:ext cx="651435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GM-CSF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514578" y="2915353"/>
              <a:ext cx="651435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CCL-3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052460" y="2915353"/>
              <a:ext cx="651435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CCL-4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764387" y="2915353"/>
              <a:ext cx="345024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IL-5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265680" y="2915353"/>
              <a:ext cx="429552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IL-13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6810273" y="2915353"/>
              <a:ext cx="429552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IL-4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339889" y="2915353"/>
              <a:ext cx="429552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>
                  <a:latin typeface="Arial" panose="020B0604020202020204" pitchFamily="34" charset="0"/>
                  <a:cs typeface="Arial" panose="020B0604020202020204" pitchFamily="34" charset="0"/>
                </a:rPr>
                <a:t>IL-10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009869" y="1120057"/>
              <a:ext cx="655399" cy="591513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lIns="36000" tIns="36000" rIns="36000" bIns="36000" rtlCol="0">
              <a:noAutofit/>
            </a:bodyPr>
            <a:lstStyle/>
            <a:p>
              <a:pPr>
                <a:lnSpc>
                  <a:spcPts val="1100"/>
                </a:lnSpc>
              </a:pPr>
              <a:r>
                <a:rPr lang="fr-FR" sz="900" b="1">
                  <a:latin typeface="Arial" panose="020B0604020202020204" pitchFamily="34" charset="0"/>
                  <a:cs typeface="Arial" panose="020B0604020202020204" pitchFamily="34" charset="0"/>
                </a:rPr>
                <a:t>Mock</a:t>
              </a:r>
            </a:p>
            <a:p>
              <a:pPr>
                <a:lnSpc>
                  <a:spcPts val="1100"/>
                </a:lnSpc>
              </a:pPr>
              <a:r>
                <a:rPr lang="fr-FR" sz="900" b="1">
                  <a:latin typeface="Arial" panose="020B0604020202020204" pitchFamily="34" charset="0"/>
                  <a:cs typeface="Arial" panose="020B0604020202020204" pitchFamily="34" charset="0"/>
                </a:rPr>
                <a:t>Ctrl-CAR</a:t>
              </a:r>
            </a:p>
            <a:p>
              <a:pPr>
                <a:lnSpc>
                  <a:spcPts val="1100"/>
                </a:lnSpc>
              </a:pPr>
              <a:r>
                <a:rPr lang="fr-FR" sz="900" b="1">
                  <a:latin typeface="Arial" panose="020B0604020202020204" pitchFamily="34" charset="0"/>
                  <a:cs typeface="Arial" panose="020B0604020202020204" pitchFamily="34" charset="0"/>
                </a:rPr>
                <a:t>Af-CAR-sh</a:t>
              </a:r>
            </a:p>
            <a:p>
              <a:pPr>
                <a:lnSpc>
                  <a:spcPts val="1100"/>
                </a:lnSpc>
              </a:pPr>
              <a:r>
                <a:rPr lang="fr-FR" sz="900" b="1">
                  <a:latin typeface="Arial" panose="020B0604020202020204" pitchFamily="34" charset="0"/>
                  <a:cs typeface="Arial" panose="020B0604020202020204" pitchFamily="34" charset="0"/>
                </a:rPr>
                <a:t>Af-CAR-io</a:t>
              </a:r>
            </a:p>
          </p:txBody>
        </p:sp>
      </p:grpSp>
      <p:grpSp>
        <p:nvGrpSpPr>
          <p:cNvPr id="115" name="Groupe 114"/>
          <p:cNvGrpSpPr/>
          <p:nvPr/>
        </p:nvGrpSpPr>
        <p:grpSpPr>
          <a:xfrm>
            <a:off x="8785952" y="708507"/>
            <a:ext cx="2428875" cy="2412000"/>
            <a:chOff x="8343900" y="791470"/>
            <a:chExt cx="2428875" cy="2412000"/>
          </a:xfrm>
        </p:grpSpPr>
        <p:sp>
          <p:nvSpPr>
            <p:cNvPr id="114" name="Rectangle 113"/>
            <p:cNvSpPr/>
            <p:nvPr/>
          </p:nvSpPr>
          <p:spPr>
            <a:xfrm>
              <a:off x="8343900" y="791470"/>
              <a:ext cx="2428875" cy="2412000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4"/>
            <a:srcRect l="63108" t="24374" r="25770" b="53025"/>
            <a:stretch/>
          </p:blipFill>
          <p:spPr>
            <a:xfrm>
              <a:off x="9257155" y="1621544"/>
              <a:ext cx="1355978" cy="1286015"/>
            </a:xfrm>
            <a:prstGeom prst="rect">
              <a:avLst/>
            </a:prstGeom>
          </p:spPr>
        </p:pic>
        <p:sp>
          <p:nvSpPr>
            <p:cNvPr id="94" name="Forme libre 93"/>
            <p:cNvSpPr/>
            <p:nvPr/>
          </p:nvSpPr>
          <p:spPr>
            <a:xfrm>
              <a:off x="9069831" y="1181528"/>
              <a:ext cx="1593875" cy="1736333"/>
            </a:xfrm>
            <a:custGeom>
              <a:avLst/>
              <a:gdLst>
                <a:gd name="connsiteX0" fmla="*/ 0 w 6082301"/>
                <a:gd name="connsiteY0" fmla="*/ 0 h 1736333"/>
                <a:gd name="connsiteX1" fmla="*/ 0 w 6082301"/>
                <a:gd name="connsiteY1" fmla="*/ 1736333 h 1736333"/>
                <a:gd name="connsiteX2" fmla="*/ 6082301 w 6082301"/>
                <a:gd name="connsiteY2" fmla="*/ 1736333 h 17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301" h="1736333">
                  <a:moveTo>
                    <a:pt x="0" y="0"/>
                  </a:moveTo>
                  <a:lnTo>
                    <a:pt x="0" y="1736333"/>
                  </a:lnTo>
                  <a:lnTo>
                    <a:pt x="6082301" y="1736333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8940803" y="805758"/>
              <a:ext cx="1212364" cy="2923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Macrophages</a:t>
              </a:r>
            </a:p>
          </p:txBody>
        </p:sp>
        <p:grpSp>
          <p:nvGrpSpPr>
            <p:cNvPr id="75" name="Groupe 74"/>
            <p:cNvGrpSpPr/>
            <p:nvPr/>
          </p:nvGrpSpPr>
          <p:grpSpPr>
            <a:xfrm>
              <a:off x="8493564" y="1196211"/>
              <a:ext cx="652282" cy="1852417"/>
              <a:chOff x="1220372" y="1196211"/>
              <a:chExt cx="652282" cy="1852417"/>
            </a:xfrm>
          </p:grpSpPr>
          <p:sp>
            <p:nvSpPr>
              <p:cNvPr id="76" name="ZoneTexte 75"/>
              <p:cNvSpPr txBox="1"/>
              <p:nvPr/>
            </p:nvSpPr>
            <p:spPr>
              <a:xfrm rot="16200000">
                <a:off x="524701" y="1891882"/>
                <a:ext cx="1683730" cy="29238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 mRNA expression</a:t>
                </a:r>
              </a:p>
            </p:txBody>
          </p:sp>
          <p:grpSp>
            <p:nvGrpSpPr>
              <p:cNvPr id="77" name="Groupe 76"/>
              <p:cNvGrpSpPr/>
              <p:nvPr/>
            </p:nvGrpSpPr>
            <p:grpSpPr>
              <a:xfrm>
                <a:off x="1251658" y="1235672"/>
                <a:ext cx="467406" cy="1812956"/>
                <a:chOff x="1251658" y="1235672"/>
                <a:chExt cx="467406" cy="1812956"/>
              </a:xfrm>
            </p:grpSpPr>
            <p:sp>
              <p:nvSpPr>
                <p:cNvPr id="89" name="ZoneTexte 88"/>
                <p:cNvSpPr txBox="1"/>
                <p:nvPr/>
              </p:nvSpPr>
              <p:spPr>
                <a:xfrm>
                  <a:off x="1251658" y="1454896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93" name="ZoneTexte 92"/>
                <p:cNvSpPr txBox="1"/>
                <p:nvPr/>
              </p:nvSpPr>
              <p:spPr>
                <a:xfrm>
                  <a:off x="1251658" y="2806429"/>
                  <a:ext cx="467406" cy="24219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99" name="ZoneTexte 98"/>
                <p:cNvSpPr txBox="1"/>
                <p:nvPr/>
              </p:nvSpPr>
              <p:spPr>
                <a:xfrm>
                  <a:off x="1251658" y="1235672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01" name="ZoneTexte 100"/>
                <p:cNvSpPr txBox="1"/>
                <p:nvPr/>
              </p:nvSpPr>
              <p:spPr>
                <a:xfrm>
                  <a:off x="1251658" y="1664216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103" name="ZoneTexte 102"/>
                <p:cNvSpPr txBox="1"/>
                <p:nvPr/>
              </p:nvSpPr>
              <p:spPr>
                <a:xfrm>
                  <a:off x="1251658" y="1865428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105" name="ZoneTexte 104"/>
                <p:cNvSpPr txBox="1"/>
                <p:nvPr/>
              </p:nvSpPr>
              <p:spPr>
                <a:xfrm>
                  <a:off x="1251658" y="2084965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07" name="ZoneTexte 106"/>
                <p:cNvSpPr txBox="1"/>
                <p:nvPr/>
              </p:nvSpPr>
              <p:spPr>
                <a:xfrm>
                  <a:off x="1512760" y="2302548"/>
                  <a:ext cx="206304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09" name="ZoneTexte 108"/>
                <p:cNvSpPr txBox="1"/>
                <p:nvPr/>
              </p:nvSpPr>
              <p:spPr>
                <a:xfrm>
                  <a:off x="1471447" y="2650728"/>
                  <a:ext cx="247617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</a:p>
              </p:txBody>
            </p:sp>
          </p:grpSp>
          <p:grpSp>
            <p:nvGrpSpPr>
              <p:cNvPr id="78" name="Groupe 77"/>
              <p:cNvGrpSpPr/>
              <p:nvPr/>
            </p:nvGrpSpPr>
            <p:grpSpPr>
              <a:xfrm>
                <a:off x="1719064" y="1308769"/>
                <a:ext cx="77821" cy="1609092"/>
                <a:chOff x="1719064" y="1308769"/>
                <a:chExt cx="77821" cy="1609092"/>
              </a:xfrm>
            </p:grpSpPr>
            <p:cxnSp>
              <p:nvCxnSpPr>
                <p:cNvPr id="83" name="Connecteur droit 82"/>
                <p:cNvCxnSpPr/>
                <p:nvPr/>
              </p:nvCxnSpPr>
              <p:spPr>
                <a:xfrm>
                  <a:off x="1719064" y="1527993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1719064" y="291786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>
                  <a:off x="1719064" y="1308769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2" name="Connecteur droit 101"/>
                <p:cNvCxnSpPr/>
                <p:nvPr/>
              </p:nvCxnSpPr>
              <p:spPr>
                <a:xfrm>
                  <a:off x="1719064" y="1737313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Connecteur droit 103"/>
                <p:cNvCxnSpPr/>
                <p:nvPr/>
              </p:nvCxnSpPr>
              <p:spPr>
                <a:xfrm>
                  <a:off x="1719064" y="1938525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6" name="Connecteur droit 105"/>
                <p:cNvCxnSpPr/>
                <p:nvPr/>
              </p:nvCxnSpPr>
              <p:spPr>
                <a:xfrm>
                  <a:off x="1719064" y="2158062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8" name="Connecteur droit 107"/>
                <p:cNvCxnSpPr/>
                <p:nvPr/>
              </p:nvCxnSpPr>
              <p:spPr>
                <a:xfrm>
                  <a:off x="1719064" y="2375645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0" name="Connecteur droit 109"/>
                <p:cNvCxnSpPr/>
                <p:nvPr/>
              </p:nvCxnSpPr>
              <p:spPr>
                <a:xfrm>
                  <a:off x="1719064" y="2723825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9" name="Rectangle 78"/>
              <p:cNvSpPr/>
              <p:nvPr/>
            </p:nvSpPr>
            <p:spPr>
              <a:xfrm rot="20251604">
                <a:off x="1714280" y="2453913"/>
                <a:ext cx="158374" cy="72391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0" name="Connecteur droit 79"/>
              <p:cNvCxnSpPr/>
              <p:nvPr/>
            </p:nvCxnSpPr>
            <p:spPr>
              <a:xfrm flipV="1">
                <a:off x="1737964" y="2427469"/>
                <a:ext cx="117842" cy="50658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V="1">
                <a:off x="1737964" y="2502342"/>
                <a:ext cx="117842" cy="50658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5" name="ZoneTexte 94"/>
            <p:cNvSpPr txBox="1"/>
            <p:nvPr/>
          </p:nvSpPr>
          <p:spPr>
            <a:xfrm>
              <a:off x="9321799" y="2915353"/>
              <a:ext cx="429552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 i="1">
                  <a:latin typeface="Arial" panose="020B0604020202020204" pitchFamily="34" charset="0"/>
                  <a:cs typeface="Arial" panose="020B0604020202020204" pitchFamily="34" charset="0"/>
                </a:rPr>
                <a:t>TNF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9954513" y="2915353"/>
              <a:ext cx="429552" cy="14619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b="1" i="1">
                  <a:latin typeface="Arial" panose="020B0604020202020204" pitchFamily="34" charset="0"/>
                  <a:cs typeface="Arial" panose="020B0604020202020204" pitchFamily="34" charset="0"/>
                </a:rPr>
                <a:t>IL10</a:t>
              </a:r>
            </a:p>
          </p:txBody>
        </p:sp>
        <p:grpSp>
          <p:nvGrpSpPr>
            <p:cNvPr id="113" name="Groupe 112"/>
            <p:cNvGrpSpPr/>
            <p:nvPr/>
          </p:nvGrpSpPr>
          <p:grpSpPr>
            <a:xfrm>
              <a:off x="9257155" y="1161677"/>
              <a:ext cx="1350997" cy="334839"/>
              <a:chOff x="9141246" y="1155238"/>
              <a:chExt cx="1350997" cy="334839"/>
            </a:xfrm>
          </p:grpSpPr>
          <p:sp>
            <p:nvSpPr>
              <p:cNvPr id="111" name="ZoneTexte 110"/>
              <p:cNvSpPr txBox="1"/>
              <p:nvPr/>
            </p:nvSpPr>
            <p:spPr>
              <a:xfrm>
                <a:off x="9257155" y="1155238"/>
                <a:ext cx="1235088" cy="334839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fr-FR" sz="900" b="1">
                    <a:latin typeface="Arial" panose="020B0604020202020204" pitchFamily="34" charset="0"/>
                    <a:cs typeface="Arial" panose="020B0604020202020204" pitchFamily="34" charset="0"/>
                  </a:rPr>
                  <a:t>CD4* Ctrl-CAR CM</a:t>
                </a:r>
              </a:p>
              <a:p>
                <a:pPr>
                  <a:lnSpc>
                    <a:spcPts val="1100"/>
                  </a:lnSpc>
                </a:pPr>
                <a:r>
                  <a:rPr lang="fr-FR" sz="900" b="1">
                    <a:latin typeface="Arial" panose="020B0604020202020204" pitchFamily="34" charset="0"/>
                    <a:cs typeface="Arial" panose="020B0604020202020204" pitchFamily="34" charset="0"/>
                  </a:rPr>
                  <a:t>CD4* Af-CAR-io CM </a:t>
                </a:r>
              </a:p>
            </p:txBody>
          </p:sp>
          <p:pic>
            <p:nvPicPr>
              <p:cNvPr id="112" name="Image 111"/>
              <p:cNvPicPr>
                <a:picLocks noChangeAspect="1"/>
              </p:cNvPicPr>
              <p:nvPr/>
            </p:nvPicPr>
            <p:blipFill rotWithShape="1">
              <a:blip r:embed="rId4"/>
              <a:srcRect l="62684" t="18963" r="36366" b="76397"/>
              <a:stretch/>
            </p:blipFill>
            <p:spPr>
              <a:xfrm>
                <a:off x="9141246" y="1215635"/>
                <a:ext cx="115909" cy="264017"/>
              </a:xfrm>
              <a:prstGeom prst="rect">
                <a:avLst/>
              </a:prstGeom>
            </p:spPr>
          </p:pic>
        </p:grpSp>
      </p:grpSp>
      <p:grpSp>
        <p:nvGrpSpPr>
          <p:cNvPr id="191" name="Groupe 190"/>
          <p:cNvGrpSpPr/>
          <p:nvPr/>
        </p:nvGrpSpPr>
        <p:grpSpPr>
          <a:xfrm>
            <a:off x="3559301" y="3225234"/>
            <a:ext cx="2346938" cy="2185325"/>
            <a:chOff x="3434548" y="3212534"/>
            <a:chExt cx="2346938" cy="2185325"/>
          </a:xfrm>
        </p:grpSpPr>
        <p:pic>
          <p:nvPicPr>
            <p:cNvPr id="155" name="Image 154"/>
            <p:cNvPicPr>
              <a:picLocks noChangeAspect="1"/>
            </p:cNvPicPr>
            <p:nvPr/>
          </p:nvPicPr>
          <p:blipFill rotWithShape="1">
            <a:blip r:embed="rId4"/>
            <a:srcRect l="30004" t="59806" r="59159" b="18895"/>
            <a:stretch/>
          </p:blipFill>
          <p:spPr>
            <a:xfrm>
              <a:off x="4036475" y="4070090"/>
              <a:ext cx="1321338" cy="1157288"/>
            </a:xfrm>
            <a:prstGeom prst="rect">
              <a:avLst/>
            </a:prstGeom>
          </p:spPr>
        </p:pic>
        <p:sp>
          <p:nvSpPr>
            <p:cNvPr id="125" name="Forme libre 124"/>
            <p:cNvSpPr/>
            <p:nvPr/>
          </p:nvSpPr>
          <p:spPr>
            <a:xfrm>
              <a:off x="3982525" y="3571385"/>
              <a:ext cx="1593875" cy="1658157"/>
            </a:xfrm>
            <a:custGeom>
              <a:avLst/>
              <a:gdLst>
                <a:gd name="connsiteX0" fmla="*/ 0 w 6082301"/>
                <a:gd name="connsiteY0" fmla="*/ 0 h 1736333"/>
                <a:gd name="connsiteX1" fmla="*/ 0 w 6082301"/>
                <a:gd name="connsiteY1" fmla="*/ 1736333 h 1736333"/>
                <a:gd name="connsiteX2" fmla="*/ 6082301 w 6082301"/>
                <a:gd name="connsiteY2" fmla="*/ 1736333 h 17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301" h="1736333">
                  <a:moveTo>
                    <a:pt x="0" y="0"/>
                  </a:moveTo>
                  <a:lnTo>
                    <a:pt x="0" y="1736333"/>
                  </a:lnTo>
                  <a:lnTo>
                    <a:pt x="6082301" y="1736333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3853497" y="3212534"/>
              <a:ext cx="1212364" cy="2792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Macrophages</a:t>
              </a:r>
            </a:p>
          </p:txBody>
        </p:sp>
        <p:grpSp>
          <p:nvGrpSpPr>
            <p:cNvPr id="127" name="Groupe 126"/>
            <p:cNvGrpSpPr/>
            <p:nvPr/>
          </p:nvGrpSpPr>
          <p:grpSpPr>
            <a:xfrm>
              <a:off x="3434548" y="3520935"/>
              <a:ext cx="548223" cy="1833486"/>
              <a:chOff x="1248662" y="1128700"/>
              <a:chExt cx="548223" cy="1919928"/>
            </a:xfrm>
          </p:grpSpPr>
          <p:sp>
            <p:nvSpPr>
              <p:cNvPr id="133" name="ZoneTexte 132"/>
              <p:cNvSpPr txBox="1"/>
              <p:nvPr/>
            </p:nvSpPr>
            <p:spPr>
              <a:xfrm rot="16200000">
                <a:off x="552991" y="1824371"/>
                <a:ext cx="1683730" cy="29238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Hyphal damage (%)</a:t>
                </a:r>
              </a:p>
            </p:txBody>
          </p:sp>
          <p:grpSp>
            <p:nvGrpSpPr>
              <p:cNvPr id="134" name="Groupe 133"/>
              <p:cNvGrpSpPr/>
              <p:nvPr/>
            </p:nvGrpSpPr>
            <p:grpSpPr>
              <a:xfrm>
                <a:off x="1251658" y="1235672"/>
                <a:ext cx="467406" cy="1812956"/>
                <a:chOff x="1251658" y="1235672"/>
                <a:chExt cx="467406" cy="1812956"/>
              </a:xfrm>
            </p:grpSpPr>
            <p:sp>
              <p:nvSpPr>
                <p:cNvPr id="147" name="ZoneTexte 146"/>
                <p:cNvSpPr txBox="1"/>
                <p:nvPr/>
              </p:nvSpPr>
              <p:spPr>
                <a:xfrm>
                  <a:off x="1251658" y="1569340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</a:p>
              </p:txBody>
            </p:sp>
            <p:sp>
              <p:nvSpPr>
                <p:cNvPr id="148" name="ZoneTexte 147"/>
                <p:cNvSpPr txBox="1"/>
                <p:nvPr/>
              </p:nvSpPr>
              <p:spPr>
                <a:xfrm>
                  <a:off x="1251658" y="2806429"/>
                  <a:ext cx="467406" cy="24219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49" name="ZoneTexte 148"/>
                <p:cNvSpPr txBox="1"/>
                <p:nvPr/>
              </p:nvSpPr>
              <p:spPr>
                <a:xfrm>
                  <a:off x="1251658" y="1235672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151" name="ZoneTexte 150"/>
                <p:cNvSpPr txBox="1"/>
                <p:nvPr/>
              </p:nvSpPr>
              <p:spPr>
                <a:xfrm>
                  <a:off x="1251658" y="1880687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152" name="ZoneTexte 151"/>
                <p:cNvSpPr txBox="1"/>
                <p:nvPr/>
              </p:nvSpPr>
              <p:spPr>
                <a:xfrm>
                  <a:off x="1251658" y="2209494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153" name="ZoneTexte 152"/>
                <p:cNvSpPr txBox="1"/>
                <p:nvPr/>
              </p:nvSpPr>
              <p:spPr>
                <a:xfrm>
                  <a:off x="1512760" y="2519991"/>
                  <a:ext cx="206304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</p:grpSp>
          <p:grpSp>
            <p:nvGrpSpPr>
              <p:cNvPr id="135" name="Groupe 134"/>
              <p:cNvGrpSpPr/>
              <p:nvPr/>
            </p:nvGrpSpPr>
            <p:grpSpPr>
              <a:xfrm>
                <a:off x="1719064" y="1308769"/>
                <a:ext cx="77821" cy="1609092"/>
                <a:chOff x="1719064" y="1308769"/>
                <a:chExt cx="77821" cy="1609092"/>
              </a:xfrm>
            </p:grpSpPr>
            <p:cxnSp>
              <p:nvCxnSpPr>
                <p:cNvPr id="139" name="Connecteur droit 138"/>
                <p:cNvCxnSpPr/>
                <p:nvPr/>
              </p:nvCxnSpPr>
              <p:spPr>
                <a:xfrm>
                  <a:off x="1719064" y="1642437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0" name="Connecteur droit 139"/>
                <p:cNvCxnSpPr/>
                <p:nvPr/>
              </p:nvCxnSpPr>
              <p:spPr>
                <a:xfrm>
                  <a:off x="1719064" y="291786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1" name="Connecteur droit 140"/>
                <p:cNvCxnSpPr/>
                <p:nvPr/>
              </p:nvCxnSpPr>
              <p:spPr>
                <a:xfrm>
                  <a:off x="1719064" y="1308769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>
                <a:xfrm>
                  <a:off x="1719064" y="1953784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4" name="Connecteur droit 143"/>
                <p:cNvCxnSpPr/>
                <p:nvPr/>
              </p:nvCxnSpPr>
              <p:spPr>
                <a:xfrm>
                  <a:off x="1719064" y="2282590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Connecteur droit 144"/>
                <p:cNvCxnSpPr/>
                <p:nvPr/>
              </p:nvCxnSpPr>
              <p:spPr>
                <a:xfrm>
                  <a:off x="1719064" y="2593088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28" name="ZoneTexte 127"/>
            <p:cNvSpPr txBox="1"/>
            <p:nvPr/>
          </p:nvSpPr>
          <p:spPr>
            <a:xfrm>
              <a:off x="3730461" y="5258247"/>
              <a:ext cx="933584" cy="13961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r">
                <a:spcBef>
                  <a:spcPts val="800"/>
                </a:spcBef>
              </a:pPr>
              <a:r>
                <a:rPr lang="fr-FR" sz="1000" b="1">
                  <a:latin typeface="Arial" panose="020B0604020202020204" pitchFamily="34" charset="0"/>
                  <a:cs typeface="Arial" panose="020B0604020202020204" pitchFamily="34" charset="0"/>
                </a:rPr>
                <a:t>Ctrl-CAR CM</a:t>
              </a:r>
            </a:p>
          </p:txBody>
        </p:sp>
        <p:grpSp>
          <p:nvGrpSpPr>
            <p:cNvPr id="130" name="Groupe 129"/>
            <p:cNvGrpSpPr/>
            <p:nvPr/>
          </p:nvGrpSpPr>
          <p:grpSpPr>
            <a:xfrm>
              <a:off x="4057208" y="3552428"/>
              <a:ext cx="639666" cy="319763"/>
              <a:chOff x="9141246" y="1155238"/>
              <a:chExt cx="639666" cy="334839"/>
            </a:xfrm>
          </p:grpSpPr>
          <p:sp>
            <p:nvSpPr>
              <p:cNvPr id="131" name="ZoneTexte 130"/>
              <p:cNvSpPr txBox="1"/>
              <p:nvPr/>
            </p:nvSpPr>
            <p:spPr>
              <a:xfrm>
                <a:off x="9257155" y="1155238"/>
                <a:ext cx="523757" cy="334839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fr-FR" sz="900" b="1">
                    <a:latin typeface="Arial" panose="020B0604020202020204" pitchFamily="34" charset="0"/>
                    <a:cs typeface="Arial" panose="020B0604020202020204" pitchFamily="34" charset="0"/>
                  </a:rPr>
                  <a:t>No cells</a:t>
                </a:r>
              </a:p>
              <a:p>
                <a:pPr>
                  <a:lnSpc>
                    <a:spcPts val="1100"/>
                  </a:lnSpc>
                </a:pPr>
                <a:r>
                  <a:rPr lang="fr-FR" sz="900" b="1">
                    <a:latin typeface="Arial" panose="020B0604020202020204" pitchFamily="34" charset="0"/>
                    <a:cs typeface="Arial" panose="020B0604020202020204" pitchFamily="34" charset="0"/>
                  </a:rPr>
                  <a:t>GM mɸ</a:t>
                </a:r>
              </a:p>
            </p:txBody>
          </p:sp>
          <p:pic>
            <p:nvPicPr>
              <p:cNvPr id="132" name="Image 131"/>
              <p:cNvPicPr>
                <a:picLocks noChangeAspect="1"/>
              </p:cNvPicPr>
              <p:nvPr/>
            </p:nvPicPr>
            <p:blipFill rotWithShape="1">
              <a:blip r:embed="rId4"/>
              <a:srcRect l="62684" t="18963" r="36366" b="76397"/>
              <a:stretch/>
            </p:blipFill>
            <p:spPr>
              <a:xfrm>
                <a:off x="9141246" y="1215635"/>
                <a:ext cx="115909" cy="264017"/>
              </a:xfrm>
              <a:prstGeom prst="rect">
                <a:avLst/>
              </a:prstGeom>
            </p:spPr>
          </p:pic>
        </p:grpSp>
        <p:sp>
          <p:nvSpPr>
            <p:cNvPr id="156" name="ZoneTexte 155"/>
            <p:cNvSpPr txBox="1"/>
            <p:nvPr/>
          </p:nvSpPr>
          <p:spPr>
            <a:xfrm>
              <a:off x="4732770" y="5258247"/>
              <a:ext cx="1048716" cy="13961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>
                <a:spcBef>
                  <a:spcPts val="800"/>
                </a:spcBef>
              </a:pPr>
              <a:r>
                <a:rPr lang="fr-FR" sz="1000" b="1">
                  <a:latin typeface="Arial" panose="020B0604020202020204" pitchFamily="34" charset="0"/>
                  <a:cs typeface="Arial" panose="020B0604020202020204" pitchFamily="34" charset="0"/>
                </a:rPr>
                <a:t>Af-CAR-Io CM</a:t>
              </a:r>
            </a:p>
          </p:txBody>
        </p:sp>
      </p:grpSp>
      <p:grpSp>
        <p:nvGrpSpPr>
          <p:cNvPr id="160" name="Groupe 159"/>
          <p:cNvGrpSpPr/>
          <p:nvPr/>
        </p:nvGrpSpPr>
        <p:grpSpPr>
          <a:xfrm>
            <a:off x="1944559" y="3465065"/>
            <a:ext cx="1236386" cy="1567107"/>
            <a:chOff x="1944559" y="3452365"/>
            <a:chExt cx="1236386" cy="1567107"/>
          </a:xfrm>
        </p:grpSpPr>
        <p:grpSp>
          <p:nvGrpSpPr>
            <p:cNvPr id="159" name="Groupe 158"/>
            <p:cNvGrpSpPr/>
            <p:nvPr/>
          </p:nvGrpSpPr>
          <p:grpSpPr>
            <a:xfrm>
              <a:off x="1944559" y="3452365"/>
              <a:ext cx="1212364" cy="1567107"/>
              <a:chOff x="1944559" y="3452365"/>
              <a:chExt cx="1212364" cy="1567107"/>
            </a:xfrm>
          </p:grpSpPr>
          <p:pic>
            <p:nvPicPr>
              <p:cNvPr id="118" name="Image 117"/>
              <p:cNvPicPr>
                <a:picLocks noChangeAspect="1"/>
              </p:cNvPicPr>
              <p:nvPr/>
            </p:nvPicPr>
            <p:blipFill rotWithShape="1">
              <a:blip r:embed="rId4"/>
              <a:srcRect l="15753" t="54803" r="75013" b="21091"/>
              <a:stretch/>
            </p:blipFill>
            <p:spPr>
              <a:xfrm>
                <a:off x="1981538" y="3647872"/>
                <a:ext cx="1125782" cy="1371600"/>
              </a:xfrm>
              <a:prstGeom prst="rect">
                <a:avLst/>
              </a:prstGeom>
            </p:spPr>
          </p:pic>
          <p:sp>
            <p:nvSpPr>
              <p:cNvPr id="158" name="ZoneTexte 157"/>
              <p:cNvSpPr txBox="1"/>
              <p:nvPr/>
            </p:nvSpPr>
            <p:spPr>
              <a:xfrm>
                <a:off x="1944559" y="3452365"/>
                <a:ext cx="1212364" cy="16926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050" i="1">
                    <a:latin typeface="Arial" panose="020B0604020202020204" pitchFamily="34" charset="0"/>
                    <a:cs typeface="Arial" panose="020B0604020202020204" pitchFamily="34" charset="0"/>
                  </a:rPr>
                  <a:t>A. fumigatus</a:t>
                </a:r>
              </a:p>
            </p:txBody>
          </p:sp>
        </p:grpSp>
        <p:sp>
          <p:nvSpPr>
            <p:cNvPr id="157" name="Ellipse 156"/>
            <p:cNvSpPr/>
            <p:nvPr/>
          </p:nvSpPr>
          <p:spPr>
            <a:xfrm>
              <a:off x="2976664" y="4081348"/>
              <a:ext cx="204281" cy="227523"/>
            </a:xfrm>
            <a:prstGeom prst="ellipse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9" name="Groupe 188"/>
          <p:cNvGrpSpPr/>
          <p:nvPr/>
        </p:nvGrpSpPr>
        <p:grpSpPr>
          <a:xfrm>
            <a:off x="6340528" y="3211590"/>
            <a:ext cx="2480006" cy="2198969"/>
            <a:chOff x="6183360" y="3198890"/>
            <a:chExt cx="2480006" cy="2198969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4"/>
            <a:srcRect l="49120" t="52183" r="47473" b="18776"/>
            <a:stretch/>
          </p:blipFill>
          <p:spPr>
            <a:xfrm>
              <a:off x="6947986" y="3653481"/>
              <a:ext cx="415340" cy="1577996"/>
            </a:xfrm>
            <a:prstGeom prst="rect">
              <a:avLst/>
            </a:prstGeom>
          </p:spPr>
        </p:pic>
        <p:sp>
          <p:nvSpPr>
            <p:cNvPr id="120" name="ZoneTexte 119"/>
            <p:cNvSpPr txBox="1"/>
            <p:nvPr/>
          </p:nvSpPr>
          <p:spPr>
            <a:xfrm>
              <a:off x="6926644" y="3198890"/>
              <a:ext cx="1212364" cy="2923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Neutrophils</a:t>
              </a:r>
            </a:p>
          </p:txBody>
        </p:sp>
        <p:grpSp>
          <p:nvGrpSpPr>
            <p:cNvPr id="162" name="Groupe 161"/>
            <p:cNvGrpSpPr/>
            <p:nvPr/>
          </p:nvGrpSpPr>
          <p:grpSpPr>
            <a:xfrm>
              <a:off x="6183360" y="3520935"/>
              <a:ext cx="548223" cy="1833486"/>
              <a:chOff x="1248662" y="1128700"/>
              <a:chExt cx="548223" cy="1919928"/>
            </a:xfrm>
          </p:grpSpPr>
          <p:sp>
            <p:nvSpPr>
              <p:cNvPr id="163" name="ZoneTexte 162"/>
              <p:cNvSpPr txBox="1"/>
              <p:nvPr/>
            </p:nvSpPr>
            <p:spPr>
              <a:xfrm rot="16200000">
                <a:off x="552991" y="1824371"/>
                <a:ext cx="1683730" cy="29238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fr-FR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ROS (relative DCF FI)</a:t>
                </a:r>
              </a:p>
            </p:txBody>
          </p:sp>
          <p:grpSp>
            <p:nvGrpSpPr>
              <p:cNvPr id="164" name="Groupe 163"/>
              <p:cNvGrpSpPr/>
              <p:nvPr/>
            </p:nvGrpSpPr>
            <p:grpSpPr>
              <a:xfrm>
                <a:off x="1251658" y="1235672"/>
                <a:ext cx="467406" cy="1812956"/>
                <a:chOff x="1251658" y="1235672"/>
                <a:chExt cx="467406" cy="1812956"/>
              </a:xfrm>
            </p:grpSpPr>
            <p:sp>
              <p:nvSpPr>
                <p:cNvPr id="172" name="ZoneTexte 171"/>
                <p:cNvSpPr txBox="1"/>
                <p:nvPr/>
              </p:nvSpPr>
              <p:spPr>
                <a:xfrm>
                  <a:off x="1251658" y="1469747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173" name="ZoneTexte 172"/>
                <p:cNvSpPr txBox="1"/>
                <p:nvPr/>
              </p:nvSpPr>
              <p:spPr>
                <a:xfrm>
                  <a:off x="1251658" y="2806429"/>
                  <a:ext cx="467406" cy="24219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74" name="ZoneTexte 173"/>
                <p:cNvSpPr txBox="1"/>
                <p:nvPr/>
              </p:nvSpPr>
              <p:spPr>
                <a:xfrm>
                  <a:off x="1251658" y="1235672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  <p:sp>
              <p:nvSpPr>
                <p:cNvPr id="175" name="ZoneTexte 174"/>
                <p:cNvSpPr txBox="1"/>
                <p:nvPr/>
              </p:nvSpPr>
              <p:spPr>
                <a:xfrm>
                  <a:off x="1251658" y="1703745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76" name="ZoneTexte 175"/>
                <p:cNvSpPr txBox="1"/>
                <p:nvPr/>
              </p:nvSpPr>
              <p:spPr>
                <a:xfrm>
                  <a:off x="1251658" y="2166165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77" name="ZoneTexte 176"/>
                <p:cNvSpPr txBox="1"/>
                <p:nvPr/>
              </p:nvSpPr>
              <p:spPr>
                <a:xfrm>
                  <a:off x="1512760" y="2388681"/>
                  <a:ext cx="206304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181" name="ZoneTexte 180"/>
                <p:cNvSpPr txBox="1"/>
                <p:nvPr/>
              </p:nvSpPr>
              <p:spPr>
                <a:xfrm>
                  <a:off x="1251658" y="1937893"/>
                  <a:ext cx="467406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84" name="ZoneTexte 183"/>
                <p:cNvSpPr txBox="1"/>
                <p:nvPr/>
              </p:nvSpPr>
              <p:spPr>
                <a:xfrm>
                  <a:off x="1512760" y="2619829"/>
                  <a:ext cx="206304" cy="1461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algn="r">
                    <a:spcBef>
                      <a:spcPts val="800"/>
                    </a:spcBef>
                  </a:pPr>
                  <a:r>
                    <a:rPr lang="fr-FR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165" name="Groupe 164"/>
              <p:cNvGrpSpPr/>
              <p:nvPr/>
            </p:nvGrpSpPr>
            <p:grpSpPr>
              <a:xfrm>
                <a:off x="1719064" y="1308769"/>
                <a:ext cx="77821" cy="1609092"/>
                <a:chOff x="1719064" y="1308769"/>
                <a:chExt cx="77821" cy="1609092"/>
              </a:xfrm>
            </p:grpSpPr>
            <p:cxnSp>
              <p:nvCxnSpPr>
                <p:cNvPr id="166" name="Connecteur droit 165"/>
                <p:cNvCxnSpPr/>
                <p:nvPr/>
              </p:nvCxnSpPr>
              <p:spPr>
                <a:xfrm>
                  <a:off x="1719064" y="1542844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7" name="Connecteur droit 166"/>
                <p:cNvCxnSpPr/>
                <p:nvPr/>
              </p:nvCxnSpPr>
              <p:spPr>
                <a:xfrm>
                  <a:off x="1719064" y="291786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8" name="Connecteur droit 167"/>
                <p:cNvCxnSpPr/>
                <p:nvPr/>
              </p:nvCxnSpPr>
              <p:spPr>
                <a:xfrm>
                  <a:off x="1719064" y="1308769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9" name="Connecteur droit 168"/>
                <p:cNvCxnSpPr/>
                <p:nvPr/>
              </p:nvCxnSpPr>
              <p:spPr>
                <a:xfrm>
                  <a:off x="1719064" y="1776842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0" name="Connecteur droit 169"/>
                <p:cNvCxnSpPr/>
                <p:nvPr/>
              </p:nvCxnSpPr>
              <p:spPr>
                <a:xfrm>
                  <a:off x="1719064" y="2239261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1" name="Connecteur droit 170"/>
                <p:cNvCxnSpPr/>
                <p:nvPr/>
              </p:nvCxnSpPr>
              <p:spPr>
                <a:xfrm>
                  <a:off x="1719064" y="2461778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0" name="Connecteur droit 179"/>
                <p:cNvCxnSpPr/>
                <p:nvPr/>
              </p:nvCxnSpPr>
              <p:spPr>
                <a:xfrm>
                  <a:off x="1719064" y="2010989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>
                  <a:off x="1719064" y="2692926"/>
                  <a:ext cx="77821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8" name="ZoneTexte 177"/>
            <p:cNvSpPr txBox="1"/>
            <p:nvPr/>
          </p:nvSpPr>
          <p:spPr>
            <a:xfrm>
              <a:off x="6551463" y="5258247"/>
              <a:ext cx="933584" cy="13961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r">
                <a:spcBef>
                  <a:spcPts val="800"/>
                </a:spcBef>
              </a:pPr>
              <a:r>
                <a:rPr lang="fr-FR" sz="1000" b="1">
                  <a:latin typeface="Arial" panose="020B0604020202020204" pitchFamily="34" charset="0"/>
                  <a:cs typeface="Arial" panose="020B0604020202020204" pitchFamily="34" charset="0"/>
                </a:rPr>
                <a:t>Ctrl-CAR CM</a:t>
              </a: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7614650" y="5258247"/>
              <a:ext cx="1048716" cy="13961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>
                <a:spcBef>
                  <a:spcPts val="800"/>
                </a:spcBef>
              </a:pPr>
              <a:r>
                <a:rPr lang="fr-FR" sz="1000" b="1">
                  <a:latin typeface="Arial" panose="020B0604020202020204" pitchFamily="34" charset="0"/>
                  <a:cs typeface="Arial" panose="020B0604020202020204" pitchFamily="34" charset="0"/>
                </a:rPr>
                <a:t>Af-CAR CM</a:t>
              </a:r>
            </a:p>
          </p:txBody>
        </p:sp>
        <p:pic>
          <p:nvPicPr>
            <p:cNvPr id="186" name="Image 185"/>
            <p:cNvPicPr>
              <a:picLocks noChangeAspect="1"/>
            </p:cNvPicPr>
            <p:nvPr/>
          </p:nvPicPr>
          <p:blipFill rotWithShape="1">
            <a:blip r:embed="rId4"/>
            <a:srcRect l="52455" t="52183" r="42059" b="18776"/>
            <a:stretch/>
          </p:blipFill>
          <p:spPr>
            <a:xfrm>
              <a:off x="7781941" y="3653481"/>
              <a:ext cx="668809" cy="1577996"/>
            </a:xfrm>
            <a:prstGeom prst="rect">
              <a:avLst/>
            </a:prstGeom>
          </p:spPr>
        </p:pic>
        <p:sp>
          <p:nvSpPr>
            <p:cNvPr id="161" name="Forme libre 160"/>
            <p:cNvSpPr/>
            <p:nvPr/>
          </p:nvSpPr>
          <p:spPr>
            <a:xfrm>
              <a:off x="6731337" y="3571385"/>
              <a:ext cx="1593875" cy="1658157"/>
            </a:xfrm>
            <a:custGeom>
              <a:avLst/>
              <a:gdLst>
                <a:gd name="connsiteX0" fmla="*/ 0 w 6082301"/>
                <a:gd name="connsiteY0" fmla="*/ 0 h 1736333"/>
                <a:gd name="connsiteX1" fmla="*/ 0 w 6082301"/>
                <a:gd name="connsiteY1" fmla="*/ 1736333 h 1736333"/>
                <a:gd name="connsiteX2" fmla="*/ 6082301 w 6082301"/>
                <a:gd name="connsiteY2" fmla="*/ 1736333 h 17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301" h="1736333">
                  <a:moveTo>
                    <a:pt x="0" y="0"/>
                  </a:moveTo>
                  <a:lnTo>
                    <a:pt x="0" y="1736333"/>
                  </a:lnTo>
                  <a:lnTo>
                    <a:pt x="6082301" y="1736333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8776673" y="3457852"/>
            <a:ext cx="1212364" cy="1491386"/>
            <a:chOff x="8776673" y="3445152"/>
            <a:chExt cx="1212364" cy="1491386"/>
          </a:xfrm>
        </p:grpSpPr>
        <p:pic>
          <p:nvPicPr>
            <p:cNvPr id="117" name="Image 116"/>
            <p:cNvPicPr>
              <a:picLocks noChangeAspect="1"/>
            </p:cNvPicPr>
            <p:nvPr/>
          </p:nvPicPr>
          <p:blipFill rotWithShape="1">
            <a:blip r:embed="rId4"/>
            <a:srcRect l="58633" t="57375" r="32812" b="20393"/>
            <a:stretch/>
          </p:blipFill>
          <p:spPr>
            <a:xfrm>
              <a:off x="8935616" y="3671590"/>
              <a:ext cx="1042987" cy="1264948"/>
            </a:xfrm>
            <a:prstGeom prst="rect">
              <a:avLst/>
            </a:prstGeom>
          </p:spPr>
        </p:pic>
        <p:sp>
          <p:nvSpPr>
            <p:cNvPr id="187" name="ZoneTexte 186"/>
            <p:cNvSpPr txBox="1"/>
            <p:nvPr/>
          </p:nvSpPr>
          <p:spPr>
            <a:xfrm>
              <a:off x="8776673" y="3445152"/>
              <a:ext cx="1212364" cy="1692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050" i="1">
                  <a:latin typeface="Arial" panose="020B0604020202020204" pitchFamily="34" charset="0"/>
                  <a:cs typeface="Arial" panose="020B0604020202020204" pitchFamily="34" charset="0"/>
                </a:rPr>
                <a:t>A. fumigatus</a:t>
              </a:r>
            </a:p>
          </p:txBody>
        </p:sp>
      </p:grp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AF7ABF63-9B29-9988-98E1-35F2F20A2F5D}"/>
              </a:ext>
            </a:extLst>
          </p:cNvPr>
          <p:cNvSpPr txBox="1">
            <a:spLocks/>
          </p:cNvSpPr>
          <p:nvPr/>
        </p:nvSpPr>
        <p:spPr>
          <a:xfrm>
            <a:off x="960193" y="5960413"/>
            <a:ext cx="11104990" cy="28670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Seif et al., </a:t>
            </a:r>
            <a:r>
              <a:rPr lang="fr-FR" dirty="0" err="1"/>
              <a:t>Sci</a:t>
            </a:r>
            <a:r>
              <a:rPr lang="fr-FR" dirty="0"/>
              <a:t> </a:t>
            </a:r>
            <a:r>
              <a:rPr lang="fr-FR" dirty="0" err="1"/>
              <a:t>Transl</a:t>
            </a:r>
            <a:r>
              <a:rPr lang="fr-FR" dirty="0"/>
              <a:t> Med. 2022; </a:t>
            </a:r>
            <a:r>
              <a:rPr lang="fr-FR" dirty="0" err="1"/>
              <a:t>unpublished</a:t>
            </a:r>
            <a:r>
              <a:rPr lang="fr-FR" dirty="0"/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9188357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Af-CAR T cells enhance to overall survival of IPA mice</a:t>
            </a:r>
            <a:endParaRPr lang="fr-FR" i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Seif et al., ECCMID</a:t>
            </a:r>
            <a:r>
              <a:rPr lang="fr-FR" baseline="30000" dirty="0"/>
              <a:t>® </a:t>
            </a:r>
            <a:r>
              <a:rPr lang="fr-FR" dirty="0"/>
              <a:t>2023, Abs #O1141</a:t>
            </a:r>
          </a:p>
        </p:txBody>
      </p:sp>
      <p:grpSp>
        <p:nvGrpSpPr>
          <p:cNvPr id="286" name="Groupe 285"/>
          <p:cNvGrpSpPr/>
          <p:nvPr/>
        </p:nvGrpSpPr>
        <p:grpSpPr>
          <a:xfrm>
            <a:off x="1065772" y="5488932"/>
            <a:ext cx="10798856" cy="684000"/>
            <a:chOff x="1430772" y="5480348"/>
            <a:chExt cx="10492848" cy="68400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EE6CAE-2811-A14C-AA47-D95E51D63EE6}"/>
                </a:ext>
              </a:extLst>
            </p:cNvPr>
            <p:cNvSpPr txBox="1"/>
            <p:nvPr/>
          </p:nvSpPr>
          <p:spPr>
            <a:xfrm>
              <a:off x="1430772" y="5480348"/>
              <a:ext cx="10492848" cy="684000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Af</a:t>
              </a: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-CAR T cells reduce fungal burden in mice infected with </a:t>
              </a:r>
              <a:r>
                <a:rPr lang="en-US" sz="17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A. fumigatus </a:t>
              </a: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without collateral damage</a:t>
              </a:r>
            </a:p>
            <a:p>
              <a:pPr algn="ctr"/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80% of mice treated with </a:t>
              </a:r>
              <a:r>
                <a:rPr lang="en-US" sz="1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Af</a:t>
              </a: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-CAR T cells survived invasive aspergillosis</a:t>
              </a:r>
            </a:p>
          </p:txBody>
        </p:sp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3C18B692-3603-5F45-BAA3-1900B39D5C24}"/>
                </a:ext>
              </a:extLst>
            </p:cNvPr>
            <p:cNvSpPr/>
            <p:nvPr/>
          </p:nvSpPr>
          <p:spPr>
            <a:xfrm>
              <a:off x="1480830" y="5584060"/>
              <a:ext cx="253522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" name="Groupe 227"/>
          <p:cNvGrpSpPr/>
          <p:nvPr/>
        </p:nvGrpSpPr>
        <p:grpSpPr>
          <a:xfrm>
            <a:off x="2001383" y="842116"/>
            <a:ext cx="8353499" cy="1332000"/>
            <a:chOff x="2001383" y="842116"/>
            <a:chExt cx="8353499" cy="1332000"/>
          </a:xfrm>
        </p:grpSpPr>
        <p:cxnSp>
          <p:nvCxnSpPr>
            <p:cNvPr id="195" name="Connecteur droit 194"/>
            <p:cNvCxnSpPr/>
            <p:nvPr/>
          </p:nvCxnSpPr>
          <p:spPr>
            <a:xfrm>
              <a:off x="3322320" y="1509576"/>
              <a:ext cx="566928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>
              <a:off x="8991600" y="1509576"/>
              <a:ext cx="1030160" cy="0"/>
            </a:xfrm>
            <a:prstGeom prst="line">
              <a:avLst/>
            </a:prstGeom>
            <a:ln w="38100">
              <a:solidFill>
                <a:schemeClr val="accent6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>
              <a:off x="3307572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>
              <a:off x="4103985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>
              <a:off x="4826656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>
              <a:off x="5623069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/>
            <p:nvPr/>
          </p:nvCxnSpPr>
          <p:spPr>
            <a:xfrm>
              <a:off x="7894321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>
              <a:off x="8690734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206"/>
            <p:cNvCxnSpPr/>
            <p:nvPr/>
          </p:nvCxnSpPr>
          <p:spPr>
            <a:xfrm>
              <a:off x="9625237" y="1362093"/>
              <a:ext cx="0" cy="28759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8" name="Image 20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8875" t="19576" r="84932" b="67699"/>
            <a:stretch/>
          </p:blipFill>
          <p:spPr>
            <a:xfrm>
              <a:off x="2202549" y="1148276"/>
              <a:ext cx="755011" cy="722599"/>
            </a:xfrm>
            <a:prstGeom prst="rect">
              <a:avLst/>
            </a:prstGeom>
          </p:spPr>
        </p:pic>
        <p:sp>
          <p:nvSpPr>
            <p:cNvPr id="209" name="ZoneTexte 208"/>
            <p:cNvSpPr txBox="1"/>
            <p:nvPr/>
          </p:nvSpPr>
          <p:spPr>
            <a:xfrm>
              <a:off x="2439469" y="1899117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fr-FR" sz="1200" b="1">
                  <a:latin typeface="Arial" panose="020B0604020202020204" pitchFamily="34" charset="0"/>
                  <a:cs typeface="Arial" panose="020B0604020202020204" pitchFamily="34" charset="0"/>
                </a:rPr>
                <a:t>NSG</a:t>
              </a: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3064240" y="1148275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ꭤGR-1</a:t>
              </a: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3635679" y="1148275"/>
              <a:ext cx="82231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1.5x10</a:t>
              </a:r>
              <a:r>
                <a:rPr lang="fr-FR" sz="1100" baseline="30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Af. conida</a:t>
              </a: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4415500" y="1148275"/>
              <a:ext cx="82231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1x10</a:t>
              </a:r>
              <a:r>
                <a:rPr lang="fr-FR" sz="1100" baseline="30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CAR T cells</a:t>
              </a:r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5364023" y="1148275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ꭤGR-1</a:t>
              </a: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7630973" y="1148275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ꭤGR-1</a:t>
              </a: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8412638" y="1148275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Endpoint </a:t>
              </a:r>
              <a:b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analysis</a:t>
              </a: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9321799" y="1148275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>
                  <a:latin typeface="Arial" panose="020B0604020202020204" pitchFamily="34" charset="0"/>
                  <a:cs typeface="Arial" panose="020B0604020202020204" pitchFamily="34" charset="0"/>
                </a:rPr>
                <a:t>Survival</a:t>
              </a: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3144340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3940753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4663424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5459837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7731089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8527502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9462005" y="1676945"/>
              <a:ext cx="326463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6364712" y="1676945"/>
              <a:ext cx="645688" cy="19393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/>
              <a:r>
                <a:rPr lang="fr-FR" sz="1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2001383" y="842116"/>
              <a:ext cx="8353499" cy="1332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2" name="Groupe 231"/>
          <p:cNvGrpSpPr/>
          <p:nvPr/>
        </p:nvGrpSpPr>
        <p:grpSpPr>
          <a:xfrm>
            <a:off x="1038762" y="2815846"/>
            <a:ext cx="3376738" cy="2209409"/>
            <a:chOff x="906632" y="2469969"/>
            <a:chExt cx="3576326" cy="2340000"/>
          </a:xfrm>
        </p:grpSpPr>
        <p:sp>
          <p:nvSpPr>
            <p:cNvPr id="123" name="Rectangle 122"/>
            <p:cNvSpPr/>
            <p:nvPr/>
          </p:nvSpPr>
          <p:spPr>
            <a:xfrm>
              <a:off x="906632" y="2469969"/>
              <a:ext cx="3576326" cy="2340000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ZoneTexte 228"/>
            <p:cNvSpPr txBox="1"/>
            <p:nvPr/>
          </p:nvSpPr>
          <p:spPr>
            <a:xfrm>
              <a:off x="1321812" y="2569477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Untreated</a:t>
              </a:r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2513290" y="2569477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Ctrl-CAR</a:t>
              </a: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3470803" y="2569477"/>
              <a:ext cx="518091" cy="1739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fr-FR" sz="1300" b="1">
                  <a:latin typeface="Arial" panose="020B0604020202020204" pitchFamily="34" charset="0"/>
                  <a:cs typeface="Arial" panose="020B0604020202020204" pitchFamily="34" charset="0"/>
                </a:rPr>
                <a:t>Af-CAR</a:t>
              </a:r>
            </a:p>
          </p:txBody>
        </p:sp>
      </p:grpSp>
      <p:grpSp>
        <p:nvGrpSpPr>
          <p:cNvPr id="285" name="Groupe 284"/>
          <p:cNvGrpSpPr/>
          <p:nvPr/>
        </p:nvGrpSpPr>
        <p:grpSpPr>
          <a:xfrm>
            <a:off x="4533934" y="2344996"/>
            <a:ext cx="3279997" cy="2938895"/>
            <a:chOff x="4533934" y="2344996"/>
            <a:chExt cx="3279997" cy="2938895"/>
          </a:xfrm>
        </p:grpSpPr>
        <p:sp>
          <p:nvSpPr>
            <p:cNvPr id="282" name="Rectangle 281"/>
            <p:cNvSpPr/>
            <p:nvPr/>
          </p:nvSpPr>
          <p:spPr>
            <a:xfrm>
              <a:off x="4533934" y="2344996"/>
              <a:ext cx="3276000" cy="293889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7221493" y="3115709"/>
              <a:ext cx="311466" cy="32866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2000" b="1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63" name="ZoneTexte 162"/>
            <p:cNvSpPr txBox="1"/>
            <p:nvPr/>
          </p:nvSpPr>
          <p:spPr>
            <a:xfrm rot="16200000">
              <a:off x="3841178" y="3653517"/>
              <a:ext cx="1807396" cy="32866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 CFU/Lung</a:t>
              </a:r>
            </a:p>
          </p:txBody>
        </p:sp>
        <p:grpSp>
          <p:nvGrpSpPr>
            <p:cNvPr id="164" name="Groupe 163"/>
            <p:cNvGrpSpPr/>
            <p:nvPr/>
          </p:nvGrpSpPr>
          <p:grpSpPr>
            <a:xfrm>
              <a:off x="4611026" y="2786665"/>
              <a:ext cx="525390" cy="2091812"/>
              <a:chOff x="1251658" y="1009938"/>
              <a:chExt cx="467406" cy="1948686"/>
            </a:xfrm>
          </p:grpSpPr>
          <p:sp>
            <p:nvSpPr>
              <p:cNvPr id="174" name="ZoneTexte 173"/>
              <p:cNvSpPr txBox="1"/>
              <p:nvPr/>
            </p:nvSpPr>
            <p:spPr>
              <a:xfrm>
                <a:off x="1251658" y="1009938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234" name="ZoneTexte 233"/>
              <p:cNvSpPr txBox="1"/>
              <p:nvPr/>
            </p:nvSpPr>
            <p:spPr>
              <a:xfrm>
                <a:off x="1251658" y="1316468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36" name="ZoneTexte 235"/>
              <p:cNvSpPr txBox="1"/>
              <p:nvPr/>
            </p:nvSpPr>
            <p:spPr>
              <a:xfrm>
                <a:off x="1251658" y="1613517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38" name="ZoneTexte 237"/>
              <p:cNvSpPr txBox="1"/>
              <p:nvPr/>
            </p:nvSpPr>
            <p:spPr>
              <a:xfrm>
                <a:off x="1251658" y="1920047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40" name="ZoneTexte 239"/>
              <p:cNvSpPr txBox="1"/>
              <p:nvPr/>
            </p:nvSpPr>
            <p:spPr>
              <a:xfrm>
                <a:off x="1251658" y="2229738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2" name="ZoneTexte 241"/>
              <p:cNvSpPr txBox="1"/>
              <p:nvPr/>
            </p:nvSpPr>
            <p:spPr>
              <a:xfrm>
                <a:off x="1251658" y="2542587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44" name="ZoneTexte 243"/>
              <p:cNvSpPr txBox="1"/>
              <p:nvPr/>
            </p:nvSpPr>
            <p:spPr>
              <a:xfrm>
                <a:off x="1251658" y="2812430"/>
                <a:ext cx="467406" cy="14619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spcBef>
                    <a:spcPts val="800"/>
                  </a:spcBef>
                </a:pPr>
                <a:r>
                  <a:rPr lang="fr-FR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fr-FR" sz="10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65" name="Groupe 164"/>
            <p:cNvGrpSpPr/>
            <p:nvPr/>
          </p:nvGrpSpPr>
          <p:grpSpPr>
            <a:xfrm>
              <a:off x="5136416" y="2865131"/>
              <a:ext cx="87475" cy="1969589"/>
              <a:chOff x="1719064" y="1083035"/>
              <a:chExt cx="77821" cy="1834826"/>
            </a:xfrm>
          </p:grpSpPr>
          <p:cxnSp>
            <p:nvCxnSpPr>
              <p:cNvPr id="167" name="Connecteur droit 166"/>
              <p:cNvCxnSpPr/>
              <p:nvPr/>
            </p:nvCxnSpPr>
            <p:spPr>
              <a:xfrm>
                <a:off x="1719064" y="2917861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>
                <a:off x="1719064" y="1083035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>
                <a:off x="1719064" y="1389565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1719064" y="1686614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>
                <a:off x="1719064" y="1993144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1719064" y="2302834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>
                <a:off x="1719064" y="2615684"/>
                <a:ext cx="77821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8" name="ZoneTexte 177"/>
            <p:cNvSpPr txBox="1"/>
            <p:nvPr/>
          </p:nvSpPr>
          <p:spPr>
            <a:xfrm>
              <a:off x="5136416" y="4935508"/>
              <a:ext cx="911822" cy="19115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 b="1">
                  <a:latin typeface="Arial" panose="020B0604020202020204" pitchFamily="34" charset="0"/>
                  <a:cs typeface="Arial" panose="020B0604020202020204" pitchFamily="34" charset="0"/>
                </a:rPr>
                <a:t>Untreated</a:t>
              </a: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6055178" y="4935508"/>
              <a:ext cx="953102" cy="15693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 b="1">
                  <a:latin typeface="Arial" panose="020B0604020202020204" pitchFamily="34" charset="0"/>
                  <a:cs typeface="Arial" panose="020B0604020202020204" pitchFamily="34" charset="0"/>
                </a:rPr>
                <a:t>Ctrl-CAR</a:t>
              </a:r>
            </a:p>
          </p:txBody>
        </p:sp>
        <p:sp>
          <p:nvSpPr>
            <p:cNvPr id="161" name="Forme libre 160"/>
            <p:cNvSpPr/>
            <p:nvPr/>
          </p:nvSpPr>
          <p:spPr>
            <a:xfrm>
              <a:off x="5223615" y="2858346"/>
              <a:ext cx="2461625" cy="1969590"/>
            </a:xfrm>
            <a:custGeom>
              <a:avLst/>
              <a:gdLst>
                <a:gd name="connsiteX0" fmla="*/ 0 w 6082301"/>
                <a:gd name="connsiteY0" fmla="*/ 0 h 1736333"/>
                <a:gd name="connsiteX1" fmla="*/ 0 w 6082301"/>
                <a:gd name="connsiteY1" fmla="*/ 1736333 h 1736333"/>
                <a:gd name="connsiteX2" fmla="*/ 6082301 w 6082301"/>
                <a:gd name="connsiteY2" fmla="*/ 1736333 h 173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301" h="1736333">
                  <a:moveTo>
                    <a:pt x="0" y="0"/>
                  </a:moveTo>
                  <a:lnTo>
                    <a:pt x="0" y="1736333"/>
                  </a:lnTo>
                  <a:lnTo>
                    <a:pt x="6082301" y="1736333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7015220" y="4935508"/>
              <a:ext cx="798711" cy="15693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 b="1">
                  <a:latin typeface="Arial" panose="020B0604020202020204" pitchFamily="34" charset="0"/>
                  <a:cs typeface="Arial" panose="020B0604020202020204" pitchFamily="34" charset="0"/>
                </a:rPr>
                <a:t>Af-CAR</a:t>
              </a:r>
            </a:p>
          </p:txBody>
        </p:sp>
        <p:sp>
          <p:nvSpPr>
            <p:cNvPr id="249" name="Ellipse 248"/>
            <p:cNvSpPr/>
            <p:nvPr/>
          </p:nvSpPr>
          <p:spPr>
            <a:xfrm>
              <a:off x="7292669" y="3434575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0" name="Ellipse 249"/>
            <p:cNvSpPr/>
            <p:nvPr/>
          </p:nvSpPr>
          <p:spPr>
            <a:xfrm>
              <a:off x="7292669" y="3673769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Ellipse 250"/>
            <p:cNvSpPr/>
            <p:nvPr/>
          </p:nvSpPr>
          <p:spPr>
            <a:xfrm>
              <a:off x="7292669" y="4103360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Ellipse 251"/>
            <p:cNvSpPr/>
            <p:nvPr/>
          </p:nvSpPr>
          <p:spPr>
            <a:xfrm>
              <a:off x="7292669" y="4162600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Ellipse 252"/>
            <p:cNvSpPr/>
            <p:nvPr/>
          </p:nvSpPr>
          <p:spPr>
            <a:xfrm>
              <a:off x="7292669" y="4750562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Ellipse 253"/>
            <p:cNvSpPr/>
            <p:nvPr/>
          </p:nvSpPr>
          <p:spPr>
            <a:xfrm>
              <a:off x="6439253" y="3434575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Ellipse 255"/>
            <p:cNvSpPr/>
            <p:nvPr/>
          </p:nvSpPr>
          <p:spPr>
            <a:xfrm>
              <a:off x="6439253" y="3400253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Ellipse 256"/>
            <p:cNvSpPr/>
            <p:nvPr/>
          </p:nvSpPr>
          <p:spPr>
            <a:xfrm>
              <a:off x="6439253" y="3188482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Ellipse 257"/>
            <p:cNvSpPr/>
            <p:nvPr/>
          </p:nvSpPr>
          <p:spPr>
            <a:xfrm>
              <a:off x="6439253" y="3110017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Ellipse 258"/>
            <p:cNvSpPr/>
            <p:nvPr/>
          </p:nvSpPr>
          <p:spPr>
            <a:xfrm>
              <a:off x="5589736" y="3364308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5589736" y="3538488"/>
              <a:ext cx="168316" cy="168316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6" name="Connecteur droit 245"/>
            <p:cNvCxnSpPr/>
            <p:nvPr/>
          </p:nvCxnSpPr>
          <p:spPr>
            <a:xfrm>
              <a:off x="5502872" y="3513041"/>
              <a:ext cx="33849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>
              <a:off x="6348979" y="3307473"/>
              <a:ext cx="33849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7221494" y="3749898"/>
              <a:ext cx="33849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e 283"/>
          <p:cNvGrpSpPr/>
          <p:nvPr/>
        </p:nvGrpSpPr>
        <p:grpSpPr>
          <a:xfrm>
            <a:off x="7890794" y="2344996"/>
            <a:ext cx="3937648" cy="2938895"/>
            <a:chOff x="7817054" y="2433484"/>
            <a:chExt cx="3937648" cy="2938895"/>
          </a:xfrm>
        </p:grpSpPr>
        <p:sp>
          <p:nvSpPr>
            <p:cNvPr id="283" name="Rectangle 282"/>
            <p:cNvSpPr/>
            <p:nvPr/>
          </p:nvSpPr>
          <p:spPr>
            <a:xfrm>
              <a:off x="7835329" y="2433484"/>
              <a:ext cx="3919373" cy="293889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ZoneTexte 278"/>
            <p:cNvSpPr txBox="1"/>
            <p:nvPr/>
          </p:nvSpPr>
          <p:spPr>
            <a:xfrm rot="16200000">
              <a:off x="7077686" y="3727258"/>
              <a:ext cx="1807396" cy="32866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Survival (%)</a:t>
              </a:r>
            </a:p>
          </p:txBody>
        </p:sp>
        <p:graphicFrame>
          <p:nvGraphicFramePr>
            <p:cNvPr id="262" name="Graphique 261"/>
            <p:cNvGraphicFramePr/>
            <p:nvPr/>
          </p:nvGraphicFramePr>
          <p:xfrm>
            <a:off x="8049095" y="2860404"/>
            <a:ext cx="3634897" cy="23643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4" name="ZoneTexte 263"/>
            <p:cNvSpPr txBox="1"/>
            <p:nvPr/>
          </p:nvSpPr>
          <p:spPr>
            <a:xfrm>
              <a:off x="9603551" y="5106329"/>
              <a:ext cx="798711" cy="15693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fr-F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</a:p>
          </p:txBody>
        </p:sp>
        <p:sp>
          <p:nvSpPr>
            <p:cNvPr id="265" name="Forme libre 264"/>
            <p:cNvSpPr/>
            <p:nvPr/>
          </p:nvSpPr>
          <p:spPr>
            <a:xfrm>
              <a:off x="8409850" y="2949678"/>
              <a:ext cx="3119284" cy="412955"/>
            </a:xfrm>
            <a:custGeom>
              <a:avLst/>
              <a:gdLst>
                <a:gd name="connsiteX0" fmla="*/ 0 w 3119284"/>
                <a:gd name="connsiteY0" fmla="*/ 0 h 412955"/>
                <a:gd name="connsiteX1" fmla="*/ 228600 w 3119284"/>
                <a:gd name="connsiteY1" fmla="*/ 14748 h 412955"/>
                <a:gd name="connsiteX2" fmla="*/ 228600 w 3119284"/>
                <a:gd name="connsiteY2" fmla="*/ 412955 h 412955"/>
                <a:gd name="connsiteX3" fmla="*/ 3119284 w 3119284"/>
                <a:gd name="connsiteY3" fmla="*/ 412955 h 4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9284" h="412955">
                  <a:moveTo>
                    <a:pt x="0" y="0"/>
                  </a:moveTo>
                  <a:lnTo>
                    <a:pt x="228600" y="14748"/>
                  </a:lnTo>
                  <a:lnTo>
                    <a:pt x="228600" y="412955"/>
                  </a:lnTo>
                  <a:lnTo>
                    <a:pt x="3119284" y="412955"/>
                  </a:lnTo>
                </a:path>
              </a:pathLst>
            </a:cu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Forme libre 267"/>
            <p:cNvSpPr/>
            <p:nvPr/>
          </p:nvSpPr>
          <p:spPr>
            <a:xfrm>
              <a:off x="8424599" y="2949678"/>
              <a:ext cx="3111909" cy="1378974"/>
            </a:xfrm>
            <a:custGeom>
              <a:avLst/>
              <a:gdLst>
                <a:gd name="connsiteX0" fmla="*/ 0 w 3111909"/>
                <a:gd name="connsiteY0" fmla="*/ 0 h 1378974"/>
                <a:gd name="connsiteX1" fmla="*/ 199103 w 3111909"/>
                <a:gd name="connsiteY1" fmla="*/ 0 h 1378974"/>
                <a:gd name="connsiteX2" fmla="*/ 199103 w 3111909"/>
                <a:gd name="connsiteY2" fmla="*/ 479322 h 1378974"/>
                <a:gd name="connsiteX3" fmla="*/ 420329 w 3111909"/>
                <a:gd name="connsiteY3" fmla="*/ 479322 h 1378974"/>
                <a:gd name="connsiteX4" fmla="*/ 420329 w 3111909"/>
                <a:gd name="connsiteY4" fmla="*/ 781664 h 1378974"/>
                <a:gd name="connsiteX5" fmla="*/ 648929 w 3111909"/>
                <a:gd name="connsiteY5" fmla="*/ 781664 h 1378974"/>
                <a:gd name="connsiteX6" fmla="*/ 648929 w 3111909"/>
                <a:gd name="connsiteY6" fmla="*/ 988142 h 1378974"/>
                <a:gd name="connsiteX7" fmla="*/ 1319980 w 3111909"/>
                <a:gd name="connsiteY7" fmla="*/ 988142 h 1378974"/>
                <a:gd name="connsiteX8" fmla="*/ 1319980 w 3111909"/>
                <a:gd name="connsiteY8" fmla="*/ 1378974 h 1378974"/>
                <a:gd name="connsiteX9" fmla="*/ 3111909 w 3111909"/>
                <a:gd name="connsiteY9" fmla="*/ 1378974 h 137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909" h="1378974">
                  <a:moveTo>
                    <a:pt x="0" y="0"/>
                  </a:moveTo>
                  <a:lnTo>
                    <a:pt x="199103" y="0"/>
                  </a:lnTo>
                  <a:lnTo>
                    <a:pt x="199103" y="479322"/>
                  </a:lnTo>
                  <a:lnTo>
                    <a:pt x="420329" y="479322"/>
                  </a:lnTo>
                  <a:lnTo>
                    <a:pt x="420329" y="781664"/>
                  </a:lnTo>
                  <a:lnTo>
                    <a:pt x="648929" y="781664"/>
                  </a:lnTo>
                  <a:lnTo>
                    <a:pt x="648929" y="988142"/>
                  </a:lnTo>
                  <a:lnTo>
                    <a:pt x="1319980" y="988142"/>
                  </a:lnTo>
                  <a:lnTo>
                    <a:pt x="1319980" y="1378974"/>
                  </a:lnTo>
                  <a:lnTo>
                    <a:pt x="3111909" y="1378974"/>
                  </a:lnTo>
                </a:path>
              </a:pathLst>
            </a:custGeom>
            <a:ln w="3810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Forme libre 268"/>
            <p:cNvSpPr/>
            <p:nvPr/>
          </p:nvSpPr>
          <p:spPr>
            <a:xfrm>
              <a:off x="8409850" y="2964426"/>
              <a:ext cx="3097162" cy="1312607"/>
            </a:xfrm>
            <a:custGeom>
              <a:avLst/>
              <a:gdLst>
                <a:gd name="connsiteX0" fmla="*/ 0 w 3097162"/>
                <a:gd name="connsiteY0" fmla="*/ 0 h 1312607"/>
                <a:gd name="connsiteX1" fmla="*/ 206478 w 3097162"/>
                <a:gd name="connsiteY1" fmla="*/ 0 h 1312607"/>
                <a:gd name="connsiteX2" fmla="*/ 206478 w 3097162"/>
                <a:gd name="connsiteY2" fmla="*/ 494071 h 1312607"/>
                <a:gd name="connsiteX3" fmla="*/ 449826 w 3097162"/>
                <a:gd name="connsiteY3" fmla="*/ 494071 h 1312607"/>
                <a:gd name="connsiteX4" fmla="*/ 449826 w 3097162"/>
                <a:gd name="connsiteY4" fmla="*/ 966020 h 1312607"/>
                <a:gd name="connsiteX5" fmla="*/ 899652 w 3097162"/>
                <a:gd name="connsiteY5" fmla="*/ 966020 h 1312607"/>
                <a:gd name="connsiteX6" fmla="*/ 899652 w 3097162"/>
                <a:gd name="connsiteY6" fmla="*/ 1312607 h 1312607"/>
                <a:gd name="connsiteX7" fmla="*/ 3097162 w 3097162"/>
                <a:gd name="connsiteY7" fmla="*/ 1312607 h 131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7162" h="1312607">
                  <a:moveTo>
                    <a:pt x="0" y="0"/>
                  </a:moveTo>
                  <a:lnTo>
                    <a:pt x="206478" y="0"/>
                  </a:lnTo>
                  <a:lnTo>
                    <a:pt x="206478" y="494071"/>
                  </a:lnTo>
                  <a:lnTo>
                    <a:pt x="449826" y="494071"/>
                  </a:lnTo>
                  <a:lnTo>
                    <a:pt x="449826" y="966020"/>
                  </a:lnTo>
                  <a:lnTo>
                    <a:pt x="899652" y="966020"/>
                  </a:lnTo>
                  <a:lnTo>
                    <a:pt x="899652" y="1312607"/>
                  </a:lnTo>
                  <a:lnTo>
                    <a:pt x="3097162" y="1312607"/>
                  </a:lnTo>
                </a:path>
              </a:pathLst>
            </a:custGeom>
            <a:noFill/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8" name="Groupe 277"/>
            <p:cNvGrpSpPr/>
            <p:nvPr/>
          </p:nvGrpSpPr>
          <p:grpSpPr>
            <a:xfrm>
              <a:off x="8365607" y="2472323"/>
              <a:ext cx="3381057" cy="191157"/>
              <a:chOff x="8524568" y="2560811"/>
              <a:chExt cx="3381057" cy="191157"/>
            </a:xfrm>
          </p:grpSpPr>
          <p:cxnSp>
            <p:nvCxnSpPr>
              <p:cNvPr id="270" name="Connecteur droit 269"/>
              <p:cNvCxnSpPr/>
              <p:nvPr/>
            </p:nvCxnSpPr>
            <p:spPr>
              <a:xfrm>
                <a:off x="8524568" y="2695228"/>
                <a:ext cx="3240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271"/>
              <p:cNvCxnSpPr/>
              <p:nvPr/>
            </p:nvCxnSpPr>
            <p:spPr>
              <a:xfrm>
                <a:off x="9705430" y="2692582"/>
                <a:ext cx="3240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>
                <a:off x="10775992" y="2692582"/>
                <a:ext cx="3240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ZoneTexte 273"/>
              <p:cNvSpPr txBox="1"/>
              <p:nvPr/>
            </p:nvSpPr>
            <p:spPr>
              <a:xfrm>
                <a:off x="8886901" y="2560811"/>
                <a:ext cx="911822" cy="191157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fr-F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Untreated</a:t>
                </a:r>
              </a:p>
            </p:txBody>
          </p:sp>
          <p:sp>
            <p:nvSpPr>
              <p:cNvPr id="275" name="ZoneTexte 274"/>
              <p:cNvSpPr txBox="1"/>
              <p:nvPr/>
            </p:nvSpPr>
            <p:spPr>
              <a:xfrm>
                <a:off x="10025680" y="2560811"/>
                <a:ext cx="953102" cy="15693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fr-F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Ctrl-CAR</a:t>
                </a:r>
              </a:p>
            </p:txBody>
          </p:sp>
          <p:sp>
            <p:nvSpPr>
              <p:cNvPr id="276" name="ZoneTexte 275"/>
              <p:cNvSpPr txBox="1"/>
              <p:nvPr/>
            </p:nvSpPr>
            <p:spPr>
              <a:xfrm>
                <a:off x="11106914" y="2560811"/>
                <a:ext cx="798711" cy="15693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fr-F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Af-CAR</a:t>
                </a:r>
              </a:p>
            </p:txBody>
          </p:sp>
        </p:grpSp>
        <p:sp>
          <p:nvSpPr>
            <p:cNvPr id="277" name="ZoneTexte 276"/>
            <p:cNvSpPr txBox="1"/>
            <p:nvPr/>
          </p:nvSpPr>
          <p:spPr>
            <a:xfrm>
              <a:off x="11370151" y="3037018"/>
              <a:ext cx="332713" cy="45172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algn="ctr">
                <a:lnSpc>
                  <a:spcPts val="800"/>
                </a:lnSpc>
                <a:spcBef>
                  <a:spcPts val="600"/>
                </a:spcBef>
              </a:pPr>
              <a:r>
                <a:rPr lang="fr-FR" sz="2000" b="1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  <a:p>
              <a:pPr algn="ctr">
                <a:lnSpc>
                  <a:spcPts val="800"/>
                </a:lnSpc>
                <a:spcBef>
                  <a:spcPts val="600"/>
                </a:spcBef>
              </a:pPr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0340B14-0724-5507-6127-1D8B01BF7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" t="44266" r="71971" b="32056"/>
          <a:stretch/>
        </p:blipFill>
        <p:spPr>
          <a:xfrm>
            <a:off x="1065772" y="3213503"/>
            <a:ext cx="3300644" cy="17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9006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E3900-94A7-1380-5BBE-708A32B2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EFISG study of cerebral aspergillosis treated with </a:t>
            </a:r>
            <a:r>
              <a:rPr lang="en-US" dirty="0" err="1"/>
              <a:t>isavuconazole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5DC72-2D44-205D-D592-D6771C768D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A. Serris et al., ECCMID</a:t>
            </a:r>
            <a:r>
              <a:rPr lang="fr-FR" baseline="30000" dirty="0"/>
              <a:t>®</a:t>
            </a:r>
            <a:r>
              <a:rPr lang="fr-FR" dirty="0"/>
              <a:t> 2023, Abs #O1144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45604D-3988-CD2E-30D1-2FB0350FA0C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weapons against fungi: from clinical trials to innovative therapies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29866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: </a:t>
            </a:r>
            <a:r>
              <a:rPr lang="fr-FR" dirty="0" err="1"/>
              <a:t>isavuconazole</a:t>
            </a:r>
            <a:r>
              <a:rPr lang="fr-FR" dirty="0"/>
              <a:t> TDM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Serris et al., ECCMID</a:t>
            </a:r>
            <a:r>
              <a:rPr lang="da-DK" baseline="30000" dirty="0"/>
              <a:t>®</a:t>
            </a:r>
            <a:r>
              <a:rPr lang="da-DK" dirty="0"/>
              <a:t> 2023, Abs #O1144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45BE3C4-159B-7ECE-8EF4-A59EFF951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 err="1"/>
              <a:t>Therapeutic</a:t>
            </a:r>
            <a:r>
              <a:rPr lang="fr-FR" dirty="0"/>
              <a:t> Drug Monitoring 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In the </a:t>
            </a:r>
            <a:r>
              <a:rPr lang="fr-FR" dirty="0" err="1"/>
              <a:t>blood</a:t>
            </a:r>
            <a:r>
              <a:rPr lang="fr-FR" dirty="0"/>
              <a:t> (23 patients) : 3.7 mg/l [2.7-4.2]</a:t>
            </a:r>
          </a:p>
          <a:p>
            <a:pPr marL="296862" lvl="1" indent="0">
              <a:buNone/>
            </a:pPr>
            <a:endParaRPr lang="fr-FR" dirty="0"/>
          </a:p>
          <a:p>
            <a:pPr lvl="1"/>
            <a:r>
              <a:rPr lang="fr-FR" dirty="0"/>
              <a:t>In the CSF (5 patients) : &lt;0.5 mg/L in 4/5 patients </a:t>
            </a:r>
          </a:p>
          <a:p>
            <a:pPr marL="296862" lvl="1" indent="0">
              <a:buNone/>
            </a:pPr>
            <a:endParaRPr lang="fr-FR" dirty="0"/>
          </a:p>
          <a:p>
            <a:pPr lvl="1"/>
            <a:r>
              <a:rPr lang="fr-FR" dirty="0"/>
              <a:t>In the </a:t>
            </a:r>
            <a:r>
              <a:rPr lang="fr-FR" dirty="0" err="1"/>
              <a:t>brain</a:t>
            </a:r>
            <a:r>
              <a:rPr lang="fr-FR" dirty="0"/>
              <a:t> tissue (2 patients) : 1.46 mg/L and 5 mg/L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798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Parasitic diseases &amp; global health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31499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1CB06-2846-246C-B490-75BAAF3ED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Insufficient coverage provided by empiric antibiotic regimens for serious bacterial infections in neonates and children in south-east Asia and the Pacific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C97423-E2B0-332B-A839-BD95E6CC85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P. Williams et al., ECCMID</a:t>
            </a:r>
            <a:r>
              <a:rPr lang="fr-FR" baseline="30000" dirty="0"/>
              <a:t>®</a:t>
            </a:r>
            <a:r>
              <a:rPr lang="fr-FR" dirty="0"/>
              <a:t> 2023, Abs #O0525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B61C84-6FE8-21B4-94F1-8CC79250DB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Management of infections in low- and middle-income settings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9650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C1BC098-B051-DBC2-3D1E-BED8C7C1B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P. Williams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#O0525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96F6C12-DA4B-C7AA-074B-469D65F43F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418" y="4484313"/>
            <a:ext cx="4863253" cy="380176"/>
          </a:xfrm>
        </p:spPr>
        <p:txBody>
          <a:bodyPr/>
          <a:lstStyle/>
          <a:p>
            <a:r>
              <a:rPr lang="fr-FR" i="0" dirty="0" err="1"/>
              <a:t>Coverage</a:t>
            </a:r>
            <a:r>
              <a:rPr lang="fr-FR" i="0" dirty="0"/>
              <a:t> </a:t>
            </a:r>
            <a:r>
              <a:rPr lang="fr-FR" i="0" dirty="0" err="1"/>
              <a:t>estimates</a:t>
            </a:r>
            <a:r>
              <a:rPr lang="fr-FR" i="0" dirty="0"/>
              <a:t> (</a:t>
            </a:r>
            <a:r>
              <a:rPr lang="fr-FR" i="0" dirty="0" err="1"/>
              <a:t>posterior</a:t>
            </a:r>
            <a:r>
              <a:rPr lang="fr-FR" i="0" dirty="0"/>
              <a:t> </a:t>
            </a:r>
            <a:r>
              <a:rPr lang="fr-FR" i="0" dirty="0" err="1"/>
              <a:t>median</a:t>
            </a:r>
            <a:r>
              <a:rPr lang="fr-FR" i="0" dirty="0"/>
              <a:t>) and 80% </a:t>
            </a:r>
            <a:r>
              <a:rPr lang="fr-FR" i="0" dirty="0" err="1"/>
              <a:t>credible</a:t>
            </a:r>
            <a:r>
              <a:rPr lang="fr-FR" i="0" dirty="0"/>
              <a:t> </a:t>
            </a:r>
            <a:r>
              <a:rPr lang="fr-FR" i="0" dirty="0" err="1"/>
              <a:t>interval</a:t>
            </a:r>
            <a:r>
              <a:rPr lang="fr-FR" i="0" dirty="0"/>
              <a:t> by </a:t>
            </a:r>
            <a:r>
              <a:rPr lang="fr-FR" i="0" dirty="0" err="1"/>
              <a:t>antibiotic</a:t>
            </a:r>
            <a:r>
              <a:rPr lang="fr-FR" i="0" dirty="0"/>
              <a:t> and </a:t>
            </a:r>
            <a:r>
              <a:rPr lang="fr-FR" i="0" dirty="0" err="1"/>
              <a:t>clinical</a:t>
            </a:r>
            <a:r>
              <a:rPr lang="fr-FR" i="0" dirty="0"/>
              <a:t> syndrome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6778418" y="2206853"/>
          <a:ext cx="5052894" cy="219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Neonatal sepsis/meningitis</a:t>
                      </a:r>
                      <a:endParaRPr lang="fr-FR" sz="105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Paedritic sepsis </a:t>
                      </a:r>
                      <a:b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(&gt;1 month)</a:t>
                      </a:r>
                      <a:endParaRPr lang="fr-FR" sz="105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Paedritic meningitis</a:t>
                      </a:r>
                      <a:b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a-DK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(&gt;1 month)</a:t>
                      </a:r>
                      <a:endParaRPr lang="fr-FR" sz="105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3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Aminopenicillin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28(11,49)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(12,69)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 (32,83)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83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Gentamicin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(24,67)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(10,67)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(6,45)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83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Third-generation cephalosporins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(12,52)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(21,79)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 (39,84)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833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Carbapenems 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 (61,92)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 (61,94)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 (59,93)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Image 21">
            <a:extLst>
              <a:ext uri="{FF2B5EF4-FFF2-40B4-BE49-F238E27FC236}">
                <a16:creationId xmlns:a16="http://schemas.microsoft.com/office/drawing/2014/main" id="{D698EE1F-E2C3-CE2C-C416-59EA1835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18" t="26549" r="30394" b="20172"/>
          <a:stretch/>
        </p:blipFill>
        <p:spPr>
          <a:xfrm>
            <a:off x="4457484" y="2206853"/>
            <a:ext cx="1638516" cy="272986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3EDBC79-7B05-EA2E-3001-D792C9CE5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6" t="26550" r="60066" b="19985"/>
          <a:stretch/>
        </p:blipFill>
        <p:spPr>
          <a:xfrm>
            <a:off x="1837083" y="2177817"/>
            <a:ext cx="1638516" cy="2739390"/>
          </a:xfrm>
          <a:prstGeom prst="rect">
            <a:avLst/>
          </a:prstGeom>
        </p:spPr>
      </p:pic>
      <p:sp>
        <p:nvSpPr>
          <p:cNvPr id="25" name="Rectangle à coins arrondis 10">
            <a:extLst>
              <a:ext uri="{FF2B5EF4-FFF2-40B4-BE49-F238E27FC236}">
                <a16:creationId xmlns:a16="http://schemas.microsoft.com/office/drawing/2014/main" id="{616078DE-52DB-2EA0-E931-A110E6E4D061}"/>
              </a:ext>
            </a:extLst>
          </p:cNvPr>
          <p:cNvSpPr/>
          <p:nvPr/>
        </p:nvSpPr>
        <p:spPr>
          <a:xfrm>
            <a:off x="1050132" y="1363133"/>
            <a:ext cx="5282935" cy="397822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7E7DF025-6DCD-55AB-33F7-14578719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754" y="4954933"/>
            <a:ext cx="145236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Percent 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3538F9A4-FD4D-D672-CF8D-FFBFF16F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628" y="4964920"/>
            <a:ext cx="145236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05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Percent </a:t>
            </a:r>
            <a:endParaRPr lang="da-DK" sz="105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4A4165-24EF-AE04-92A3-5CA0129899F0}"/>
              </a:ext>
            </a:extLst>
          </p:cNvPr>
          <p:cNvSpPr txBox="1"/>
          <p:nvPr/>
        </p:nvSpPr>
        <p:spPr>
          <a:xfrm>
            <a:off x="1071114" y="2303832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Acinetobacter spp.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E16AE6-0DF2-00DB-C245-90F4F32D7D26}"/>
              </a:ext>
            </a:extLst>
          </p:cNvPr>
          <p:cNvSpPr txBox="1"/>
          <p:nvPr/>
        </p:nvSpPr>
        <p:spPr>
          <a:xfrm>
            <a:off x="1071114" y="2617185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5BAA040-D76B-C386-56D3-EBDF9533855E}"/>
              </a:ext>
            </a:extLst>
          </p:cNvPr>
          <p:cNvSpPr txBox="1"/>
          <p:nvPr/>
        </p:nvSpPr>
        <p:spPr>
          <a:xfrm>
            <a:off x="1071114" y="294241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Klebsiella spp.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FE4EDE5-E7D4-93A8-723E-8273B5F11ECF}"/>
              </a:ext>
            </a:extLst>
          </p:cNvPr>
          <p:cNvSpPr txBox="1"/>
          <p:nvPr/>
        </p:nvSpPr>
        <p:spPr>
          <a:xfrm>
            <a:off x="1071114" y="3230595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N. meningitidis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9AB7235-DBA4-8BE6-652D-BD31C99FEB84}"/>
              </a:ext>
            </a:extLst>
          </p:cNvPr>
          <p:cNvSpPr txBox="1"/>
          <p:nvPr/>
        </p:nvSpPr>
        <p:spPr>
          <a:xfrm>
            <a:off x="1071114" y="3571786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Pseudomanas spp.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6B526CB-DD25-132B-0D51-982B35DA5BEB}"/>
              </a:ext>
            </a:extLst>
          </p:cNvPr>
          <p:cNvSpPr txBox="1"/>
          <p:nvPr/>
        </p:nvSpPr>
        <p:spPr>
          <a:xfrm>
            <a:off x="1071114" y="3903171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7CE56A2-2953-A30A-56AE-7023EF83C6CF}"/>
              </a:ext>
            </a:extLst>
          </p:cNvPr>
          <p:cNvSpPr txBox="1"/>
          <p:nvPr/>
        </p:nvSpPr>
        <p:spPr>
          <a:xfrm>
            <a:off x="1071114" y="420210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S. pneumoniae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367576D-3421-52D4-BD57-4F1BFBE9C53F}"/>
              </a:ext>
            </a:extLst>
          </p:cNvPr>
          <p:cNvSpPr txBox="1"/>
          <p:nvPr/>
        </p:nvSpPr>
        <p:spPr>
          <a:xfrm>
            <a:off x="1071114" y="452216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Salmonella spp.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A038062-0D1E-26C7-3CED-648D444160AA}"/>
              </a:ext>
            </a:extLst>
          </p:cNvPr>
          <p:cNvSpPr txBox="1"/>
          <p:nvPr/>
        </p:nvSpPr>
        <p:spPr>
          <a:xfrm>
            <a:off x="3688872" y="231381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Acinetobacter spp.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3E9C36E-800F-3814-4CE4-16F71E100F05}"/>
              </a:ext>
            </a:extLst>
          </p:cNvPr>
          <p:cNvSpPr txBox="1"/>
          <p:nvPr/>
        </p:nvSpPr>
        <p:spPr>
          <a:xfrm>
            <a:off x="3688872" y="2601772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A217CB9-6E91-926D-DCFA-434FFD8BE4CB}"/>
              </a:ext>
            </a:extLst>
          </p:cNvPr>
          <p:cNvSpPr txBox="1"/>
          <p:nvPr/>
        </p:nvSpPr>
        <p:spPr>
          <a:xfrm>
            <a:off x="3688872" y="2884054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H. influenzae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D8FBADE-DBFC-11A6-BBB0-B8FA2608AC9E}"/>
              </a:ext>
            </a:extLst>
          </p:cNvPr>
          <p:cNvSpPr txBox="1"/>
          <p:nvPr/>
        </p:nvSpPr>
        <p:spPr>
          <a:xfrm>
            <a:off x="3688872" y="3170227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Klebsiella spp.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62FAB4A-2C5F-F1D2-FBF2-97CF3142B1F4}"/>
              </a:ext>
            </a:extLst>
          </p:cNvPr>
          <p:cNvSpPr txBox="1"/>
          <p:nvPr/>
        </p:nvSpPr>
        <p:spPr>
          <a:xfrm>
            <a:off x="3688872" y="345173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N. meningitidis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47CDF41-C54A-78DD-1CB9-D613DEBFEF60}"/>
              </a:ext>
            </a:extLst>
          </p:cNvPr>
          <p:cNvSpPr txBox="1"/>
          <p:nvPr/>
        </p:nvSpPr>
        <p:spPr>
          <a:xfrm>
            <a:off x="3688872" y="3728050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Pseudomonas spp.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2CA1277-25B2-7CC8-120B-6AAAAD21F25E}"/>
              </a:ext>
            </a:extLst>
          </p:cNvPr>
          <p:cNvSpPr txBox="1"/>
          <p:nvPr/>
        </p:nvSpPr>
        <p:spPr>
          <a:xfrm>
            <a:off x="3688872" y="4014779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>
                <a:latin typeface="Arial" panose="020B0604020202020204" pitchFamily="34" charset="0"/>
                <a:cs typeface="Arial" panose="020B0604020202020204" pitchFamily="34" charset="0"/>
              </a:rPr>
              <a:t>S. agalactiae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61D0A12-780C-DFCB-AD09-67C43E2D7B12}"/>
              </a:ext>
            </a:extLst>
          </p:cNvPr>
          <p:cNvSpPr txBox="1"/>
          <p:nvPr/>
        </p:nvSpPr>
        <p:spPr>
          <a:xfrm>
            <a:off x="3688872" y="4578554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 dirty="0">
                <a:latin typeface="Arial" panose="020B0604020202020204" pitchFamily="34" charset="0"/>
                <a:cs typeface="Arial" panose="020B0604020202020204" pitchFamily="34" charset="0"/>
              </a:rPr>
              <a:t>Salmonella </a:t>
            </a:r>
            <a:r>
              <a:rPr lang="fr-FR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fr-FR" sz="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6B1337E-B7C3-A161-95A8-7637137E15CE}"/>
              </a:ext>
            </a:extLst>
          </p:cNvPr>
          <p:cNvSpPr txBox="1"/>
          <p:nvPr/>
        </p:nvSpPr>
        <p:spPr>
          <a:xfrm>
            <a:off x="3688872" y="4311941"/>
            <a:ext cx="840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fr-FR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endParaRPr lang="fr-FR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98CDAA-A5FF-C8C9-D86B-C113F1C6DD4E}"/>
              </a:ext>
            </a:extLst>
          </p:cNvPr>
          <p:cNvSpPr/>
          <p:nvPr/>
        </p:nvSpPr>
        <p:spPr>
          <a:xfrm>
            <a:off x="829733" y="389467"/>
            <a:ext cx="11235449" cy="453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92A77DE1-DF8E-828A-D580-D631C14DCFBA}"/>
              </a:ext>
            </a:extLst>
          </p:cNvPr>
          <p:cNvSpPr txBox="1">
            <a:spLocks/>
          </p:cNvSpPr>
          <p:nvPr/>
        </p:nvSpPr>
        <p:spPr>
          <a:xfrm>
            <a:off x="1210733" y="1058202"/>
            <a:ext cx="4631268" cy="7112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tx1"/>
                </a:solidFill>
              </a:rPr>
              <a:t>Distribution of causative </a:t>
            </a:r>
            <a:r>
              <a:rPr lang="fr-FR" sz="1800" dirty="0" err="1">
                <a:solidFill>
                  <a:schemeClr val="tx1"/>
                </a:solidFill>
              </a:rPr>
              <a:t>pathogens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responsible</a:t>
            </a:r>
            <a:r>
              <a:rPr lang="fr-FR" sz="1800" dirty="0">
                <a:solidFill>
                  <a:schemeClr val="tx1"/>
                </a:solidFill>
              </a:rPr>
              <a:t> for </a:t>
            </a:r>
            <a:r>
              <a:rPr lang="fr-FR" sz="1800" dirty="0" err="1">
                <a:solidFill>
                  <a:schemeClr val="tx1"/>
                </a:solidFill>
              </a:rPr>
              <a:t>paediatric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rgbClr val="96BD24"/>
                </a:solidFill>
              </a:rPr>
              <a:t>sepsis/</a:t>
            </a:r>
            <a:r>
              <a:rPr lang="fr-FR" sz="1800" dirty="0" err="1">
                <a:solidFill>
                  <a:srgbClr val="96BD24"/>
                </a:solidFill>
              </a:rPr>
              <a:t>meningitis</a:t>
            </a:r>
            <a:r>
              <a:rPr lang="fr-FR" sz="1800" dirty="0"/>
              <a:t> </a:t>
            </a:r>
            <a:r>
              <a:rPr lang="fr-FR" sz="1800" dirty="0">
                <a:solidFill>
                  <a:schemeClr val="tx1"/>
                </a:solidFill>
              </a:rPr>
              <a:t>in </a:t>
            </a:r>
            <a:r>
              <a:rPr lang="fr-FR" sz="1800" dirty="0" err="1">
                <a:solidFill>
                  <a:schemeClr val="tx1"/>
                </a:solidFill>
              </a:rPr>
              <a:t>Southeast</a:t>
            </a:r>
            <a:r>
              <a:rPr lang="fr-FR" sz="1800" dirty="0">
                <a:solidFill>
                  <a:schemeClr val="tx1"/>
                </a:solidFill>
              </a:rPr>
              <a:t> Asia and the Pacific </a:t>
            </a:r>
          </a:p>
        </p:txBody>
      </p:sp>
      <p:sp>
        <p:nvSpPr>
          <p:cNvPr id="3" name="Rectangle à coins arrondis 10">
            <a:extLst>
              <a:ext uri="{FF2B5EF4-FFF2-40B4-BE49-F238E27FC236}">
                <a16:creationId xmlns:a16="http://schemas.microsoft.com/office/drawing/2014/main" id="{D9544884-6766-3C99-B3BD-539C255C09D4}"/>
              </a:ext>
            </a:extLst>
          </p:cNvPr>
          <p:cNvSpPr/>
          <p:nvPr/>
        </p:nvSpPr>
        <p:spPr>
          <a:xfrm>
            <a:off x="6634479" y="1363133"/>
            <a:ext cx="5282935" cy="397822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606886-34EE-548D-B1B8-FE4B4552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766" y="879152"/>
            <a:ext cx="4728633" cy="967962"/>
          </a:xfrm>
          <a:solidFill>
            <a:schemeClr val="bg1"/>
          </a:solidFill>
        </p:spPr>
        <p:txBody>
          <a:bodyPr/>
          <a:lstStyle/>
          <a:p>
            <a:r>
              <a:rPr lang="fr-FR" sz="1800" dirty="0" err="1">
                <a:solidFill>
                  <a:schemeClr val="tx1"/>
                </a:solidFill>
              </a:rPr>
              <a:t>Coverage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provided</a:t>
            </a:r>
            <a:r>
              <a:rPr lang="fr-FR" sz="1800" dirty="0">
                <a:solidFill>
                  <a:schemeClr val="tx1"/>
                </a:solidFill>
              </a:rPr>
              <a:t> by </a:t>
            </a:r>
            <a:r>
              <a:rPr lang="fr-FR" sz="1800" dirty="0" err="1">
                <a:solidFill>
                  <a:schemeClr val="tx1"/>
                </a:solidFill>
              </a:rPr>
              <a:t>commonly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prescribed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antibiotic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regimens</a:t>
            </a:r>
            <a:r>
              <a:rPr lang="fr-FR" sz="1800" dirty="0">
                <a:solidFill>
                  <a:schemeClr val="tx1"/>
                </a:solidFill>
              </a:rPr>
              <a:t> in </a:t>
            </a:r>
            <a:r>
              <a:rPr lang="fr-FR" sz="1800" dirty="0" err="1">
                <a:solidFill>
                  <a:srgbClr val="96BD24"/>
                </a:solidFill>
              </a:rPr>
              <a:t>noenatal</a:t>
            </a:r>
            <a:r>
              <a:rPr lang="fr-FR" sz="1800" dirty="0">
                <a:solidFill>
                  <a:srgbClr val="96BD24"/>
                </a:solidFill>
              </a:rPr>
              <a:t> &amp; </a:t>
            </a:r>
            <a:r>
              <a:rPr lang="fr-FR" sz="1800" dirty="0" err="1">
                <a:solidFill>
                  <a:srgbClr val="96BD24"/>
                </a:solidFill>
              </a:rPr>
              <a:t>paediatric</a:t>
            </a:r>
            <a:r>
              <a:rPr lang="fr-FR" sz="1800" dirty="0">
                <a:solidFill>
                  <a:srgbClr val="96BD24"/>
                </a:solidFill>
              </a:rPr>
              <a:t> sepsis and </a:t>
            </a:r>
            <a:r>
              <a:rPr lang="fr-FR" sz="1800" dirty="0" err="1">
                <a:solidFill>
                  <a:srgbClr val="96BD24"/>
                </a:solidFill>
              </a:rPr>
              <a:t>meningitis</a:t>
            </a:r>
            <a:r>
              <a:rPr lang="fr-FR" sz="1800" dirty="0">
                <a:solidFill>
                  <a:srgbClr val="96BD24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in </a:t>
            </a:r>
            <a:r>
              <a:rPr lang="fr-FR" sz="1800" dirty="0" err="1">
                <a:solidFill>
                  <a:schemeClr val="tx1"/>
                </a:solidFill>
              </a:rPr>
              <a:t>Southeast</a:t>
            </a:r>
            <a:r>
              <a:rPr lang="fr-FR" sz="1800" dirty="0">
                <a:solidFill>
                  <a:schemeClr val="tx1"/>
                </a:solidFill>
              </a:rPr>
              <a:t> Asia and the Pacific </a:t>
            </a:r>
          </a:p>
        </p:txBody>
      </p:sp>
    </p:spTree>
    <p:extLst>
      <p:ext uri="{BB962C8B-B14F-4D97-AF65-F5344CB8AC3E}">
        <p14:creationId xmlns:p14="http://schemas.microsoft.com/office/powerpoint/2010/main" val="4191827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788B58-DB21-C735-9CF5-ECB835EE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dirty="0"/>
              <a:t>Staphylococcus epidermidis</a:t>
            </a:r>
            <a:r>
              <a:rPr lang="en-US" sz="3400" dirty="0"/>
              <a:t> implant-associated infections: high rate of multi-resistance associated with treatment failure: a retrospective analysis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778CB8-C2C7-A65E-E469-8A5C2037DC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R. Kuehl et al., ECCMID</a:t>
            </a:r>
            <a:r>
              <a:rPr lang="da-DK" baseline="30000" dirty="0"/>
              <a:t>®</a:t>
            </a:r>
            <a:r>
              <a:rPr lang="da-DK" dirty="0"/>
              <a:t> 2023, Abs #O0610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3D1DA3-7489-7941-41D7-42D08C2EAA5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Challenges and advances in skin, soft tissue, bone and joint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539971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429A9-AA59-9609-2949-6E36730D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Linking</a:t>
            </a:r>
            <a:r>
              <a:rPr lang="fr-FR" dirty="0"/>
              <a:t> sepsis </a:t>
            </a:r>
            <a:r>
              <a:rPr lang="fr-FR" dirty="0" err="1"/>
              <a:t>aetiology</a:t>
            </a:r>
            <a:r>
              <a:rPr lang="fr-FR" dirty="0"/>
              <a:t>, </a:t>
            </a:r>
            <a:r>
              <a:rPr lang="fr-FR" dirty="0" err="1"/>
              <a:t>antimicrobial</a:t>
            </a:r>
            <a:r>
              <a:rPr lang="fr-FR" dirty="0"/>
              <a:t> use, and </a:t>
            </a:r>
            <a:r>
              <a:rPr lang="fr-FR" dirty="0" err="1"/>
              <a:t>antimicrobial</a:t>
            </a:r>
            <a:r>
              <a:rPr lang="fr-FR" dirty="0"/>
              <a:t> </a:t>
            </a:r>
            <a:r>
              <a:rPr lang="fr-FR" dirty="0" err="1"/>
              <a:t>resistance</a:t>
            </a:r>
            <a:r>
              <a:rPr lang="fr-FR" dirty="0"/>
              <a:t> in Malawi to </a:t>
            </a:r>
            <a:r>
              <a:rPr lang="fr-FR" dirty="0" err="1"/>
              <a:t>inform</a:t>
            </a:r>
            <a:r>
              <a:rPr lang="fr-FR" dirty="0"/>
              <a:t> </a:t>
            </a:r>
            <a:r>
              <a:rPr lang="fr-FR" dirty="0" err="1"/>
              <a:t>pragmatic</a:t>
            </a:r>
            <a:r>
              <a:rPr lang="fr-FR" dirty="0"/>
              <a:t> sepsis trials in </a:t>
            </a:r>
            <a:r>
              <a:rPr lang="fr-FR" dirty="0" err="1"/>
              <a:t>sub-Saharan</a:t>
            </a:r>
            <a:r>
              <a:rPr lang="fr-FR" dirty="0"/>
              <a:t> </a:t>
            </a:r>
            <a:r>
              <a:rPr lang="fr-FR" dirty="0" err="1"/>
              <a:t>Africa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2CC7F-B051-B179-755F-A70F30D4AD9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 dirty="0"/>
              <a:t>J. Lewis et al, ECCMID</a:t>
            </a:r>
            <a:r>
              <a:rPr lang="es-ES" baseline="30000" dirty="0"/>
              <a:t>®</a:t>
            </a:r>
            <a:r>
              <a:rPr lang="es-ES" dirty="0"/>
              <a:t> 2023, </a:t>
            </a:r>
            <a:r>
              <a:rPr lang="es-ES" dirty="0" err="1"/>
              <a:t>Abs</a:t>
            </a:r>
            <a:r>
              <a:rPr lang="es-ES" dirty="0"/>
              <a:t> #O0526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590ABC-5300-0684-1AF6-ECCE359EBE1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Management of infections in low- and middle-income settings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30365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38ED90-0EAF-4FB5-1250-915FF16EC7CF}"/>
              </a:ext>
            </a:extLst>
          </p:cNvPr>
          <p:cNvSpPr/>
          <p:nvPr/>
        </p:nvSpPr>
        <p:spPr>
          <a:xfrm>
            <a:off x="895128" y="423333"/>
            <a:ext cx="11229139" cy="29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J. Lewis et al</a:t>
            </a:r>
            <a:r>
              <a:rPr lang="da-DK" dirty="0"/>
              <a:t>, ECCMID</a:t>
            </a:r>
            <a:r>
              <a:rPr lang="da-DK" baseline="30000" dirty="0"/>
              <a:t>®</a:t>
            </a:r>
            <a:r>
              <a:rPr lang="da-DK" dirty="0"/>
              <a:t> 2023, Abs #</a:t>
            </a:r>
            <a:r>
              <a:rPr lang="fr-FR" dirty="0"/>
              <a:t>O0526</a:t>
            </a: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C7C7228D-ED5E-7692-261C-E596A981B3FC}"/>
              </a:ext>
            </a:extLst>
          </p:cNvPr>
          <p:cNvGrpSpPr/>
          <p:nvPr/>
        </p:nvGrpSpPr>
        <p:grpSpPr>
          <a:xfrm>
            <a:off x="2146812" y="276455"/>
            <a:ext cx="6176331" cy="2544345"/>
            <a:chOff x="960194" y="694848"/>
            <a:chExt cx="6176331" cy="2544345"/>
          </a:xfrm>
        </p:grpSpPr>
        <p:sp>
          <p:nvSpPr>
            <p:cNvPr id="20" name="Rectangle à coins arrondis 10">
              <a:extLst>
                <a:ext uri="{FF2B5EF4-FFF2-40B4-BE49-F238E27FC236}">
                  <a16:creationId xmlns:a16="http://schemas.microsoft.com/office/drawing/2014/main" id="{6245185F-CA2E-D59A-6150-CF322C3C9BA7}"/>
                </a:ext>
              </a:extLst>
            </p:cNvPr>
            <p:cNvSpPr/>
            <p:nvPr/>
          </p:nvSpPr>
          <p:spPr>
            <a:xfrm>
              <a:off x="960194" y="854915"/>
              <a:ext cx="6176331" cy="2384278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AAA9149-C545-5341-C5CE-E752450E6919}"/>
                </a:ext>
              </a:extLst>
            </p:cNvPr>
            <p:cNvSpPr txBox="1"/>
            <p:nvPr/>
          </p:nvSpPr>
          <p:spPr>
            <a:xfrm>
              <a:off x="1073044" y="694848"/>
              <a:ext cx="19951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Etiologies des sepsis</a:t>
              </a: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EC52F1FF-A42C-D9C6-9745-79167762A5B7}"/>
                </a:ext>
              </a:extLst>
            </p:cNvPr>
            <p:cNvGrpSpPr/>
            <p:nvPr/>
          </p:nvGrpSpPr>
          <p:grpSpPr>
            <a:xfrm>
              <a:off x="1278126" y="1029623"/>
              <a:ext cx="5713373" cy="2034862"/>
              <a:chOff x="1182681" y="962761"/>
              <a:chExt cx="5713373" cy="2034862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96CBFAE-BEED-D988-880E-FC3212199FAD}"/>
                  </a:ext>
                </a:extLst>
              </p:cNvPr>
              <p:cNvGrpSpPr/>
              <p:nvPr/>
            </p:nvGrpSpPr>
            <p:grpSpPr>
              <a:xfrm>
                <a:off x="1182681" y="962761"/>
                <a:ext cx="3259818" cy="2034862"/>
                <a:chOff x="1470064" y="1609373"/>
                <a:chExt cx="3259818" cy="2034862"/>
              </a:xfrm>
            </p:grpSpPr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703C62FD-EE5A-FFF8-54F0-75FF93F686D5}"/>
                    </a:ext>
                  </a:extLst>
                </p:cNvPr>
                <p:cNvSpPr/>
                <p:nvPr/>
              </p:nvSpPr>
              <p:spPr>
                <a:xfrm rot="19691875">
                  <a:off x="1470064" y="1914112"/>
                  <a:ext cx="970889" cy="1730123"/>
                </a:xfrm>
                <a:prstGeom prst="ellipse">
                  <a:avLst/>
                </a:prstGeom>
                <a:solidFill>
                  <a:srgbClr val="97582E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BA87D484-4C7E-D568-765F-92BD6ED8CBA1}"/>
                    </a:ext>
                  </a:extLst>
                </p:cNvPr>
                <p:cNvSpPr/>
                <p:nvPr/>
              </p:nvSpPr>
              <p:spPr>
                <a:xfrm rot="4620049">
                  <a:off x="2250614" y="1706792"/>
                  <a:ext cx="613207" cy="1149537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774F1377-6F3A-3D32-EA60-FFDD0694A632}"/>
                    </a:ext>
                  </a:extLst>
                </p:cNvPr>
                <p:cNvSpPr/>
                <p:nvPr/>
              </p:nvSpPr>
              <p:spPr>
                <a:xfrm rot="2782124">
                  <a:off x="2427867" y="2208648"/>
                  <a:ext cx="747248" cy="1102286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5350BC21-CD9F-4E57-93F4-5391233E1100}"/>
                    </a:ext>
                  </a:extLst>
                </p:cNvPr>
                <p:cNvSpPr/>
                <p:nvPr/>
              </p:nvSpPr>
              <p:spPr>
                <a:xfrm>
                  <a:off x="3361571" y="2184035"/>
                  <a:ext cx="1368311" cy="1368311"/>
                </a:xfrm>
                <a:prstGeom prst="ellipse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 </a:t>
                  </a:r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diagnosis</a:t>
                  </a:r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CD4D7642-B501-78AD-13A0-7F635DAECDDB}"/>
                    </a:ext>
                  </a:extLst>
                </p:cNvPr>
                <p:cNvSpPr txBox="1"/>
                <p:nvPr/>
              </p:nvSpPr>
              <p:spPr>
                <a:xfrm>
                  <a:off x="2069166" y="2116455"/>
                  <a:ext cx="76815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Tubercolosis</a:t>
                  </a:r>
                  <a:endParaRPr 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Ellipse 24">
                  <a:extLst>
                    <a:ext uri="{FF2B5EF4-FFF2-40B4-BE49-F238E27FC236}">
                      <a16:creationId xmlns:a16="http://schemas.microsoft.com/office/drawing/2014/main" id="{802679A1-8F5D-E65A-E4CA-89D3C0EAE0BC}"/>
                    </a:ext>
                  </a:extLst>
                </p:cNvPr>
                <p:cNvSpPr/>
                <p:nvPr/>
              </p:nvSpPr>
              <p:spPr>
                <a:xfrm rot="20705527">
                  <a:off x="1624112" y="1697015"/>
                  <a:ext cx="251637" cy="448417"/>
                </a:xfrm>
                <a:prstGeom prst="ellipse">
                  <a:avLst/>
                </a:prstGeom>
                <a:solidFill>
                  <a:srgbClr val="FF4F0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5A5FE14E-F23C-3D3D-D744-BC182FEAD0FC}"/>
                    </a:ext>
                  </a:extLst>
                </p:cNvPr>
                <p:cNvSpPr txBox="1"/>
                <p:nvPr/>
              </p:nvSpPr>
              <p:spPr>
                <a:xfrm>
                  <a:off x="1499701" y="1776645"/>
                  <a:ext cx="5004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 err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Fungal</a:t>
                  </a:r>
                  <a:endParaRPr lang="fr-FR" sz="8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E4508AC-7ECE-CE94-0CED-048FD00ACE85}"/>
                    </a:ext>
                  </a:extLst>
                </p:cNvPr>
                <p:cNvSpPr txBox="1"/>
                <p:nvPr/>
              </p:nvSpPr>
              <p:spPr>
                <a:xfrm>
                  <a:off x="1570665" y="2747357"/>
                  <a:ext cx="6190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Arbovirus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B497C654-5F3E-83B9-A45F-D48B5AC305E5}"/>
                    </a:ext>
                  </a:extLst>
                </p:cNvPr>
                <p:cNvSpPr txBox="1"/>
                <p:nvPr/>
              </p:nvSpPr>
              <p:spPr>
                <a:xfrm>
                  <a:off x="2531242" y="2727846"/>
                  <a:ext cx="58541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Bacterial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30846084-0A21-DF78-D547-0B85347E5534}"/>
                    </a:ext>
                  </a:extLst>
                </p:cNvPr>
                <p:cNvSpPr/>
                <p:nvPr/>
              </p:nvSpPr>
              <p:spPr>
                <a:xfrm rot="19483962">
                  <a:off x="2798045" y="1609373"/>
                  <a:ext cx="457556" cy="1041523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D4AAA9FF-86EE-4B79-D8E6-EAA34909DB7D}"/>
                    </a:ext>
                  </a:extLst>
                </p:cNvPr>
                <p:cNvSpPr txBox="1"/>
                <p:nvPr/>
              </p:nvSpPr>
              <p:spPr>
                <a:xfrm>
                  <a:off x="2606702" y="1758322"/>
                  <a:ext cx="52129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Malaria</a:t>
                  </a:r>
                </a:p>
              </p:txBody>
            </p:sp>
          </p:grp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328C337-0E9C-AF37-0058-9D2D28ED4F60}"/>
                  </a:ext>
                </a:extLst>
              </p:cNvPr>
              <p:cNvSpPr txBox="1"/>
              <p:nvPr/>
            </p:nvSpPr>
            <p:spPr>
              <a:xfrm>
                <a:off x="4683465" y="1727291"/>
                <a:ext cx="22125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2: 34% of the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cohort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diagnosed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tuberculosis</a:t>
                </a:r>
                <a:endParaRPr lang="fr-FR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" name="Rectangle à coins arrondis 10">
            <a:extLst>
              <a:ext uri="{FF2B5EF4-FFF2-40B4-BE49-F238E27FC236}">
                <a16:creationId xmlns:a16="http://schemas.microsoft.com/office/drawing/2014/main" id="{681A02F8-3EC5-C972-0C93-85EF6C608F69}"/>
              </a:ext>
            </a:extLst>
          </p:cNvPr>
          <p:cNvSpPr/>
          <p:nvPr/>
        </p:nvSpPr>
        <p:spPr>
          <a:xfrm>
            <a:off x="2155761" y="3149457"/>
            <a:ext cx="9278126" cy="298370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FC13FC9-FBEC-8A84-83D7-6684A0129481}"/>
              </a:ext>
            </a:extLst>
          </p:cNvPr>
          <p:cNvSpPr txBox="1"/>
          <p:nvPr/>
        </p:nvSpPr>
        <p:spPr>
          <a:xfrm>
            <a:off x="2268610" y="2989391"/>
            <a:ext cx="308905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ESBL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carriage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sepsis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survivors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37786B6B-ABB0-5DB3-F8AD-DA864BEFDA0C}"/>
              </a:ext>
            </a:extLst>
          </p:cNvPr>
          <p:cNvGrpSpPr/>
          <p:nvPr/>
        </p:nvGrpSpPr>
        <p:grpSpPr>
          <a:xfrm>
            <a:off x="2395899" y="3402266"/>
            <a:ext cx="8426560" cy="2653674"/>
            <a:chOff x="701752" y="3766840"/>
            <a:chExt cx="8426560" cy="2653674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7DD3EAEB-3573-13EC-B968-94F871AD51AE}"/>
                </a:ext>
              </a:extLst>
            </p:cNvPr>
            <p:cNvGrpSpPr/>
            <p:nvPr/>
          </p:nvGrpSpPr>
          <p:grpSpPr>
            <a:xfrm>
              <a:off x="701752" y="3785514"/>
              <a:ext cx="4714027" cy="2635000"/>
              <a:chOff x="701752" y="3785514"/>
              <a:chExt cx="4714027" cy="2635000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26D4868A-2B0C-D52A-5C01-A286414E3626}"/>
                  </a:ext>
                </a:extLst>
              </p:cNvPr>
              <p:cNvGrpSpPr/>
              <p:nvPr/>
            </p:nvGrpSpPr>
            <p:grpSpPr>
              <a:xfrm>
                <a:off x="1742005" y="4293326"/>
                <a:ext cx="2952753" cy="1487579"/>
                <a:chOff x="1977983" y="4293326"/>
                <a:chExt cx="2952753" cy="1487579"/>
              </a:xfrm>
            </p:grpSpPr>
            <p:graphicFrame>
              <p:nvGraphicFramePr>
                <p:cNvPr id="42" name="Graphique 41">
                  <a:extLst>
                    <a:ext uri="{FF2B5EF4-FFF2-40B4-BE49-F238E27FC236}">
                      <a16:creationId xmlns:a16="http://schemas.microsoft.com/office/drawing/2014/main" id="{13F75894-7A99-A399-B3E3-86CB51CEA4D9}"/>
                    </a:ext>
                  </a:extLst>
                </p:cNvPr>
                <p:cNvGraphicFramePr/>
                <p:nvPr/>
              </p:nvGraphicFramePr>
              <p:xfrm>
                <a:off x="2173371" y="4415710"/>
                <a:ext cx="2381507" cy="122922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43" name="Text Box 4">
                  <a:extLst>
                    <a:ext uri="{FF2B5EF4-FFF2-40B4-BE49-F238E27FC236}">
                      <a16:creationId xmlns:a16="http://schemas.microsoft.com/office/drawing/2014/main" id="{7393E70B-5BB2-0DD0-401C-A60FC10B7B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552416" y="4869486"/>
                  <a:ext cx="105119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ESBL – E </a:t>
                  </a:r>
                  <a:r>
                    <a:rPr lang="da-DK" sz="700" dirty="0" err="1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prevalence</a:t>
                  </a:r>
                  <a:endPara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FF16AB72-A252-7B83-B2E8-05EA757426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8529" y="5580850"/>
                  <a:ext cx="105119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Day post </a:t>
                  </a:r>
                  <a:r>
                    <a:rPr lang="da-DK" sz="700" dirty="0" err="1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enrollment</a:t>
                  </a:r>
                  <a:endPara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endParaRPr>
                </a:p>
              </p:txBody>
            </p:sp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E5F55D9B-D1B1-B044-BCAF-2EA87D9B2CF5}"/>
                    </a:ext>
                  </a:extLst>
                </p:cNvPr>
                <p:cNvGrpSpPr/>
                <p:nvPr/>
              </p:nvGrpSpPr>
              <p:grpSpPr>
                <a:xfrm>
                  <a:off x="2398728" y="5012126"/>
                  <a:ext cx="2523696" cy="417361"/>
                  <a:chOff x="2398728" y="5012126"/>
                  <a:chExt cx="2523696" cy="417361"/>
                </a:xfrm>
              </p:grpSpPr>
              <p:sp>
                <p:nvSpPr>
                  <p:cNvPr id="56" name="Forme libre 55">
                    <a:extLst>
                      <a:ext uri="{FF2B5EF4-FFF2-40B4-BE49-F238E27FC236}">
                        <a16:creationId xmlns:a16="http://schemas.microsoft.com/office/drawing/2014/main" id="{2336FA3C-69BD-C74F-82FA-54A4D73FC4E5}"/>
                      </a:ext>
                    </a:extLst>
                  </p:cNvPr>
                  <p:cNvSpPr/>
                  <p:nvPr/>
                </p:nvSpPr>
                <p:spPr>
                  <a:xfrm>
                    <a:off x="2398728" y="5012126"/>
                    <a:ext cx="2515549" cy="417361"/>
                  </a:xfrm>
                  <a:custGeom>
                    <a:avLst/>
                    <a:gdLst>
                      <a:gd name="connsiteX0" fmla="*/ 2515549 w 2515549"/>
                      <a:gd name="connsiteY0" fmla="*/ 375625 h 417361"/>
                      <a:gd name="connsiteX1" fmla="*/ 2515549 w 2515549"/>
                      <a:gd name="connsiteY1" fmla="*/ 53119 h 417361"/>
                      <a:gd name="connsiteX2" fmla="*/ 2386546 w 2515549"/>
                      <a:gd name="connsiteY2" fmla="*/ 53119 h 417361"/>
                      <a:gd name="connsiteX3" fmla="*/ 2306868 w 2515549"/>
                      <a:gd name="connsiteY3" fmla="*/ 49325 h 417361"/>
                      <a:gd name="connsiteX4" fmla="*/ 2117159 w 2515549"/>
                      <a:gd name="connsiteY4" fmla="*/ 56913 h 417361"/>
                      <a:gd name="connsiteX5" fmla="*/ 2048863 w 2515549"/>
                      <a:gd name="connsiteY5" fmla="*/ 64501 h 417361"/>
                      <a:gd name="connsiteX6" fmla="*/ 1828800 w 2515549"/>
                      <a:gd name="connsiteY6" fmla="*/ 53119 h 417361"/>
                      <a:gd name="connsiteX7" fmla="*/ 1802241 w 2515549"/>
                      <a:gd name="connsiteY7" fmla="*/ 49325 h 417361"/>
                      <a:gd name="connsiteX8" fmla="*/ 1779476 w 2515549"/>
                      <a:gd name="connsiteY8" fmla="*/ 45530 h 417361"/>
                      <a:gd name="connsiteX9" fmla="*/ 1350732 w 2515549"/>
                      <a:gd name="connsiteY9" fmla="*/ 37942 h 417361"/>
                      <a:gd name="connsiteX10" fmla="*/ 1248289 w 2515549"/>
                      <a:gd name="connsiteY10" fmla="*/ 34148 h 417361"/>
                      <a:gd name="connsiteX11" fmla="*/ 1225524 w 2515549"/>
                      <a:gd name="connsiteY11" fmla="*/ 30354 h 417361"/>
                      <a:gd name="connsiteX12" fmla="*/ 1191376 w 2515549"/>
                      <a:gd name="connsiteY12" fmla="*/ 26559 h 417361"/>
                      <a:gd name="connsiteX13" fmla="*/ 1138258 w 2515549"/>
                      <a:gd name="connsiteY13" fmla="*/ 18971 h 417361"/>
                      <a:gd name="connsiteX14" fmla="*/ 1016843 w 2515549"/>
                      <a:gd name="connsiteY14" fmla="*/ 15177 h 417361"/>
                      <a:gd name="connsiteX15" fmla="*/ 971313 w 2515549"/>
                      <a:gd name="connsiteY15" fmla="*/ 11383 h 417361"/>
                      <a:gd name="connsiteX16" fmla="*/ 895429 w 2515549"/>
                      <a:gd name="connsiteY16" fmla="*/ 7589 h 417361"/>
                      <a:gd name="connsiteX17" fmla="*/ 819546 w 2515549"/>
                      <a:gd name="connsiteY17" fmla="*/ 0 h 417361"/>
                      <a:gd name="connsiteX18" fmla="*/ 690543 w 2515549"/>
                      <a:gd name="connsiteY18" fmla="*/ 3794 h 417361"/>
                      <a:gd name="connsiteX19" fmla="*/ 648807 w 2515549"/>
                      <a:gd name="connsiteY19" fmla="*/ 7589 h 417361"/>
                      <a:gd name="connsiteX20" fmla="*/ 523599 w 2515549"/>
                      <a:gd name="connsiteY20" fmla="*/ 11383 h 417361"/>
                      <a:gd name="connsiteX21" fmla="*/ 462892 w 2515549"/>
                      <a:gd name="connsiteY21" fmla="*/ 18971 h 417361"/>
                      <a:gd name="connsiteX22" fmla="*/ 432538 w 2515549"/>
                      <a:gd name="connsiteY22" fmla="*/ 26559 h 417361"/>
                      <a:gd name="connsiteX23" fmla="*/ 405979 w 2515549"/>
                      <a:gd name="connsiteY23" fmla="*/ 30354 h 417361"/>
                      <a:gd name="connsiteX24" fmla="*/ 383214 w 2515549"/>
                      <a:gd name="connsiteY24" fmla="*/ 34148 h 417361"/>
                      <a:gd name="connsiteX25" fmla="*/ 265594 w 2515549"/>
                      <a:gd name="connsiteY25" fmla="*/ 41736 h 417361"/>
                      <a:gd name="connsiteX26" fmla="*/ 98649 w 2515549"/>
                      <a:gd name="connsiteY26" fmla="*/ 37942 h 417361"/>
                      <a:gd name="connsiteX27" fmla="*/ 56913 w 2515549"/>
                      <a:gd name="connsiteY27" fmla="*/ 34148 h 417361"/>
                      <a:gd name="connsiteX28" fmla="*/ 0 w 2515549"/>
                      <a:gd name="connsiteY28" fmla="*/ 30354 h 417361"/>
                      <a:gd name="connsiteX29" fmla="*/ 0 w 2515549"/>
                      <a:gd name="connsiteY29" fmla="*/ 295947 h 417361"/>
                      <a:gd name="connsiteX30" fmla="*/ 87267 w 2515549"/>
                      <a:gd name="connsiteY30" fmla="*/ 254211 h 417361"/>
                      <a:gd name="connsiteX31" fmla="*/ 121414 w 2515549"/>
                      <a:gd name="connsiteY31" fmla="*/ 250417 h 417361"/>
                      <a:gd name="connsiteX32" fmla="*/ 151768 w 2515549"/>
                      <a:gd name="connsiteY32" fmla="*/ 242828 h 417361"/>
                      <a:gd name="connsiteX33" fmla="*/ 269388 w 2515549"/>
                      <a:gd name="connsiteY33" fmla="*/ 246623 h 417361"/>
                      <a:gd name="connsiteX34" fmla="*/ 288359 w 2515549"/>
                      <a:gd name="connsiteY34" fmla="*/ 250417 h 417361"/>
                      <a:gd name="connsiteX35" fmla="*/ 311124 w 2515549"/>
                      <a:gd name="connsiteY35" fmla="*/ 254211 h 417361"/>
                      <a:gd name="connsiteX36" fmla="*/ 349066 w 2515549"/>
                      <a:gd name="connsiteY36" fmla="*/ 261799 h 417361"/>
                      <a:gd name="connsiteX37" fmla="*/ 368037 w 2515549"/>
                      <a:gd name="connsiteY37" fmla="*/ 265594 h 417361"/>
                      <a:gd name="connsiteX38" fmla="*/ 398390 w 2515549"/>
                      <a:gd name="connsiteY38" fmla="*/ 273182 h 417361"/>
                      <a:gd name="connsiteX39" fmla="*/ 424950 w 2515549"/>
                      <a:gd name="connsiteY39" fmla="*/ 280770 h 417361"/>
                      <a:gd name="connsiteX40" fmla="*/ 436332 w 2515549"/>
                      <a:gd name="connsiteY40" fmla="*/ 288359 h 417361"/>
                      <a:gd name="connsiteX41" fmla="*/ 443921 w 2515549"/>
                      <a:gd name="connsiteY41" fmla="*/ 295947 h 417361"/>
                      <a:gd name="connsiteX42" fmla="*/ 455303 w 2515549"/>
                      <a:gd name="connsiteY42" fmla="*/ 299741 h 417361"/>
                      <a:gd name="connsiteX43" fmla="*/ 466686 w 2515549"/>
                      <a:gd name="connsiteY43" fmla="*/ 307330 h 417361"/>
                      <a:gd name="connsiteX44" fmla="*/ 481863 w 2515549"/>
                      <a:gd name="connsiteY44" fmla="*/ 311124 h 417361"/>
                      <a:gd name="connsiteX45" fmla="*/ 500834 w 2515549"/>
                      <a:gd name="connsiteY45" fmla="*/ 314918 h 417361"/>
                      <a:gd name="connsiteX46" fmla="*/ 565335 w 2515549"/>
                      <a:gd name="connsiteY46" fmla="*/ 322506 h 417361"/>
                      <a:gd name="connsiteX47" fmla="*/ 591894 w 2515549"/>
                      <a:gd name="connsiteY47" fmla="*/ 330095 h 417361"/>
                      <a:gd name="connsiteX48" fmla="*/ 610865 w 2515549"/>
                      <a:gd name="connsiteY48" fmla="*/ 333889 h 417361"/>
                      <a:gd name="connsiteX49" fmla="*/ 641219 w 2515549"/>
                      <a:gd name="connsiteY49" fmla="*/ 341477 h 417361"/>
                      <a:gd name="connsiteX50" fmla="*/ 667778 w 2515549"/>
                      <a:gd name="connsiteY50" fmla="*/ 345272 h 417361"/>
                      <a:gd name="connsiteX51" fmla="*/ 701926 w 2515549"/>
                      <a:gd name="connsiteY51" fmla="*/ 352860 h 417361"/>
                      <a:gd name="connsiteX52" fmla="*/ 720897 w 2515549"/>
                      <a:gd name="connsiteY52" fmla="*/ 356654 h 417361"/>
                      <a:gd name="connsiteX53" fmla="*/ 743662 w 2515549"/>
                      <a:gd name="connsiteY53" fmla="*/ 360448 h 417361"/>
                      <a:gd name="connsiteX54" fmla="*/ 792986 w 2515549"/>
                      <a:gd name="connsiteY54" fmla="*/ 371831 h 417361"/>
                      <a:gd name="connsiteX55" fmla="*/ 830928 w 2515549"/>
                      <a:gd name="connsiteY55" fmla="*/ 375625 h 417361"/>
                      <a:gd name="connsiteX56" fmla="*/ 884047 w 2515549"/>
                      <a:gd name="connsiteY56" fmla="*/ 383213 h 417361"/>
                      <a:gd name="connsiteX57" fmla="*/ 1013049 w 2515549"/>
                      <a:gd name="connsiteY57" fmla="*/ 394596 h 417361"/>
                      <a:gd name="connsiteX58" fmla="*/ 1104110 w 2515549"/>
                      <a:gd name="connsiteY58" fmla="*/ 402184 h 417361"/>
                      <a:gd name="connsiteX59" fmla="*/ 1176199 w 2515549"/>
                      <a:gd name="connsiteY59" fmla="*/ 405979 h 417361"/>
                      <a:gd name="connsiteX60" fmla="*/ 1206553 w 2515549"/>
                      <a:gd name="connsiteY60" fmla="*/ 409773 h 417361"/>
                      <a:gd name="connsiteX61" fmla="*/ 1286231 w 2515549"/>
                      <a:gd name="connsiteY61" fmla="*/ 417361 h 417361"/>
                      <a:gd name="connsiteX62" fmla="*/ 1430410 w 2515549"/>
                      <a:gd name="connsiteY62" fmla="*/ 413567 h 417361"/>
                      <a:gd name="connsiteX63" fmla="*/ 1453175 w 2515549"/>
                      <a:gd name="connsiteY63" fmla="*/ 409773 h 417361"/>
                      <a:gd name="connsiteX64" fmla="*/ 1548030 w 2515549"/>
                      <a:gd name="connsiteY64" fmla="*/ 398390 h 417361"/>
                      <a:gd name="connsiteX65" fmla="*/ 1851565 w 2515549"/>
                      <a:gd name="connsiteY65" fmla="*/ 402184 h 417361"/>
                      <a:gd name="connsiteX66" fmla="*/ 1927449 w 2515549"/>
                      <a:gd name="connsiteY66" fmla="*/ 409773 h 417361"/>
                      <a:gd name="connsiteX67" fmla="*/ 2094394 w 2515549"/>
                      <a:gd name="connsiteY67" fmla="*/ 417361 h 417361"/>
                      <a:gd name="connsiteX68" fmla="*/ 2215808 w 2515549"/>
                      <a:gd name="connsiteY68" fmla="*/ 413567 h 417361"/>
                      <a:gd name="connsiteX69" fmla="*/ 2261338 w 2515549"/>
                      <a:gd name="connsiteY69" fmla="*/ 405979 h 417361"/>
                      <a:gd name="connsiteX70" fmla="*/ 2291692 w 2515549"/>
                      <a:gd name="connsiteY70" fmla="*/ 402184 h 417361"/>
                      <a:gd name="connsiteX71" fmla="*/ 2322045 w 2515549"/>
                      <a:gd name="connsiteY71" fmla="*/ 394596 h 417361"/>
                      <a:gd name="connsiteX72" fmla="*/ 2344810 w 2515549"/>
                      <a:gd name="connsiteY72" fmla="*/ 390802 h 417361"/>
                      <a:gd name="connsiteX73" fmla="*/ 2375164 w 2515549"/>
                      <a:gd name="connsiteY73" fmla="*/ 383213 h 417361"/>
                      <a:gd name="connsiteX74" fmla="*/ 2447253 w 2515549"/>
                      <a:gd name="connsiteY74" fmla="*/ 379419 h 417361"/>
                      <a:gd name="connsiteX75" fmla="*/ 2488990 w 2515549"/>
                      <a:gd name="connsiteY75" fmla="*/ 371831 h 417361"/>
                      <a:gd name="connsiteX76" fmla="*/ 2515549 w 2515549"/>
                      <a:gd name="connsiteY76" fmla="*/ 375625 h 41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2515549" h="417361">
                        <a:moveTo>
                          <a:pt x="2515549" y="375625"/>
                        </a:moveTo>
                        <a:lnTo>
                          <a:pt x="2515549" y="53119"/>
                        </a:lnTo>
                        <a:lnTo>
                          <a:pt x="2386546" y="53119"/>
                        </a:lnTo>
                        <a:cubicBezTo>
                          <a:pt x="2359987" y="51854"/>
                          <a:pt x="2333457" y="49325"/>
                          <a:pt x="2306868" y="49325"/>
                        </a:cubicBezTo>
                        <a:cubicBezTo>
                          <a:pt x="2227844" y="49325"/>
                          <a:pt x="2187695" y="52505"/>
                          <a:pt x="2117159" y="56913"/>
                        </a:cubicBezTo>
                        <a:cubicBezTo>
                          <a:pt x="2098692" y="59551"/>
                          <a:pt x="2065263" y="64789"/>
                          <a:pt x="2048863" y="64501"/>
                        </a:cubicBezTo>
                        <a:cubicBezTo>
                          <a:pt x="2014215" y="63893"/>
                          <a:pt x="1891799" y="59750"/>
                          <a:pt x="1828800" y="53119"/>
                        </a:cubicBezTo>
                        <a:cubicBezTo>
                          <a:pt x="1819906" y="52183"/>
                          <a:pt x="1811080" y="50685"/>
                          <a:pt x="1802241" y="49325"/>
                        </a:cubicBezTo>
                        <a:cubicBezTo>
                          <a:pt x="1794637" y="48155"/>
                          <a:pt x="1787159" y="45924"/>
                          <a:pt x="1779476" y="45530"/>
                        </a:cubicBezTo>
                        <a:cubicBezTo>
                          <a:pt x="1675588" y="40202"/>
                          <a:pt x="1399258" y="38549"/>
                          <a:pt x="1350732" y="37942"/>
                        </a:cubicBezTo>
                        <a:cubicBezTo>
                          <a:pt x="1316584" y="36677"/>
                          <a:pt x="1282397" y="36215"/>
                          <a:pt x="1248289" y="34148"/>
                        </a:cubicBezTo>
                        <a:cubicBezTo>
                          <a:pt x="1240610" y="33683"/>
                          <a:pt x="1233150" y="31371"/>
                          <a:pt x="1225524" y="30354"/>
                        </a:cubicBezTo>
                        <a:cubicBezTo>
                          <a:pt x="1214172" y="28840"/>
                          <a:pt x="1202759" y="27824"/>
                          <a:pt x="1191376" y="26559"/>
                        </a:cubicBezTo>
                        <a:cubicBezTo>
                          <a:pt x="1168449" y="20828"/>
                          <a:pt x="1170224" y="20493"/>
                          <a:pt x="1138258" y="18971"/>
                        </a:cubicBezTo>
                        <a:cubicBezTo>
                          <a:pt x="1097812" y="17045"/>
                          <a:pt x="1057315" y="16442"/>
                          <a:pt x="1016843" y="15177"/>
                        </a:cubicBezTo>
                        <a:cubicBezTo>
                          <a:pt x="1001666" y="13912"/>
                          <a:pt x="986513" y="12333"/>
                          <a:pt x="971313" y="11383"/>
                        </a:cubicBezTo>
                        <a:cubicBezTo>
                          <a:pt x="946036" y="9803"/>
                          <a:pt x="920706" y="9169"/>
                          <a:pt x="895429" y="7589"/>
                        </a:cubicBezTo>
                        <a:cubicBezTo>
                          <a:pt x="858316" y="5269"/>
                          <a:pt x="852572" y="4128"/>
                          <a:pt x="819546" y="0"/>
                        </a:cubicBezTo>
                        <a:lnTo>
                          <a:pt x="690543" y="3794"/>
                        </a:lnTo>
                        <a:cubicBezTo>
                          <a:pt x="676587" y="4414"/>
                          <a:pt x="662762" y="6955"/>
                          <a:pt x="648807" y="7589"/>
                        </a:cubicBezTo>
                        <a:cubicBezTo>
                          <a:pt x="607095" y="9485"/>
                          <a:pt x="565335" y="10118"/>
                          <a:pt x="523599" y="11383"/>
                        </a:cubicBezTo>
                        <a:cubicBezTo>
                          <a:pt x="502304" y="13512"/>
                          <a:pt x="483486" y="14558"/>
                          <a:pt x="462892" y="18971"/>
                        </a:cubicBezTo>
                        <a:cubicBezTo>
                          <a:pt x="452694" y="21156"/>
                          <a:pt x="442862" y="25084"/>
                          <a:pt x="432538" y="26559"/>
                        </a:cubicBezTo>
                        <a:lnTo>
                          <a:pt x="405979" y="30354"/>
                        </a:lnTo>
                        <a:cubicBezTo>
                          <a:pt x="398375" y="31524"/>
                          <a:pt x="390830" y="33060"/>
                          <a:pt x="383214" y="34148"/>
                        </a:cubicBezTo>
                        <a:cubicBezTo>
                          <a:pt x="334615" y="41090"/>
                          <a:pt x="332647" y="38821"/>
                          <a:pt x="265594" y="41736"/>
                        </a:cubicBezTo>
                        <a:lnTo>
                          <a:pt x="98649" y="37942"/>
                        </a:lnTo>
                        <a:cubicBezTo>
                          <a:pt x="84689" y="37434"/>
                          <a:pt x="70834" y="35308"/>
                          <a:pt x="56913" y="34148"/>
                        </a:cubicBezTo>
                        <a:cubicBezTo>
                          <a:pt x="9055" y="30160"/>
                          <a:pt x="23467" y="30354"/>
                          <a:pt x="0" y="30354"/>
                        </a:cubicBezTo>
                        <a:lnTo>
                          <a:pt x="0" y="295947"/>
                        </a:lnTo>
                        <a:lnTo>
                          <a:pt x="87267" y="254211"/>
                        </a:lnTo>
                        <a:cubicBezTo>
                          <a:pt x="98649" y="252946"/>
                          <a:pt x="110136" y="252407"/>
                          <a:pt x="121414" y="250417"/>
                        </a:cubicBezTo>
                        <a:cubicBezTo>
                          <a:pt x="131685" y="248604"/>
                          <a:pt x="151768" y="242828"/>
                          <a:pt x="151768" y="242828"/>
                        </a:cubicBezTo>
                        <a:cubicBezTo>
                          <a:pt x="190975" y="244093"/>
                          <a:pt x="230221" y="244447"/>
                          <a:pt x="269388" y="246623"/>
                        </a:cubicBezTo>
                        <a:cubicBezTo>
                          <a:pt x="275827" y="246981"/>
                          <a:pt x="282014" y="249263"/>
                          <a:pt x="288359" y="250417"/>
                        </a:cubicBezTo>
                        <a:cubicBezTo>
                          <a:pt x="295928" y="251793"/>
                          <a:pt x="303563" y="252793"/>
                          <a:pt x="311124" y="254211"/>
                        </a:cubicBezTo>
                        <a:cubicBezTo>
                          <a:pt x="323801" y="256588"/>
                          <a:pt x="336419" y="259269"/>
                          <a:pt x="349066" y="261799"/>
                        </a:cubicBezTo>
                        <a:cubicBezTo>
                          <a:pt x="355390" y="263064"/>
                          <a:pt x="361781" y="264030"/>
                          <a:pt x="368037" y="265594"/>
                        </a:cubicBezTo>
                        <a:lnTo>
                          <a:pt x="398390" y="273182"/>
                        </a:lnTo>
                        <a:cubicBezTo>
                          <a:pt x="417448" y="277946"/>
                          <a:pt x="408619" y="275327"/>
                          <a:pt x="424950" y="280770"/>
                        </a:cubicBezTo>
                        <a:cubicBezTo>
                          <a:pt x="428744" y="283300"/>
                          <a:pt x="432771" y="285510"/>
                          <a:pt x="436332" y="288359"/>
                        </a:cubicBezTo>
                        <a:cubicBezTo>
                          <a:pt x="439125" y="290594"/>
                          <a:pt x="440853" y="294107"/>
                          <a:pt x="443921" y="295947"/>
                        </a:cubicBezTo>
                        <a:cubicBezTo>
                          <a:pt x="447350" y="298005"/>
                          <a:pt x="451509" y="298476"/>
                          <a:pt x="455303" y="299741"/>
                        </a:cubicBezTo>
                        <a:cubicBezTo>
                          <a:pt x="459097" y="302271"/>
                          <a:pt x="462494" y="305534"/>
                          <a:pt x="466686" y="307330"/>
                        </a:cubicBezTo>
                        <a:cubicBezTo>
                          <a:pt x="471479" y="309384"/>
                          <a:pt x="476772" y="309993"/>
                          <a:pt x="481863" y="311124"/>
                        </a:cubicBezTo>
                        <a:cubicBezTo>
                          <a:pt x="488158" y="312523"/>
                          <a:pt x="494435" y="314118"/>
                          <a:pt x="500834" y="314918"/>
                        </a:cubicBezTo>
                        <a:cubicBezTo>
                          <a:pt x="543172" y="320210"/>
                          <a:pt x="532678" y="315974"/>
                          <a:pt x="565335" y="322506"/>
                        </a:cubicBezTo>
                        <a:cubicBezTo>
                          <a:pt x="600821" y="329604"/>
                          <a:pt x="562965" y="322863"/>
                          <a:pt x="591894" y="330095"/>
                        </a:cubicBezTo>
                        <a:cubicBezTo>
                          <a:pt x="598150" y="331659"/>
                          <a:pt x="604581" y="332439"/>
                          <a:pt x="610865" y="333889"/>
                        </a:cubicBezTo>
                        <a:cubicBezTo>
                          <a:pt x="621027" y="336234"/>
                          <a:pt x="630895" y="340002"/>
                          <a:pt x="641219" y="341477"/>
                        </a:cubicBezTo>
                        <a:cubicBezTo>
                          <a:pt x="650072" y="342742"/>
                          <a:pt x="658957" y="343802"/>
                          <a:pt x="667778" y="345272"/>
                        </a:cubicBezTo>
                        <a:cubicBezTo>
                          <a:pt x="690674" y="349088"/>
                          <a:pt x="681454" y="348311"/>
                          <a:pt x="701926" y="352860"/>
                        </a:cubicBezTo>
                        <a:cubicBezTo>
                          <a:pt x="708221" y="354259"/>
                          <a:pt x="714552" y="355500"/>
                          <a:pt x="720897" y="356654"/>
                        </a:cubicBezTo>
                        <a:cubicBezTo>
                          <a:pt x="728466" y="358030"/>
                          <a:pt x="736140" y="358836"/>
                          <a:pt x="743662" y="360448"/>
                        </a:cubicBezTo>
                        <a:cubicBezTo>
                          <a:pt x="757550" y="363424"/>
                          <a:pt x="777838" y="369811"/>
                          <a:pt x="792986" y="371831"/>
                        </a:cubicBezTo>
                        <a:cubicBezTo>
                          <a:pt x="805585" y="373511"/>
                          <a:pt x="818316" y="374049"/>
                          <a:pt x="830928" y="375625"/>
                        </a:cubicBezTo>
                        <a:cubicBezTo>
                          <a:pt x="848676" y="377843"/>
                          <a:pt x="884047" y="383213"/>
                          <a:pt x="884047" y="383213"/>
                        </a:cubicBezTo>
                        <a:cubicBezTo>
                          <a:pt x="941399" y="402332"/>
                          <a:pt x="894519" y="389083"/>
                          <a:pt x="1013049" y="394596"/>
                        </a:cubicBezTo>
                        <a:cubicBezTo>
                          <a:pt x="1166287" y="401723"/>
                          <a:pt x="999926" y="394742"/>
                          <a:pt x="1104110" y="402184"/>
                        </a:cubicBezTo>
                        <a:cubicBezTo>
                          <a:pt x="1128112" y="403899"/>
                          <a:pt x="1152169" y="404714"/>
                          <a:pt x="1176199" y="405979"/>
                        </a:cubicBezTo>
                        <a:cubicBezTo>
                          <a:pt x="1186317" y="407244"/>
                          <a:pt x="1196389" y="408960"/>
                          <a:pt x="1206553" y="409773"/>
                        </a:cubicBezTo>
                        <a:cubicBezTo>
                          <a:pt x="1284943" y="416044"/>
                          <a:pt x="1248057" y="407818"/>
                          <a:pt x="1286231" y="417361"/>
                        </a:cubicBezTo>
                        <a:lnTo>
                          <a:pt x="1430410" y="413567"/>
                        </a:lnTo>
                        <a:cubicBezTo>
                          <a:pt x="1438095" y="413218"/>
                          <a:pt x="1445567" y="410914"/>
                          <a:pt x="1453175" y="409773"/>
                        </a:cubicBezTo>
                        <a:cubicBezTo>
                          <a:pt x="1512038" y="400943"/>
                          <a:pt x="1494796" y="403229"/>
                          <a:pt x="1548030" y="398390"/>
                        </a:cubicBezTo>
                        <a:lnTo>
                          <a:pt x="1851565" y="402184"/>
                        </a:lnTo>
                        <a:cubicBezTo>
                          <a:pt x="1876974" y="402946"/>
                          <a:pt x="1902063" y="408437"/>
                          <a:pt x="1927449" y="409773"/>
                        </a:cubicBezTo>
                        <a:cubicBezTo>
                          <a:pt x="2031139" y="415230"/>
                          <a:pt x="1975495" y="412605"/>
                          <a:pt x="2094394" y="417361"/>
                        </a:cubicBezTo>
                        <a:cubicBezTo>
                          <a:pt x="2134865" y="416096"/>
                          <a:pt x="2175370" y="415641"/>
                          <a:pt x="2215808" y="413567"/>
                        </a:cubicBezTo>
                        <a:cubicBezTo>
                          <a:pt x="2236643" y="412499"/>
                          <a:pt x="2242329" y="408904"/>
                          <a:pt x="2261338" y="405979"/>
                        </a:cubicBezTo>
                        <a:cubicBezTo>
                          <a:pt x="2271416" y="404428"/>
                          <a:pt x="2281614" y="403735"/>
                          <a:pt x="2291692" y="402184"/>
                        </a:cubicBezTo>
                        <a:cubicBezTo>
                          <a:pt x="2345006" y="393981"/>
                          <a:pt x="2285679" y="402677"/>
                          <a:pt x="2322045" y="394596"/>
                        </a:cubicBezTo>
                        <a:cubicBezTo>
                          <a:pt x="2329555" y="392927"/>
                          <a:pt x="2337288" y="392414"/>
                          <a:pt x="2344810" y="390802"/>
                        </a:cubicBezTo>
                        <a:cubicBezTo>
                          <a:pt x="2355008" y="388617"/>
                          <a:pt x="2364749" y="383761"/>
                          <a:pt x="2375164" y="383213"/>
                        </a:cubicBezTo>
                        <a:lnTo>
                          <a:pt x="2447253" y="379419"/>
                        </a:lnTo>
                        <a:cubicBezTo>
                          <a:pt x="2514319" y="368242"/>
                          <a:pt x="2430673" y="382434"/>
                          <a:pt x="2488990" y="371831"/>
                        </a:cubicBezTo>
                        <a:cubicBezTo>
                          <a:pt x="2511002" y="367829"/>
                          <a:pt x="2504391" y="368037"/>
                          <a:pt x="2515549" y="375625"/>
                        </a:cubicBezTo>
                        <a:close/>
                      </a:path>
                    </a:pathLst>
                  </a:custGeom>
                  <a:solidFill>
                    <a:srgbClr val="C57B3E">
                      <a:alpha val="2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Forme libre 54">
                    <a:extLst>
                      <a:ext uri="{FF2B5EF4-FFF2-40B4-BE49-F238E27FC236}">
                        <a16:creationId xmlns:a16="http://schemas.microsoft.com/office/drawing/2014/main" id="{7C301AAB-F516-2FEA-B892-06DD3F76DB85}"/>
                      </a:ext>
                    </a:extLst>
                  </p:cNvPr>
                  <p:cNvSpPr/>
                  <p:nvPr/>
                </p:nvSpPr>
                <p:spPr>
                  <a:xfrm>
                    <a:off x="2412772" y="5126182"/>
                    <a:ext cx="2509652" cy="114795"/>
                  </a:xfrm>
                  <a:custGeom>
                    <a:avLst/>
                    <a:gdLst>
                      <a:gd name="connsiteX0" fmla="*/ 0 w 2509652"/>
                      <a:gd name="connsiteY0" fmla="*/ 0 h 114795"/>
                      <a:gd name="connsiteX1" fmla="*/ 649184 w 2509652"/>
                      <a:gd name="connsiteY1" fmla="*/ 71252 h 114795"/>
                      <a:gd name="connsiteX2" fmla="*/ 1235034 w 2509652"/>
                      <a:gd name="connsiteY2" fmla="*/ 106878 h 114795"/>
                      <a:gd name="connsiteX3" fmla="*/ 1884218 w 2509652"/>
                      <a:gd name="connsiteY3" fmla="*/ 114795 h 114795"/>
                      <a:gd name="connsiteX4" fmla="*/ 2509652 w 2509652"/>
                      <a:gd name="connsiteY4" fmla="*/ 98961 h 114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09652" h="114795">
                        <a:moveTo>
                          <a:pt x="0" y="0"/>
                        </a:moveTo>
                        <a:lnTo>
                          <a:pt x="649184" y="71252"/>
                        </a:lnTo>
                        <a:lnTo>
                          <a:pt x="1235034" y="106878"/>
                        </a:lnTo>
                        <a:lnTo>
                          <a:pt x="1884218" y="114795"/>
                        </a:lnTo>
                        <a:lnTo>
                          <a:pt x="2509652" y="98961"/>
                        </a:lnTo>
                      </a:path>
                    </a:pathLst>
                  </a:custGeom>
                  <a:noFill/>
                  <a:ln>
                    <a:solidFill>
                      <a:srgbClr val="C57B3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54" name="Groupe 53">
                  <a:extLst>
                    <a:ext uri="{FF2B5EF4-FFF2-40B4-BE49-F238E27FC236}">
                      <a16:creationId xmlns:a16="http://schemas.microsoft.com/office/drawing/2014/main" id="{4D799A19-E787-4E3A-832A-EF68AC629124}"/>
                    </a:ext>
                  </a:extLst>
                </p:cNvPr>
                <p:cNvGrpSpPr/>
                <p:nvPr/>
              </p:nvGrpSpPr>
              <p:grpSpPr>
                <a:xfrm>
                  <a:off x="2405251" y="4659086"/>
                  <a:ext cx="2521131" cy="505097"/>
                  <a:chOff x="2405251" y="4659086"/>
                  <a:chExt cx="2521131" cy="505097"/>
                </a:xfrm>
              </p:grpSpPr>
              <p:sp>
                <p:nvSpPr>
                  <p:cNvPr id="52" name="Forme libre 51">
                    <a:extLst>
                      <a:ext uri="{FF2B5EF4-FFF2-40B4-BE49-F238E27FC236}">
                        <a16:creationId xmlns:a16="http://schemas.microsoft.com/office/drawing/2014/main" id="{7BAA3A68-0C3D-8A88-84EC-5E5955440169}"/>
                      </a:ext>
                    </a:extLst>
                  </p:cNvPr>
                  <p:cNvSpPr/>
                  <p:nvPr/>
                </p:nvSpPr>
                <p:spPr>
                  <a:xfrm>
                    <a:off x="2405251" y="4659086"/>
                    <a:ext cx="2516777" cy="505097"/>
                  </a:xfrm>
                  <a:custGeom>
                    <a:avLst/>
                    <a:gdLst>
                      <a:gd name="connsiteX0" fmla="*/ 2516777 w 2516777"/>
                      <a:gd name="connsiteY0" fmla="*/ 505097 h 505097"/>
                      <a:gd name="connsiteX1" fmla="*/ 2516777 w 2516777"/>
                      <a:gd name="connsiteY1" fmla="*/ 104503 h 505097"/>
                      <a:gd name="connsiteX2" fmla="*/ 2455817 w 2516777"/>
                      <a:gd name="connsiteY2" fmla="*/ 104503 h 505097"/>
                      <a:gd name="connsiteX3" fmla="*/ 2394857 w 2516777"/>
                      <a:gd name="connsiteY3" fmla="*/ 108857 h 505097"/>
                      <a:gd name="connsiteX4" fmla="*/ 2351314 w 2516777"/>
                      <a:gd name="connsiteY4" fmla="*/ 121920 h 505097"/>
                      <a:gd name="connsiteX5" fmla="*/ 2333897 w 2516777"/>
                      <a:gd name="connsiteY5" fmla="*/ 126274 h 505097"/>
                      <a:gd name="connsiteX6" fmla="*/ 2320834 w 2516777"/>
                      <a:gd name="connsiteY6" fmla="*/ 130628 h 505097"/>
                      <a:gd name="connsiteX7" fmla="*/ 2251165 w 2516777"/>
                      <a:gd name="connsiteY7" fmla="*/ 139337 h 505097"/>
                      <a:gd name="connsiteX8" fmla="*/ 2007325 w 2516777"/>
                      <a:gd name="connsiteY8" fmla="*/ 134983 h 505097"/>
                      <a:gd name="connsiteX9" fmla="*/ 1963783 w 2516777"/>
                      <a:gd name="connsiteY9" fmla="*/ 126274 h 505097"/>
                      <a:gd name="connsiteX10" fmla="*/ 1928948 w 2516777"/>
                      <a:gd name="connsiteY10" fmla="*/ 121920 h 505097"/>
                      <a:gd name="connsiteX11" fmla="*/ 1898468 w 2516777"/>
                      <a:gd name="connsiteY11" fmla="*/ 117565 h 505097"/>
                      <a:gd name="connsiteX12" fmla="*/ 1815737 w 2516777"/>
                      <a:gd name="connsiteY12" fmla="*/ 104503 h 505097"/>
                      <a:gd name="connsiteX13" fmla="*/ 1772194 w 2516777"/>
                      <a:gd name="connsiteY13" fmla="*/ 100148 h 505097"/>
                      <a:gd name="connsiteX14" fmla="*/ 1737360 w 2516777"/>
                      <a:gd name="connsiteY14" fmla="*/ 95794 h 505097"/>
                      <a:gd name="connsiteX15" fmla="*/ 1519645 w 2516777"/>
                      <a:gd name="connsiteY15" fmla="*/ 78377 h 505097"/>
                      <a:gd name="connsiteX16" fmla="*/ 1484811 w 2516777"/>
                      <a:gd name="connsiteY16" fmla="*/ 74023 h 505097"/>
                      <a:gd name="connsiteX17" fmla="*/ 1458685 w 2516777"/>
                      <a:gd name="connsiteY17" fmla="*/ 69668 h 505097"/>
                      <a:gd name="connsiteX18" fmla="*/ 1428205 w 2516777"/>
                      <a:gd name="connsiteY18" fmla="*/ 65314 h 505097"/>
                      <a:gd name="connsiteX19" fmla="*/ 1262743 w 2516777"/>
                      <a:gd name="connsiteY19" fmla="*/ 69668 h 505097"/>
                      <a:gd name="connsiteX20" fmla="*/ 1201783 w 2516777"/>
                      <a:gd name="connsiteY20" fmla="*/ 74023 h 505097"/>
                      <a:gd name="connsiteX21" fmla="*/ 879565 w 2516777"/>
                      <a:gd name="connsiteY21" fmla="*/ 69668 h 505097"/>
                      <a:gd name="connsiteX22" fmla="*/ 766354 w 2516777"/>
                      <a:gd name="connsiteY22" fmla="*/ 60960 h 505097"/>
                      <a:gd name="connsiteX23" fmla="*/ 718457 w 2516777"/>
                      <a:gd name="connsiteY23" fmla="*/ 47897 h 505097"/>
                      <a:gd name="connsiteX24" fmla="*/ 683623 w 2516777"/>
                      <a:gd name="connsiteY24" fmla="*/ 39188 h 505097"/>
                      <a:gd name="connsiteX25" fmla="*/ 657497 w 2516777"/>
                      <a:gd name="connsiteY25" fmla="*/ 30480 h 505097"/>
                      <a:gd name="connsiteX26" fmla="*/ 640080 w 2516777"/>
                      <a:gd name="connsiteY26" fmla="*/ 26125 h 505097"/>
                      <a:gd name="connsiteX27" fmla="*/ 613954 w 2516777"/>
                      <a:gd name="connsiteY27" fmla="*/ 17417 h 505097"/>
                      <a:gd name="connsiteX28" fmla="*/ 600891 w 2516777"/>
                      <a:gd name="connsiteY28" fmla="*/ 13063 h 505097"/>
                      <a:gd name="connsiteX29" fmla="*/ 583474 w 2516777"/>
                      <a:gd name="connsiteY29" fmla="*/ 8708 h 505097"/>
                      <a:gd name="connsiteX30" fmla="*/ 570411 w 2516777"/>
                      <a:gd name="connsiteY30" fmla="*/ 4354 h 505097"/>
                      <a:gd name="connsiteX31" fmla="*/ 522514 w 2516777"/>
                      <a:gd name="connsiteY31" fmla="*/ 0 h 505097"/>
                      <a:gd name="connsiteX32" fmla="*/ 352697 w 2516777"/>
                      <a:gd name="connsiteY32" fmla="*/ 4354 h 505097"/>
                      <a:gd name="connsiteX33" fmla="*/ 304800 w 2516777"/>
                      <a:gd name="connsiteY33" fmla="*/ 17417 h 505097"/>
                      <a:gd name="connsiteX34" fmla="*/ 274320 w 2516777"/>
                      <a:gd name="connsiteY34" fmla="*/ 30480 h 505097"/>
                      <a:gd name="connsiteX35" fmla="*/ 261257 w 2516777"/>
                      <a:gd name="connsiteY35" fmla="*/ 43543 h 505097"/>
                      <a:gd name="connsiteX36" fmla="*/ 222068 w 2516777"/>
                      <a:gd name="connsiteY36" fmla="*/ 65314 h 505097"/>
                      <a:gd name="connsiteX37" fmla="*/ 209005 w 2516777"/>
                      <a:gd name="connsiteY37" fmla="*/ 74023 h 505097"/>
                      <a:gd name="connsiteX38" fmla="*/ 195943 w 2516777"/>
                      <a:gd name="connsiteY38" fmla="*/ 78377 h 505097"/>
                      <a:gd name="connsiteX39" fmla="*/ 178525 w 2516777"/>
                      <a:gd name="connsiteY39" fmla="*/ 87085 h 505097"/>
                      <a:gd name="connsiteX40" fmla="*/ 165463 w 2516777"/>
                      <a:gd name="connsiteY40" fmla="*/ 95794 h 505097"/>
                      <a:gd name="connsiteX41" fmla="*/ 139337 w 2516777"/>
                      <a:gd name="connsiteY41" fmla="*/ 104503 h 505097"/>
                      <a:gd name="connsiteX42" fmla="*/ 113211 w 2516777"/>
                      <a:gd name="connsiteY42" fmla="*/ 117565 h 505097"/>
                      <a:gd name="connsiteX43" fmla="*/ 100148 w 2516777"/>
                      <a:gd name="connsiteY43" fmla="*/ 126274 h 505097"/>
                      <a:gd name="connsiteX44" fmla="*/ 60960 w 2516777"/>
                      <a:gd name="connsiteY44" fmla="*/ 139337 h 505097"/>
                      <a:gd name="connsiteX45" fmla="*/ 47897 w 2516777"/>
                      <a:gd name="connsiteY45" fmla="*/ 143691 h 505097"/>
                      <a:gd name="connsiteX46" fmla="*/ 34834 w 2516777"/>
                      <a:gd name="connsiteY46" fmla="*/ 148045 h 505097"/>
                      <a:gd name="connsiteX47" fmla="*/ 0 w 2516777"/>
                      <a:gd name="connsiteY47" fmla="*/ 165463 h 505097"/>
                      <a:gd name="connsiteX48" fmla="*/ 0 w 2516777"/>
                      <a:gd name="connsiteY48" fmla="*/ 431074 h 505097"/>
                      <a:gd name="connsiteX49" fmla="*/ 91440 w 2516777"/>
                      <a:gd name="connsiteY49" fmla="*/ 370114 h 505097"/>
                      <a:gd name="connsiteX50" fmla="*/ 126274 w 2516777"/>
                      <a:gd name="connsiteY50" fmla="*/ 357051 h 505097"/>
                      <a:gd name="connsiteX51" fmla="*/ 152400 w 2516777"/>
                      <a:gd name="connsiteY51" fmla="*/ 348343 h 505097"/>
                      <a:gd name="connsiteX52" fmla="*/ 400594 w 2516777"/>
                      <a:gd name="connsiteY52" fmla="*/ 357051 h 505097"/>
                      <a:gd name="connsiteX53" fmla="*/ 457200 w 2516777"/>
                      <a:gd name="connsiteY53" fmla="*/ 370114 h 505097"/>
                      <a:gd name="connsiteX54" fmla="*/ 496388 w 2516777"/>
                      <a:gd name="connsiteY54" fmla="*/ 383177 h 505097"/>
                      <a:gd name="connsiteX55" fmla="*/ 509451 w 2516777"/>
                      <a:gd name="connsiteY55" fmla="*/ 387531 h 505097"/>
                      <a:gd name="connsiteX56" fmla="*/ 526868 w 2516777"/>
                      <a:gd name="connsiteY56" fmla="*/ 391885 h 505097"/>
                      <a:gd name="connsiteX57" fmla="*/ 566057 w 2516777"/>
                      <a:gd name="connsiteY57" fmla="*/ 400594 h 505097"/>
                      <a:gd name="connsiteX58" fmla="*/ 592183 w 2516777"/>
                      <a:gd name="connsiteY58" fmla="*/ 409303 h 505097"/>
                      <a:gd name="connsiteX59" fmla="*/ 605245 w 2516777"/>
                      <a:gd name="connsiteY59" fmla="*/ 413657 h 505097"/>
                      <a:gd name="connsiteX60" fmla="*/ 674914 w 2516777"/>
                      <a:gd name="connsiteY60" fmla="*/ 422365 h 505097"/>
                      <a:gd name="connsiteX61" fmla="*/ 705394 w 2516777"/>
                      <a:gd name="connsiteY61" fmla="*/ 426720 h 505097"/>
                      <a:gd name="connsiteX62" fmla="*/ 753291 w 2516777"/>
                      <a:gd name="connsiteY62" fmla="*/ 431074 h 505097"/>
                      <a:gd name="connsiteX63" fmla="*/ 783771 w 2516777"/>
                      <a:gd name="connsiteY63" fmla="*/ 435428 h 505097"/>
                      <a:gd name="connsiteX64" fmla="*/ 892628 w 2516777"/>
                      <a:gd name="connsiteY64" fmla="*/ 439783 h 505097"/>
                      <a:gd name="connsiteX65" fmla="*/ 962297 w 2516777"/>
                      <a:gd name="connsiteY65" fmla="*/ 448491 h 505097"/>
                      <a:gd name="connsiteX66" fmla="*/ 988423 w 2516777"/>
                      <a:gd name="connsiteY66" fmla="*/ 457200 h 505097"/>
                      <a:gd name="connsiteX67" fmla="*/ 1027611 w 2516777"/>
                      <a:gd name="connsiteY67" fmla="*/ 465908 h 505097"/>
                      <a:gd name="connsiteX68" fmla="*/ 1053737 w 2516777"/>
                      <a:gd name="connsiteY68" fmla="*/ 474617 h 505097"/>
                      <a:gd name="connsiteX69" fmla="*/ 1071154 w 2516777"/>
                      <a:gd name="connsiteY69" fmla="*/ 478971 h 505097"/>
                      <a:gd name="connsiteX70" fmla="*/ 1119051 w 2516777"/>
                      <a:gd name="connsiteY70" fmla="*/ 487680 h 505097"/>
                      <a:gd name="connsiteX71" fmla="*/ 1162594 w 2516777"/>
                      <a:gd name="connsiteY71" fmla="*/ 496388 h 505097"/>
                      <a:gd name="connsiteX72" fmla="*/ 1323703 w 2516777"/>
                      <a:gd name="connsiteY72" fmla="*/ 487680 h 505097"/>
                      <a:gd name="connsiteX73" fmla="*/ 1358537 w 2516777"/>
                      <a:gd name="connsiteY73" fmla="*/ 483325 h 505097"/>
                      <a:gd name="connsiteX74" fmla="*/ 1463040 w 2516777"/>
                      <a:gd name="connsiteY74" fmla="*/ 474617 h 505097"/>
                      <a:gd name="connsiteX75" fmla="*/ 1563188 w 2516777"/>
                      <a:gd name="connsiteY75" fmla="*/ 465908 h 505097"/>
                      <a:gd name="connsiteX76" fmla="*/ 1824445 w 2516777"/>
                      <a:gd name="connsiteY76" fmla="*/ 461554 h 505097"/>
                      <a:gd name="connsiteX77" fmla="*/ 2037805 w 2516777"/>
                      <a:gd name="connsiteY77" fmla="*/ 457200 h 505097"/>
                      <a:gd name="connsiteX78" fmla="*/ 2346960 w 2516777"/>
                      <a:gd name="connsiteY78" fmla="*/ 461554 h 505097"/>
                      <a:gd name="connsiteX79" fmla="*/ 2412274 w 2516777"/>
                      <a:gd name="connsiteY79" fmla="*/ 470263 h 505097"/>
                      <a:gd name="connsiteX80" fmla="*/ 2438400 w 2516777"/>
                      <a:gd name="connsiteY80" fmla="*/ 474617 h 505097"/>
                      <a:gd name="connsiteX81" fmla="*/ 2451463 w 2516777"/>
                      <a:gd name="connsiteY81" fmla="*/ 478971 h 505097"/>
                      <a:gd name="connsiteX82" fmla="*/ 2490651 w 2516777"/>
                      <a:gd name="connsiteY82" fmla="*/ 487680 h 505097"/>
                      <a:gd name="connsiteX83" fmla="*/ 2516777 w 2516777"/>
                      <a:gd name="connsiteY83" fmla="*/ 505097 h 505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2516777" h="505097">
                        <a:moveTo>
                          <a:pt x="2516777" y="505097"/>
                        </a:moveTo>
                        <a:lnTo>
                          <a:pt x="2516777" y="104503"/>
                        </a:lnTo>
                        <a:lnTo>
                          <a:pt x="2455817" y="104503"/>
                        </a:lnTo>
                        <a:cubicBezTo>
                          <a:pt x="2435497" y="105954"/>
                          <a:pt x="2415104" y="106607"/>
                          <a:pt x="2394857" y="108857"/>
                        </a:cubicBezTo>
                        <a:cubicBezTo>
                          <a:pt x="2382413" y="110240"/>
                          <a:pt x="2361828" y="119292"/>
                          <a:pt x="2351314" y="121920"/>
                        </a:cubicBezTo>
                        <a:cubicBezTo>
                          <a:pt x="2345508" y="123371"/>
                          <a:pt x="2339651" y="124630"/>
                          <a:pt x="2333897" y="126274"/>
                        </a:cubicBezTo>
                        <a:cubicBezTo>
                          <a:pt x="2329484" y="127535"/>
                          <a:pt x="2325287" y="129515"/>
                          <a:pt x="2320834" y="130628"/>
                        </a:cubicBezTo>
                        <a:cubicBezTo>
                          <a:pt x="2295119" y="137057"/>
                          <a:pt x="2280924" y="136632"/>
                          <a:pt x="2251165" y="139337"/>
                        </a:cubicBezTo>
                        <a:lnTo>
                          <a:pt x="2007325" y="134983"/>
                        </a:lnTo>
                        <a:cubicBezTo>
                          <a:pt x="1983569" y="134217"/>
                          <a:pt x="1984158" y="129670"/>
                          <a:pt x="1963783" y="126274"/>
                        </a:cubicBezTo>
                        <a:cubicBezTo>
                          <a:pt x="1952240" y="124350"/>
                          <a:pt x="1940547" y="123467"/>
                          <a:pt x="1928948" y="121920"/>
                        </a:cubicBezTo>
                        <a:lnTo>
                          <a:pt x="1898468" y="117565"/>
                        </a:lnTo>
                        <a:cubicBezTo>
                          <a:pt x="1874174" y="113729"/>
                          <a:pt x="1841563" y="107541"/>
                          <a:pt x="1815737" y="104503"/>
                        </a:cubicBezTo>
                        <a:cubicBezTo>
                          <a:pt x="1801250" y="102799"/>
                          <a:pt x="1786692" y="101759"/>
                          <a:pt x="1772194" y="100148"/>
                        </a:cubicBezTo>
                        <a:cubicBezTo>
                          <a:pt x="1760564" y="98856"/>
                          <a:pt x="1749023" y="96740"/>
                          <a:pt x="1737360" y="95794"/>
                        </a:cubicBezTo>
                        <a:cubicBezTo>
                          <a:pt x="1661907" y="89676"/>
                          <a:pt x="1594039" y="87676"/>
                          <a:pt x="1519645" y="78377"/>
                        </a:cubicBezTo>
                        <a:lnTo>
                          <a:pt x="1484811" y="74023"/>
                        </a:lnTo>
                        <a:cubicBezTo>
                          <a:pt x="1476071" y="72774"/>
                          <a:pt x="1467411" y="71011"/>
                          <a:pt x="1458685" y="69668"/>
                        </a:cubicBezTo>
                        <a:cubicBezTo>
                          <a:pt x="1448541" y="68107"/>
                          <a:pt x="1438365" y="66765"/>
                          <a:pt x="1428205" y="65314"/>
                        </a:cubicBezTo>
                        <a:lnTo>
                          <a:pt x="1262743" y="69668"/>
                        </a:lnTo>
                        <a:cubicBezTo>
                          <a:pt x="1242386" y="70451"/>
                          <a:pt x="1222155" y="74023"/>
                          <a:pt x="1201783" y="74023"/>
                        </a:cubicBezTo>
                        <a:cubicBezTo>
                          <a:pt x="1094367" y="74023"/>
                          <a:pt x="986971" y="71120"/>
                          <a:pt x="879565" y="69668"/>
                        </a:cubicBezTo>
                        <a:cubicBezTo>
                          <a:pt x="846919" y="67950"/>
                          <a:pt x="801749" y="68039"/>
                          <a:pt x="766354" y="60960"/>
                        </a:cubicBezTo>
                        <a:cubicBezTo>
                          <a:pt x="701048" y="47899"/>
                          <a:pt x="752853" y="57278"/>
                          <a:pt x="718457" y="47897"/>
                        </a:cubicBezTo>
                        <a:cubicBezTo>
                          <a:pt x="706910" y="44748"/>
                          <a:pt x="694978" y="42973"/>
                          <a:pt x="683623" y="39188"/>
                        </a:cubicBezTo>
                        <a:cubicBezTo>
                          <a:pt x="674914" y="36285"/>
                          <a:pt x="666402" y="32707"/>
                          <a:pt x="657497" y="30480"/>
                        </a:cubicBezTo>
                        <a:cubicBezTo>
                          <a:pt x="651691" y="29028"/>
                          <a:pt x="645812" y="27845"/>
                          <a:pt x="640080" y="26125"/>
                        </a:cubicBezTo>
                        <a:cubicBezTo>
                          <a:pt x="631287" y="23487"/>
                          <a:pt x="622663" y="20320"/>
                          <a:pt x="613954" y="17417"/>
                        </a:cubicBezTo>
                        <a:cubicBezTo>
                          <a:pt x="609600" y="15966"/>
                          <a:pt x="605344" y="14176"/>
                          <a:pt x="600891" y="13063"/>
                        </a:cubicBezTo>
                        <a:cubicBezTo>
                          <a:pt x="595085" y="11611"/>
                          <a:pt x="589228" y="10352"/>
                          <a:pt x="583474" y="8708"/>
                        </a:cubicBezTo>
                        <a:cubicBezTo>
                          <a:pt x="579061" y="7447"/>
                          <a:pt x="574955" y="5003"/>
                          <a:pt x="570411" y="4354"/>
                        </a:cubicBezTo>
                        <a:cubicBezTo>
                          <a:pt x="554541" y="2087"/>
                          <a:pt x="538480" y="1451"/>
                          <a:pt x="522514" y="0"/>
                        </a:cubicBezTo>
                        <a:lnTo>
                          <a:pt x="352697" y="4354"/>
                        </a:lnTo>
                        <a:cubicBezTo>
                          <a:pt x="338440" y="5002"/>
                          <a:pt x="317461" y="13197"/>
                          <a:pt x="304800" y="17417"/>
                        </a:cubicBezTo>
                        <a:cubicBezTo>
                          <a:pt x="294137" y="20971"/>
                          <a:pt x="283739" y="23752"/>
                          <a:pt x="274320" y="30480"/>
                        </a:cubicBezTo>
                        <a:cubicBezTo>
                          <a:pt x="269309" y="34059"/>
                          <a:pt x="266118" y="39762"/>
                          <a:pt x="261257" y="43543"/>
                        </a:cubicBezTo>
                        <a:cubicBezTo>
                          <a:pt x="238798" y="61011"/>
                          <a:pt x="241777" y="58745"/>
                          <a:pt x="222068" y="65314"/>
                        </a:cubicBezTo>
                        <a:cubicBezTo>
                          <a:pt x="217714" y="68217"/>
                          <a:pt x="213686" y="71683"/>
                          <a:pt x="209005" y="74023"/>
                        </a:cubicBezTo>
                        <a:cubicBezTo>
                          <a:pt x="204900" y="76076"/>
                          <a:pt x="200161" y="76569"/>
                          <a:pt x="195943" y="78377"/>
                        </a:cubicBezTo>
                        <a:cubicBezTo>
                          <a:pt x="189977" y="80934"/>
                          <a:pt x="184161" y="83865"/>
                          <a:pt x="178525" y="87085"/>
                        </a:cubicBezTo>
                        <a:cubicBezTo>
                          <a:pt x="173981" y="89681"/>
                          <a:pt x="170245" y="93669"/>
                          <a:pt x="165463" y="95794"/>
                        </a:cubicBezTo>
                        <a:cubicBezTo>
                          <a:pt x="157075" y="99522"/>
                          <a:pt x="146975" y="99411"/>
                          <a:pt x="139337" y="104503"/>
                        </a:cubicBezTo>
                        <a:cubicBezTo>
                          <a:pt x="122455" y="115757"/>
                          <a:pt x="131239" y="111556"/>
                          <a:pt x="113211" y="117565"/>
                        </a:cubicBezTo>
                        <a:cubicBezTo>
                          <a:pt x="108857" y="120468"/>
                          <a:pt x="104930" y="124148"/>
                          <a:pt x="100148" y="126274"/>
                        </a:cubicBezTo>
                        <a:cubicBezTo>
                          <a:pt x="100134" y="126280"/>
                          <a:pt x="67498" y="137158"/>
                          <a:pt x="60960" y="139337"/>
                        </a:cubicBezTo>
                        <a:lnTo>
                          <a:pt x="47897" y="143691"/>
                        </a:lnTo>
                        <a:lnTo>
                          <a:pt x="34834" y="148045"/>
                        </a:lnTo>
                        <a:cubicBezTo>
                          <a:pt x="6293" y="167073"/>
                          <a:pt x="19175" y="165463"/>
                          <a:pt x="0" y="165463"/>
                        </a:cubicBezTo>
                        <a:lnTo>
                          <a:pt x="0" y="431074"/>
                        </a:lnTo>
                        <a:lnTo>
                          <a:pt x="91440" y="370114"/>
                        </a:lnTo>
                        <a:lnTo>
                          <a:pt x="126274" y="357051"/>
                        </a:lnTo>
                        <a:cubicBezTo>
                          <a:pt x="134919" y="353964"/>
                          <a:pt x="152400" y="348343"/>
                          <a:pt x="152400" y="348343"/>
                        </a:cubicBezTo>
                        <a:cubicBezTo>
                          <a:pt x="238921" y="350109"/>
                          <a:pt x="317964" y="344339"/>
                          <a:pt x="400594" y="357051"/>
                        </a:cubicBezTo>
                        <a:cubicBezTo>
                          <a:pt x="413425" y="359025"/>
                          <a:pt x="448625" y="367255"/>
                          <a:pt x="457200" y="370114"/>
                        </a:cubicBezTo>
                        <a:lnTo>
                          <a:pt x="496388" y="383177"/>
                        </a:lnTo>
                        <a:cubicBezTo>
                          <a:pt x="500742" y="384628"/>
                          <a:pt x="504998" y="386418"/>
                          <a:pt x="509451" y="387531"/>
                        </a:cubicBezTo>
                        <a:cubicBezTo>
                          <a:pt x="515257" y="388982"/>
                          <a:pt x="521026" y="390587"/>
                          <a:pt x="526868" y="391885"/>
                        </a:cubicBezTo>
                        <a:cubicBezTo>
                          <a:pt x="542835" y="395433"/>
                          <a:pt x="550898" y="396046"/>
                          <a:pt x="566057" y="400594"/>
                        </a:cubicBezTo>
                        <a:cubicBezTo>
                          <a:pt x="574850" y="403232"/>
                          <a:pt x="583474" y="406400"/>
                          <a:pt x="592183" y="409303"/>
                        </a:cubicBezTo>
                        <a:cubicBezTo>
                          <a:pt x="596537" y="410754"/>
                          <a:pt x="600702" y="413008"/>
                          <a:pt x="605245" y="413657"/>
                        </a:cubicBezTo>
                        <a:cubicBezTo>
                          <a:pt x="678787" y="424162"/>
                          <a:pt x="587040" y="411380"/>
                          <a:pt x="674914" y="422365"/>
                        </a:cubicBezTo>
                        <a:cubicBezTo>
                          <a:pt x="685098" y="423638"/>
                          <a:pt x="695194" y="425587"/>
                          <a:pt x="705394" y="426720"/>
                        </a:cubicBezTo>
                        <a:cubicBezTo>
                          <a:pt x="721327" y="428490"/>
                          <a:pt x="737358" y="429304"/>
                          <a:pt x="753291" y="431074"/>
                        </a:cubicBezTo>
                        <a:cubicBezTo>
                          <a:pt x="763491" y="432207"/>
                          <a:pt x="773528" y="434788"/>
                          <a:pt x="783771" y="435428"/>
                        </a:cubicBezTo>
                        <a:cubicBezTo>
                          <a:pt x="820015" y="437693"/>
                          <a:pt x="856342" y="438331"/>
                          <a:pt x="892628" y="439783"/>
                        </a:cubicBezTo>
                        <a:cubicBezTo>
                          <a:pt x="901096" y="440724"/>
                          <a:pt x="950760" y="445829"/>
                          <a:pt x="962297" y="448491"/>
                        </a:cubicBezTo>
                        <a:cubicBezTo>
                          <a:pt x="971242" y="450555"/>
                          <a:pt x="979421" y="455400"/>
                          <a:pt x="988423" y="457200"/>
                        </a:cubicBezTo>
                        <a:cubicBezTo>
                          <a:pt x="1000850" y="459685"/>
                          <a:pt x="1015315" y="462219"/>
                          <a:pt x="1027611" y="465908"/>
                        </a:cubicBezTo>
                        <a:cubicBezTo>
                          <a:pt x="1036404" y="468546"/>
                          <a:pt x="1044831" y="472391"/>
                          <a:pt x="1053737" y="474617"/>
                        </a:cubicBezTo>
                        <a:cubicBezTo>
                          <a:pt x="1059543" y="476068"/>
                          <a:pt x="1065286" y="477797"/>
                          <a:pt x="1071154" y="478971"/>
                        </a:cubicBezTo>
                        <a:cubicBezTo>
                          <a:pt x="1090588" y="482858"/>
                          <a:pt x="1100352" y="483005"/>
                          <a:pt x="1119051" y="487680"/>
                        </a:cubicBezTo>
                        <a:cubicBezTo>
                          <a:pt x="1159571" y="497811"/>
                          <a:pt x="1087946" y="485725"/>
                          <a:pt x="1162594" y="496388"/>
                        </a:cubicBezTo>
                        <a:cubicBezTo>
                          <a:pt x="1228433" y="493645"/>
                          <a:pt x="1263585" y="493406"/>
                          <a:pt x="1323703" y="487680"/>
                        </a:cubicBezTo>
                        <a:cubicBezTo>
                          <a:pt x="1335352" y="486571"/>
                          <a:pt x="1346886" y="484417"/>
                          <a:pt x="1358537" y="483325"/>
                        </a:cubicBezTo>
                        <a:cubicBezTo>
                          <a:pt x="1393339" y="480062"/>
                          <a:pt x="1428258" y="478095"/>
                          <a:pt x="1463040" y="474617"/>
                        </a:cubicBezTo>
                        <a:cubicBezTo>
                          <a:pt x="1487990" y="472122"/>
                          <a:pt x="1540591" y="466527"/>
                          <a:pt x="1563188" y="465908"/>
                        </a:cubicBezTo>
                        <a:cubicBezTo>
                          <a:pt x="1650253" y="463523"/>
                          <a:pt x="1737362" y="463152"/>
                          <a:pt x="1824445" y="461554"/>
                        </a:cubicBezTo>
                        <a:lnTo>
                          <a:pt x="2037805" y="457200"/>
                        </a:lnTo>
                        <a:lnTo>
                          <a:pt x="2346960" y="461554"/>
                        </a:lnTo>
                        <a:cubicBezTo>
                          <a:pt x="2405582" y="462984"/>
                          <a:pt x="2377526" y="463313"/>
                          <a:pt x="2412274" y="470263"/>
                        </a:cubicBezTo>
                        <a:cubicBezTo>
                          <a:pt x="2420931" y="471995"/>
                          <a:pt x="2429781" y="472702"/>
                          <a:pt x="2438400" y="474617"/>
                        </a:cubicBezTo>
                        <a:cubicBezTo>
                          <a:pt x="2442881" y="475613"/>
                          <a:pt x="2447010" y="477858"/>
                          <a:pt x="2451463" y="478971"/>
                        </a:cubicBezTo>
                        <a:cubicBezTo>
                          <a:pt x="2487393" y="487953"/>
                          <a:pt x="2459350" y="478736"/>
                          <a:pt x="2490651" y="487680"/>
                        </a:cubicBezTo>
                        <a:cubicBezTo>
                          <a:pt x="2504661" y="491683"/>
                          <a:pt x="2500916" y="489236"/>
                          <a:pt x="2516777" y="505097"/>
                        </a:cubicBezTo>
                        <a:close/>
                      </a:path>
                    </a:pathLst>
                  </a:custGeom>
                  <a:solidFill>
                    <a:srgbClr val="7F7F7F">
                      <a:alpha val="2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1" name="Forme libre 50">
                    <a:extLst>
                      <a:ext uri="{FF2B5EF4-FFF2-40B4-BE49-F238E27FC236}">
                        <a16:creationId xmlns:a16="http://schemas.microsoft.com/office/drawing/2014/main" id="{E12263D6-22BF-BA98-F001-9FFB23650EE3}"/>
                      </a:ext>
                    </a:extLst>
                  </p:cNvPr>
                  <p:cNvSpPr/>
                  <p:nvPr/>
                </p:nvSpPr>
                <p:spPr>
                  <a:xfrm>
                    <a:off x="2409605" y="4837611"/>
                    <a:ext cx="2516777" cy="119178"/>
                  </a:xfrm>
                  <a:custGeom>
                    <a:avLst/>
                    <a:gdLst>
                      <a:gd name="connsiteX0" fmla="*/ 0 w 2516777"/>
                      <a:gd name="connsiteY0" fmla="*/ 113212 h 119178"/>
                      <a:gd name="connsiteX1" fmla="*/ 400594 w 2516777"/>
                      <a:gd name="connsiteY1" fmla="*/ 0 h 119178"/>
                      <a:gd name="connsiteX2" fmla="*/ 1053737 w 2516777"/>
                      <a:gd name="connsiteY2" fmla="*/ 113212 h 119178"/>
                      <a:gd name="connsiteX3" fmla="*/ 1589314 w 2516777"/>
                      <a:gd name="connsiteY3" fmla="*/ 95795 h 119178"/>
                      <a:gd name="connsiteX4" fmla="*/ 1994263 w 2516777"/>
                      <a:gd name="connsiteY4" fmla="*/ 117566 h 119178"/>
                      <a:gd name="connsiteX5" fmla="*/ 2516777 w 2516777"/>
                      <a:gd name="connsiteY5" fmla="*/ 117566 h 119178"/>
                      <a:gd name="connsiteX6" fmla="*/ 2516777 w 2516777"/>
                      <a:gd name="connsiteY6" fmla="*/ 117566 h 11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6777" h="119178">
                        <a:moveTo>
                          <a:pt x="0" y="113212"/>
                        </a:moveTo>
                        <a:cubicBezTo>
                          <a:pt x="112485" y="56606"/>
                          <a:pt x="224971" y="0"/>
                          <a:pt x="400594" y="0"/>
                        </a:cubicBezTo>
                        <a:cubicBezTo>
                          <a:pt x="576217" y="0"/>
                          <a:pt x="855617" y="97246"/>
                          <a:pt x="1053737" y="113212"/>
                        </a:cubicBezTo>
                        <a:cubicBezTo>
                          <a:pt x="1251857" y="129178"/>
                          <a:pt x="1432560" y="95069"/>
                          <a:pt x="1589314" y="95795"/>
                        </a:cubicBezTo>
                        <a:cubicBezTo>
                          <a:pt x="1746068" y="96521"/>
                          <a:pt x="1839686" y="113938"/>
                          <a:pt x="1994263" y="117566"/>
                        </a:cubicBezTo>
                        <a:cubicBezTo>
                          <a:pt x="2148840" y="121194"/>
                          <a:pt x="2516777" y="117566"/>
                          <a:pt x="2516777" y="117566"/>
                        </a:cubicBezTo>
                        <a:lnTo>
                          <a:pt x="2516777" y="117566"/>
                        </a:ln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22DDE33A-EBE6-AB22-9032-6E2502AD6A62}"/>
                    </a:ext>
                  </a:extLst>
                </p:cNvPr>
                <p:cNvGrpSpPr/>
                <p:nvPr/>
              </p:nvGrpSpPr>
              <p:grpSpPr>
                <a:xfrm>
                  <a:off x="2405160" y="4293326"/>
                  <a:ext cx="2525576" cy="666205"/>
                  <a:chOff x="2405160" y="4293326"/>
                  <a:chExt cx="2525576" cy="666205"/>
                </a:xfrm>
              </p:grpSpPr>
              <p:sp>
                <p:nvSpPr>
                  <p:cNvPr id="49" name="Forme libre 48">
                    <a:extLst>
                      <a:ext uri="{FF2B5EF4-FFF2-40B4-BE49-F238E27FC236}">
                        <a16:creationId xmlns:a16="http://schemas.microsoft.com/office/drawing/2014/main" id="{12671228-A6DC-FDB7-CF72-91A25AE23FC4}"/>
                      </a:ext>
                    </a:extLst>
                  </p:cNvPr>
                  <p:cNvSpPr/>
                  <p:nvPr/>
                </p:nvSpPr>
                <p:spPr>
                  <a:xfrm>
                    <a:off x="2405160" y="4293326"/>
                    <a:ext cx="2521222" cy="666205"/>
                  </a:xfrm>
                  <a:custGeom>
                    <a:avLst/>
                    <a:gdLst>
                      <a:gd name="connsiteX0" fmla="*/ 2521222 w 2521222"/>
                      <a:gd name="connsiteY0" fmla="*/ 457200 h 666205"/>
                      <a:gd name="connsiteX1" fmla="*/ 2521222 w 2521222"/>
                      <a:gd name="connsiteY1" fmla="*/ 666205 h 666205"/>
                      <a:gd name="connsiteX2" fmla="*/ 2129336 w 2521222"/>
                      <a:gd name="connsiteY2" fmla="*/ 600891 h 666205"/>
                      <a:gd name="connsiteX3" fmla="*/ 1828891 w 2521222"/>
                      <a:gd name="connsiteY3" fmla="*/ 600891 h 666205"/>
                      <a:gd name="connsiteX4" fmla="*/ 1750514 w 2521222"/>
                      <a:gd name="connsiteY4" fmla="*/ 592183 h 666205"/>
                      <a:gd name="connsiteX5" fmla="*/ 1219291 w 2521222"/>
                      <a:gd name="connsiteY5" fmla="*/ 587828 h 666205"/>
                      <a:gd name="connsiteX6" fmla="*/ 1149622 w 2521222"/>
                      <a:gd name="connsiteY6" fmla="*/ 574765 h 666205"/>
                      <a:gd name="connsiteX7" fmla="*/ 1132205 w 2521222"/>
                      <a:gd name="connsiteY7" fmla="*/ 570411 h 666205"/>
                      <a:gd name="connsiteX8" fmla="*/ 1106079 w 2521222"/>
                      <a:gd name="connsiteY8" fmla="*/ 561703 h 666205"/>
                      <a:gd name="connsiteX9" fmla="*/ 1079954 w 2521222"/>
                      <a:gd name="connsiteY9" fmla="*/ 552994 h 666205"/>
                      <a:gd name="connsiteX10" fmla="*/ 1066891 w 2521222"/>
                      <a:gd name="connsiteY10" fmla="*/ 548640 h 666205"/>
                      <a:gd name="connsiteX11" fmla="*/ 1036411 w 2521222"/>
                      <a:gd name="connsiteY11" fmla="*/ 535577 h 666205"/>
                      <a:gd name="connsiteX12" fmla="*/ 1023348 w 2521222"/>
                      <a:gd name="connsiteY12" fmla="*/ 526868 h 666205"/>
                      <a:gd name="connsiteX13" fmla="*/ 1010285 w 2521222"/>
                      <a:gd name="connsiteY13" fmla="*/ 522514 h 666205"/>
                      <a:gd name="connsiteX14" fmla="*/ 992868 w 2521222"/>
                      <a:gd name="connsiteY14" fmla="*/ 513805 h 666205"/>
                      <a:gd name="connsiteX15" fmla="*/ 979805 w 2521222"/>
                      <a:gd name="connsiteY15" fmla="*/ 505097 h 666205"/>
                      <a:gd name="connsiteX16" fmla="*/ 953679 w 2521222"/>
                      <a:gd name="connsiteY16" fmla="*/ 496388 h 666205"/>
                      <a:gd name="connsiteX17" fmla="*/ 940616 w 2521222"/>
                      <a:gd name="connsiteY17" fmla="*/ 483325 h 666205"/>
                      <a:gd name="connsiteX18" fmla="*/ 914491 w 2521222"/>
                      <a:gd name="connsiteY18" fmla="*/ 465908 h 666205"/>
                      <a:gd name="connsiteX19" fmla="*/ 875302 w 2521222"/>
                      <a:gd name="connsiteY19" fmla="*/ 439783 h 666205"/>
                      <a:gd name="connsiteX20" fmla="*/ 836114 w 2521222"/>
                      <a:gd name="connsiteY20" fmla="*/ 413657 h 666205"/>
                      <a:gd name="connsiteX21" fmla="*/ 823051 w 2521222"/>
                      <a:gd name="connsiteY21" fmla="*/ 404948 h 666205"/>
                      <a:gd name="connsiteX22" fmla="*/ 805634 w 2521222"/>
                      <a:gd name="connsiteY22" fmla="*/ 396240 h 666205"/>
                      <a:gd name="connsiteX23" fmla="*/ 779508 w 2521222"/>
                      <a:gd name="connsiteY23" fmla="*/ 378823 h 666205"/>
                      <a:gd name="connsiteX24" fmla="*/ 753382 w 2521222"/>
                      <a:gd name="connsiteY24" fmla="*/ 370114 h 666205"/>
                      <a:gd name="connsiteX25" fmla="*/ 740319 w 2521222"/>
                      <a:gd name="connsiteY25" fmla="*/ 365760 h 666205"/>
                      <a:gd name="connsiteX26" fmla="*/ 727256 w 2521222"/>
                      <a:gd name="connsiteY26" fmla="*/ 357051 h 666205"/>
                      <a:gd name="connsiteX27" fmla="*/ 701131 w 2521222"/>
                      <a:gd name="connsiteY27" fmla="*/ 348343 h 666205"/>
                      <a:gd name="connsiteX28" fmla="*/ 675005 w 2521222"/>
                      <a:gd name="connsiteY28" fmla="*/ 339634 h 666205"/>
                      <a:gd name="connsiteX29" fmla="*/ 648879 w 2521222"/>
                      <a:gd name="connsiteY29" fmla="*/ 330925 h 666205"/>
                      <a:gd name="connsiteX30" fmla="*/ 622754 w 2521222"/>
                      <a:gd name="connsiteY30" fmla="*/ 317863 h 666205"/>
                      <a:gd name="connsiteX31" fmla="*/ 596628 w 2521222"/>
                      <a:gd name="connsiteY31" fmla="*/ 304800 h 666205"/>
                      <a:gd name="connsiteX32" fmla="*/ 583565 w 2521222"/>
                      <a:gd name="connsiteY32" fmla="*/ 296091 h 666205"/>
                      <a:gd name="connsiteX33" fmla="*/ 570502 w 2521222"/>
                      <a:gd name="connsiteY33" fmla="*/ 291737 h 666205"/>
                      <a:gd name="connsiteX34" fmla="*/ 553085 w 2521222"/>
                      <a:gd name="connsiteY34" fmla="*/ 287383 h 666205"/>
                      <a:gd name="connsiteX35" fmla="*/ 531314 w 2521222"/>
                      <a:gd name="connsiteY35" fmla="*/ 283028 h 666205"/>
                      <a:gd name="connsiteX36" fmla="*/ 492125 w 2521222"/>
                      <a:gd name="connsiteY36" fmla="*/ 269965 h 666205"/>
                      <a:gd name="connsiteX37" fmla="*/ 479062 w 2521222"/>
                      <a:gd name="connsiteY37" fmla="*/ 265611 h 666205"/>
                      <a:gd name="connsiteX38" fmla="*/ 444228 w 2521222"/>
                      <a:gd name="connsiteY38" fmla="*/ 256903 h 666205"/>
                      <a:gd name="connsiteX39" fmla="*/ 422456 w 2521222"/>
                      <a:gd name="connsiteY39" fmla="*/ 252548 h 666205"/>
                      <a:gd name="connsiteX40" fmla="*/ 339725 w 2521222"/>
                      <a:gd name="connsiteY40" fmla="*/ 239485 h 666205"/>
                      <a:gd name="connsiteX41" fmla="*/ 309245 w 2521222"/>
                      <a:gd name="connsiteY41" fmla="*/ 243840 h 666205"/>
                      <a:gd name="connsiteX42" fmla="*/ 265702 w 2521222"/>
                      <a:gd name="connsiteY42" fmla="*/ 252548 h 666205"/>
                      <a:gd name="connsiteX43" fmla="*/ 226514 w 2521222"/>
                      <a:gd name="connsiteY43" fmla="*/ 265611 h 666205"/>
                      <a:gd name="connsiteX44" fmla="*/ 213451 w 2521222"/>
                      <a:gd name="connsiteY44" fmla="*/ 269965 h 666205"/>
                      <a:gd name="connsiteX45" fmla="*/ 174262 w 2521222"/>
                      <a:gd name="connsiteY45" fmla="*/ 291737 h 666205"/>
                      <a:gd name="connsiteX46" fmla="*/ 148136 w 2521222"/>
                      <a:gd name="connsiteY46" fmla="*/ 309154 h 666205"/>
                      <a:gd name="connsiteX47" fmla="*/ 126365 w 2521222"/>
                      <a:gd name="connsiteY47" fmla="*/ 335280 h 666205"/>
                      <a:gd name="connsiteX48" fmla="*/ 100239 w 2521222"/>
                      <a:gd name="connsiteY48" fmla="*/ 361405 h 666205"/>
                      <a:gd name="connsiteX49" fmla="*/ 91531 w 2521222"/>
                      <a:gd name="connsiteY49" fmla="*/ 374468 h 666205"/>
                      <a:gd name="connsiteX50" fmla="*/ 47988 w 2521222"/>
                      <a:gd name="connsiteY50" fmla="*/ 426720 h 666205"/>
                      <a:gd name="connsiteX51" fmla="*/ 39279 w 2521222"/>
                      <a:gd name="connsiteY51" fmla="*/ 439783 h 666205"/>
                      <a:gd name="connsiteX52" fmla="*/ 26216 w 2521222"/>
                      <a:gd name="connsiteY52" fmla="*/ 478971 h 666205"/>
                      <a:gd name="connsiteX53" fmla="*/ 21862 w 2521222"/>
                      <a:gd name="connsiteY53" fmla="*/ 492034 h 666205"/>
                      <a:gd name="connsiteX54" fmla="*/ 8799 w 2521222"/>
                      <a:gd name="connsiteY54" fmla="*/ 518160 h 666205"/>
                      <a:gd name="connsiteX55" fmla="*/ 91 w 2521222"/>
                      <a:gd name="connsiteY55" fmla="*/ 539931 h 666205"/>
                      <a:gd name="connsiteX56" fmla="*/ 91 w 2521222"/>
                      <a:gd name="connsiteY56" fmla="*/ 370114 h 666205"/>
                      <a:gd name="connsiteX57" fmla="*/ 108948 w 2521222"/>
                      <a:gd name="connsiteY57" fmla="*/ 226423 h 666205"/>
                      <a:gd name="connsiteX58" fmla="*/ 122011 w 2521222"/>
                      <a:gd name="connsiteY58" fmla="*/ 191588 h 666205"/>
                      <a:gd name="connsiteX59" fmla="*/ 135074 w 2521222"/>
                      <a:gd name="connsiteY59" fmla="*/ 178525 h 666205"/>
                      <a:gd name="connsiteX60" fmla="*/ 143782 w 2521222"/>
                      <a:gd name="connsiteY60" fmla="*/ 165463 h 666205"/>
                      <a:gd name="connsiteX61" fmla="*/ 156845 w 2521222"/>
                      <a:gd name="connsiteY61" fmla="*/ 152400 h 666205"/>
                      <a:gd name="connsiteX62" fmla="*/ 187325 w 2521222"/>
                      <a:gd name="connsiteY62" fmla="*/ 117565 h 666205"/>
                      <a:gd name="connsiteX63" fmla="*/ 204742 w 2521222"/>
                      <a:gd name="connsiteY63" fmla="*/ 91440 h 666205"/>
                      <a:gd name="connsiteX64" fmla="*/ 230868 w 2521222"/>
                      <a:gd name="connsiteY64" fmla="*/ 74023 h 666205"/>
                      <a:gd name="connsiteX65" fmla="*/ 243931 w 2521222"/>
                      <a:gd name="connsiteY65" fmla="*/ 60960 h 666205"/>
                      <a:gd name="connsiteX66" fmla="*/ 256994 w 2521222"/>
                      <a:gd name="connsiteY66" fmla="*/ 56605 h 666205"/>
                      <a:gd name="connsiteX67" fmla="*/ 283119 w 2521222"/>
                      <a:gd name="connsiteY67" fmla="*/ 39188 h 666205"/>
                      <a:gd name="connsiteX68" fmla="*/ 296182 w 2521222"/>
                      <a:gd name="connsiteY68" fmla="*/ 30480 h 666205"/>
                      <a:gd name="connsiteX69" fmla="*/ 309245 w 2521222"/>
                      <a:gd name="connsiteY69" fmla="*/ 26125 h 666205"/>
                      <a:gd name="connsiteX70" fmla="*/ 322308 w 2521222"/>
                      <a:gd name="connsiteY70" fmla="*/ 17417 h 666205"/>
                      <a:gd name="connsiteX71" fmla="*/ 344079 w 2521222"/>
                      <a:gd name="connsiteY71" fmla="*/ 13063 h 666205"/>
                      <a:gd name="connsiteX72" fmla="*/ 374559 w 2521222"/>
                      <a:gd name="connsiteY72" fmla="*/ 4354 h 666205"/>
                      <a:gd name="connsiteX73" fmla="*/ 405039 w 2521222"/>
                      <a:gd name="connsiteY73" fmla="*/ 0 h 666205"/>
                      <a:gd name="connsiteX74" fmla="*/ 509542 w 2521222"/>
                      <a:gd name="connsiteY74" fmla="*/ 4354 h 666205"/>
                      <a:gd name="connsiteX75" fmla="*/ 540022 w 2521222"/>
                      <a:gd name="connsiteY75" fmla="*/ 13063 h 666205"/>
                      <a:gd name="connsiteX76" fmla="*/ 574856 w 2521222"/>
                      <a:gd name="connsiteY76" fmla="*/ 21771 h 666205"/>
                      <a:gd name="connsiteX77" fmla="*/ 600982 w 2521222"/>
                      <a:gd name="connsiteY77" fmla="*/ 30480 h 666205"/>
                      <a:gd name="connsiteX78" fmla="*/ 614045 w 2521222"/>
                      <a:gd name="connsiteY78" fmla="*/ 39188 h 666205"/>
                      <a:gd name="connsiteX79" fmla="*/ 631462 w 2521222"/>
                      <a:gd name="connsiteY79" fmla="*/ 43543 h 666205"/>
                      <a:gd name="connsiteX80" fmla="*/ 657588 w 2521222"/>
                      <a:gd name="connsiteY80" fmla="*/ 52251 h 666205"/>
                      <a:gd name="connsiteX81" fmla="*/ 670651 w 2521222"/>
                      <a:gd name="connsiteY81" fmla="*/ 56605 h 666205"/>
                      <a:gd name="connsiteX82" fmla="*/ 701131 w 2521222"/>
                      <a:gd name="connsiteY82" fmla="*/ 69668 h 666205"/>
                      <a:gd name="connsiteX83" fmla="*/ 714194 w 2521222"/>
                      <a:gd name="connsiteY83" fmla="*/ 78377 h 666205"/>
                      <a:gd name="connsiteX84" fmla="*/ 740319 w 2521222"/>
                      <a:gd name="connsiteY84" fmla="*/ 87085 h 666205"/>
                      <a:gd name="connsiteX85" fmla="*/ 766445 w 2521222"/>
                      <a:gd name="connsiteY85" fmla="*/ 100148 h 666205"/>
                      <a:gd name="connsiteX86" fmla="*/ 792571 w 2521222"/>
                      <a:gd name="connsiteY86" fmla="*/ 113211 h 666205"/>
                      <a:gd name="connsiteX87" fmla="*/ 823051 w 2521222"/>
                      <a:gd name="connsiteY87" fmla="*/ 130628 h 666205"/>
                      <a:gd name="connsiteX88" fmla="*/ 836114 w 2521222"/>
                      <a:gd name="connsiteY88" fmla="*/ 134983 h 666205"/>
                      <a:gd name="connsiteX89" fmla="*/ 862239 w 2521222"/>
                      <a:gd name="connsiteY89" fmla="*/ 148045 h 666205"/>
                      <a:gd name="connsiteX90" fmla="*/ 888365 w 2521222"/>
                      <a:gd name="connsiteY90" fmla="*/ 165463 h 666205"/>
                      <a:gd name="connsiteX91" fmla="*/ 901428 w 2521222"/>
                      <a:gd name="connsiteY91" fmla="*/ 169817 h 666205"/>
                      <a:gd name="connsiteX92" fmla="*/ 927554 w 2521222"/>
                      <a:gd name="connsiteY92" fmla="*/ 187234 h 666205"/>
                      <a:gd name="connsiteX93" fmla="*/ 940616 w 2521222"/>
                      <a:gd name="connsiteY93" fmla="*/ 195943 h 666205"/>
                      <a:gd name="connsiteX94" fmla="*/ 953679 w 2521222"/>
                      <a:gd name="connsiteY94" fmla="*/ 209005 h 666205"/>
                      <a:gd name="connsiteX95" fmla="*/ 971096 w 2521222"/>
                      <a:gd name="connsiteY95" fmla="*/ 217714 h 666205"/>
                      <a:gd name="connsiteX96" fmla="*/ 984159 w 2521222"/>
                      <a:gd name="connsiteY96" fmla="*/ 226423 h 666205"/>
                      <a:gd name="connsiteX97" fmla="*/ 997222 w 2521222"/>
                      <a:gd name="connsiteY97" fmla="*/ 230777 h 666205"/>
                      <a:gd name="connsiteX98" fmla="*/ 1010285 w 2521222"/>
                      <a:gd name="connsiteY98" fmla="*/ 239485 h 666205"/>
                      <a:gd name="connsiteX99" fmla="*/ 1036411 w 2521222"/>
                      <a:gd name="connsiteY99" fmla="*/ 248194 h 666205"/>
                      <a:gd name="connsiteX100" fmla="*/ 1049474 w 2521222"/>
                      <a:gd name="connsiteY100" fmla="*/ 256903 h 666205"/>
                      <a:gd name="connsiteX101" fmla="*/ 1075599 w 2521222"/>
                      <a:gd name="connsiteY101" fmla="*/ 265611 h 666205"/>
                      <a:gd name="connsiteX102" fmla="*/ 1088662 w 2521222"/>
                      <a:gd name="connsiteY102" fmla="*/ 269965 h 666205"/>
                      <a:gd name="connsiteX103" fmla="*/ 1106079 w 2521222"/>
                      <a:gd name="connsiteY103" fmla="*/ 278674 h 666205"/>
                      <a:gd name="connsiteX104" fmla="*/ 1145268 w 2521222"/>
                      <a:gd name="connsiteY104" fmla="*/ 291737 h 666205"/>
                      <a:gd name="connsiteX105" fmla="*/ 1158331 w 2521222"/>
                      <a:gd name="connsiteY105" fmla="*/ 296091 h 666205"/>
                      <a:gd name="connsiteX106" fmla="*/ 1171394 w 2521222"/>
                      <a:gd name="connsiteY106" fmla="*/ 300445 h 666205"/>
                      <a:gd name="connsiteX107" fmla="*/ 1188811 w 2521222"/>
                      <a:gd name="connsiteY107" fmla="*/ 304800 h 666205"/>
                      <a:gd name="connsiteX108" fmla="*/ 1214936 w 2521222"/>
                      <a:gd name="connsiteY108" fmla="*/ 313508 h 666205"/>
                      <a:gd name="connsiteX109" fmla="*/ 1249771 w 2521222"/>
                      <a:gd name="connsiteY109" fmla="*/ 322217 h 666205"/>
                      <a:gd name="connsiteX110" fmla="*/ 1293314 w 2521222"/>
                      <a:gd name="connsiteY110" fmla="*/ 335280 h 666205"/>
                      <a:gd name="connsiteX111" fmla="*/ 1306376 w 2521222"/>
                      <a:gd name="connsiteY111" fmla="*/ 339634 h 666205"/>
                      <a:gd name="connsiteX112" fmla="*/ 1349919 w 2521222"/>
                      <a:gd name="connsiteY112" fmla="*/ 348343 h 666205"/>
                      <a:gd name="connsiteX113" fmla="*/ 1371691 w 2521222"/>
                      <a:gd name="connsiteY113" fmla="*/ 352697 h 666205"/>
                      <a:gd name="connsiteX114" fmla="*/ 1415234 w 2521222"/>
                      <a:gd name="connsiteY114" fmla="*/ 361405 h 666205"/>
                      <a:gd name="connsiteX115" fmla="*/ 1454422 w 2521222"/>
                      <a:gd name="connsiteY115" fmla="*/ 365760 h 666205"/>
                      <a:gd name="connsiteX116" fmla="*/ 1480548 w 2521222"/>
                      <a:gd name="connsiteY116" fmla="*/ 370114 h 666205"/>
                      <a:gd name="connsiteX117" fmla="*/ 1654719 w 2521222"/>
                      <a:gd name="connsiteY117" fmla="*/ 378823 h 666205"/>
                      <a:gd name="connsiteX118" fmla="*/ 1711325 w 2521222"/>
                      <a:gd name="connsiteY118" fmla="*/ 383177 h 666205"/>
                      <a:gd name="connsiteX119" fmla="*/ 2029188 w 2521222"/>
                      <a:gd name="connsiteY119" fmla="*/ 391885 h 666205"/>
                      <a:gd name="connsiteX120" fmla="*/ 2068376 w 2521222"/>
                      <a:gd name="connsiteY120" fmla="*/ 396240 h 666205"/>
                      <a:gd name="connsiteX121" fmla="*/ 2142399 w 2521222"/>
                      <a:gd name="connsiteY121" fmla="*/ 400594 h 666205"/>
                      <a:gd name="connsiteX122" fmla="*/ 2251256 w 2521222"/>
                      <a:gd name="connsiteY122" fmla="*/ 413657 h 666205"/>
                      <a:gd name="connsiteX123" fmla="*/ 2303508 w 2521222"/>
                      <a:gd name="connsiteY123" fmla="*/ 422365 h 666205"/>
                      <a:gd name="connsiteX124" fmla="*/ 2342696 w 2521222"/>
                      <a:gd name="connsiteY124" fmla="*/ 431074 h 666205"/>
                      <a:gd name="connsiteX125" fmla="*/ 2360114 w 2521222"/>
                      <a:gd name="connsiteY125" fmla="*/ 435428 h 666205"/>
                      <a:gd name="connsiteX126" fmla="*/ 2408011 w 2521222"/>
                      <a:gd name="connsiteY126" fmla="*/ 444137 h 666205"/>
                      <a:gd name="connsiteX127" fmla="*/ 2482034 w 2521222"/>
                      <a:gd name="connsiteY127" fmla="*/ 448491 h 666205"/>
                      <a:gd name="connsiteX128" fmla="*/ 2521222 w 2521222"/>
                      <a:gd name="connsiteY128" fmla="*/ 457200 h 66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</a:cxnLst>
                    <a:rect l="l" t="t" r="r" b="b"/>
                    <a:pathLst>
                      <a:path w="2521222" h="666205">
                        <a:moveTo>
                          <a:pt x="2521222" y="457200"/>
                        </a:moveTo>
                        <a:lnTo>
                          <a:pt x="2521222" y="666205"/>
                        </a:lnTo>
                        <a:lnTo>
                          <a:pt x="2129336" y="600891"/>
                        </a:lnTo>
                        <a:cubicBezTo>
                          <a:pt x="1995976" y="604400"/>
                          <a:pt x="1956107" y="608679"/>
                          <a:pt x="1828891" y="600891"/>
                        </a:cubicBezTo>
                        <a:cubicBezTo>
                          <a:pt x="1802654" y="599285"/>
                          <a:pt x="1776800" y="592398"/>
                          <a:pt x="1750514" y="592183"/>
                        </a:cubicBezTo>
                        <a:lnTo>
                          <a:pt x="1219291" y="587828"/>
                        </a:lnTo>
                        <a:cubicBezTo>
                          <a:pt x="1197238" y="584153"/>
                          <a:pt x="1170516" y="579988"/>
                          <a:pt x="1149622" y="574765"/>
                        </a:cubicBezTo>
                        <a:cubicBezTo>
                          <a:pt x="1143816" y="573314"/>
                          <a:pt x="1137937" y="572130"/>
                          <a:pt x="1132205" y="570411"/>
                        </a:cubicBezTo>
                        <a:cubicBezTo>
                          <a:pt x="1123412" y="567773"/>
                          <a:pt x="1114788" y="564606"/>
                          <a:pt x="1106079" y="561703"/>
                        </a:cubicBezTo>
                        <a:lnTo>
                          <a:pt x="1079954" y="552994"/>
                        </a:lnTo>
                        <a:lnTo>
                          <a:pt x="1066891" y="548640"/>
                        </a:lnTo>
                        <a:cubicBezTo>
                          <a:pt x="1034095" y="526775"/>
                          <a:pt x="1075776" y="552448"/>
                          <a:pt x="1036411" y="535577"/>
                        </a:cubicBezTo>
                        <a:cubicBezTo>
                          <a:pt x="1031601" y="533515"/>
                          <a:pt x="1028029" y="529208"/>
                          <a:pt x="1023348" y="526868"/>
                        </a:cubicBezTo>
                        <a:cubicBezTo>
                          <a:pt x="1019243" y="524815"/>
                          <a:pt x="1014504" y="524322"/>
                          <a:pt x="1010285" y="522514"/>
                        </a:cubicBezTo>
                        <a:cubicBezTo>
                          <a:pt x="1004319" y="519957"/>
                          <a:pt x="998504" y="517025"/>
                          <a:pt x="992868" y="513805"/>
                        </a:cubicBezTo>
                        <a:cubicBezTo>
                          <a:pt x="988324" y="511209"/>
                          <a:pt x="984587" y="507222"/>
                          <a:pt x="979805" y="505097"/>
                        </a:cubicBezTo>
                        <a:cubicBezTo>
                          <a:pt x="971416" y="501369"/>
                          <a:pt x="953679" y="496388"/>
                          <a:pt x="953679" y="496388"/>
                        </a:cubicBezTo>
                        <a:cubicBezTo>
                          <a:pt x="949325" y="492034"/>
                          <a:pt x="945477" y="487106"/>
                          <a:pt x="940616" y="483325"/>
                        </a:cubicBezTo>
                        <a:cubicBezTo>
                          <a:pt x="932355" y="476899"/>
                          <a:pt x="923199" y="471714"/>
                          <a:pt x="914491" y="465908"/>
                        </a:cubicBezTo>
                        <a:lnTo>
                          <a:pt x="875302" y="439783"/>
                        </a:lnTo>
                        <a:lnTo>
                          <a:pt x="836114" y="413657"/>
                        </a:lnTo>
                        <a:cubicBezTo>
                          <a:pt x="831760" y="410754"/>
                          <a:pt x="827732" y="407288"/>
                          <a:pt x="823051" y="404948"/>
                        </a:cubicBezTo>
                        <a:cubicBezTo>
                          <a:pt x="817245" y="402045"/>
                          <a:pt x="811200" y="399579"/>
                          <a:pt x="805634" y="396240"/>
                        </a:cubicBezTo>
                        <a:cubicBezTo>
                          <a:pt x="796659" y="390855"/>
                          <a:pt x="789437" y="382133"/>
                          <a:pt x="779508" y="378823"/>
                        </a:cubicBezTo>
                        <a:lnTo>
                          <a:pt x="753382" y="370114"/>
                        </a:lnTo>
                        <a:lnTo>
                          <a:pt x="740319" y="365760"/>
                        </a:lnTo>
                        <a:cubicBezTo>
                          <a:pt x="735965" y="362857"/>
                          <a:pt x="732038" y="359176"/>
                          <a:pt x="727256" y="357051"/>
                        </a:cubicBezTo>
                        <a:cubicBezTo>
                          <a:pt x="718868" y="353323"/>
                          <a:pt x="709839" y="351246"/>
                          <a:pt x="701131" y="348343"/>
                        </a:cubicBezTo>
                        <a:lnTo>
                          <a:pt x="675005" y="339634"/>
                        </a:lnTo>
                        <a:cubicBezTo>
                          <a:pt x="675000" y="339632"/>
                          <a:pt x="648883" y="330928"/>
                          <a:pt x="648879" y="330925"/>
                        </a:cubicBezTo>
                        <a:cubicBezTo>
                          <a:pt x="631997" y="319671"/>
                          <a:pt x="640781" y="323872"/>
                          <a:pt x="622754" y="317863"/>
                        </a:cubicBezTo>
                        <a:cubicBezTo>
                          <a:pt x="585317" y="292904"/>
                          <a:pt x="632684" y="322828"/>
                          <a:pt x="596628" y="304800"/>
                        </a:cubicBezTo>
                        <a:cubicBezTo>
                          <a:pt x="591947" y="302460"/>
                          <a:pt x="588246" y="298431"/>
                          <a:pt x="583565" y="296091"/>
                        </a:cubicBezTo>
                        <a:cubicBezTo>
                          <a:pt x="579460" y="294038"/>
                          <a:pt x="574915" y="292998"/>
                          <a:pt x="570502" y="291737"/>
                        </a:cubicBezTo>
                        <a:cubicBezTo>
                          <a:pt x="564748" y="290093"/>
                          <a:pt x="558927" y="288681"/>
                          <a:pt x="553085" y="287383"/>
                        </a:cubicBezTo>
                        <a:cubicBezTo>
                          <a:pt x="545860" y="285777"/>
                          <a:pt x="538454" y="284975"/>
                          <a:pt x="531314" y="283028"/>
                        </a:cubicBezTo>
                        <a:cubicBezTo>
                          <a:pt x="531267" y="283015"/>
                          <a:pt x="498679" y="272150"/>
                          <a:pt x="492125" y="269965"/>
                        </a:cubicBezTo>
                        <a:cubicBezTo>
                          <a:pt x="487771" y="268514"/>
                          <a:pt x="483515" y="266724"/>
                          <a:pt x="479062" y="265611"/>
                        </a:cubicBezTo>
                        <a:cubicBezTo>
                          <a:pt x="467451" y="262708"/>
                          <a:pt x="455964" y="259251"/>
                          <a:pt x="444228" y="256903"/>
                        </a:cubicBezTo>
                        <a:cubicBezTo>
                          <a:pt x="436971" y="255451"/>
                          <a:pt x="429744" y="253834"/>
                          <a:pt x="422456" y="252548"/>
                        </a:cubicBezTo>
                        <a:cubicBezTo>
                          <a:pt x="378307" y="244757"/>
                          <a:pt x="377091" y="244824"/>
                          <a:pt x="339725" y="239485"/>
                        </a:cubicBezTo>
                        <a:lnTo>
                          <a:pt x="309245" y="243840"/>
                        </a:lnTo>
                        <a:cubicBezTo>
                          <a:pt x="293140" y="246318"/>
                          <a:pt x="280891" y="247991"/>
                          <a:pt x="265702" y="252548"/>
                        </a:cubicBezTo>
                        <a:cubicBezTo>
                          <a:pt x="252513" y="256505"/>
                          <a:pt x="239577" y="261257"/>
                          <a:pt x="226514" y="265611"/>
                        </a:cubicBezTo>
                        <a:lnTo>
                          <a:pt x="213451" y="269965"/>
                        </a:lnTo>
                        <a:cubicBezTo>
                          <a:pt x="183506" y="289929"/>
                          <a:pt x="197255" y="284073"/>
                          <a:pt x="174262" y="291737"/>
                        </a:cubicBezTo>
                        <a:cubicBezTo>
                          <a:pt x="132586" y="333413"/>
                          <a:pt x="185949" y="283945"/>
                          <a:pt x="148136" y="309154"/>
                        </a:cubicBezTo>
                        <a:cubicBezTo>
                          <a:pt x="131895" y="319982"/>
                          <a:pt x="138047" y="322138"/>
                          <a:pt x="126365" y="335280"/>
                        </a:cubicBezTo>
                        <a:cubicBezTo>
                          <a:pt x="118183" y="344485"/>
                          <a:pt x="107070" y="351157"/>
                          <a:pt x="100239" y="361405"/>
                        </a:cubicBezTo>
                        <a:cubicBezTo>
                          <a:pt x="97336" y="365759"/>
                          <a:pt x="95008" y="370557"/>
                          <a:pt x="91531" y="374468"/>
                        </a:cubicBezTo>
                        <a:cubicBezTo>
                          <a:pt x="46824" y="424765"/>
                          <a:pt x="81738" y="376095"/>
                          <a:pt x="47988" y="426720"/>
                        </a:cubicBezTo>
                        <a:lnTo>
                          <a:pt x="39279" y="439783"/>
                        </a:lnTo>
                        <a:lnTo>
                          <a:pt x="26216" y="478971"/>
                        </a:lnTo>
                        <a:cubicBezTo>
                          <a:pt x="24765" y="483325"/>
                          <a:pt x="24408" y="488215"/>
                          <a:pt x="21862" y="492034"/>
                        </a:cubicBezTo>
                        <a:cubicBezTo>
                          <a:pt x="-3093" y="529470"/>
                          <a:pt x="26827" y="482105"/>
                          <a:pt x="8799" y="518160"/>
                        </a:cubicBezTo>
                        <a:cubicBezTo>
                          <a:pt x="-1519" y="538796"/>
                          <a:pt x="91" y="523129"/>
                          <a:pt x="91" y="539931"/>
                        </a:cubicBezTo>
                        <a:lnTo>
                          <a:pt x="91" y="370114"/>
                        </a:lnTo>
                        <a:lnTo>
                          <a:pt x="108948" y="226423"/>
                        </a:lnTo>
                        <a:cubicBezTo>
                          <a:pt x="113302" y="214811"/>
                          <a:pt x="116073" y="202475"/>
                          <a:pt x="122011" y="191588"/>
                        </a:cubicBezTo>
                        <a:cubicBezTo>
                          <a:pt x="124960" y="186182"/>
                          <a:pt x="131132" y="183256"/>
                          <a:pt x="135074" y="178525"/>
                        </a:cubicBezTo>
                        <a:cubicBezTo>
                          <a:pt x="138424" y="174505"/>
                          <a:pt x="140432" y="169483"/>
                          <a:pt x="143782" y="165463"/>
                        </a:cubicBezTo>
                        <a:cubicBezTo>
                          <a:pt x="147724" y="160732"/>
                          <a:pt x="153064" y="157261"/>
                          <a:pt x="156845" y="152400"/>
                        </a:cubicBezTo>
                        <a:cubicBezTo>
                          <a:pt x="184199" y="117230"/>
                          <a:pt x="162036" y="134425"/>
                          <a:pt x="187325" y="117565"/>
                        </a:cubicBezTo>
                        <a:cubicBezTo>
                          <a:pt x="193131" y="108857"/>
                          <a:pt x="196034" y="97246"/>
                          <a:pt x="204742" y="91440"/>
                        </a:cubicBezTo>
                        <a:cubicBezTo>
                          <a:pt x="213451" y="85634"/>
                          <a:pt x="223467" y="81424"/>
                          <a:pt x="230868" y="74023"/>
                        </a:cubicBezTo>
                        <a:cubicBezTo>
                          <a:pt x="235222" y="69669"/>
                          <a:pt x="238807" y="64376"/>
                          <a:pt x="243931" y="60960"/>
                        </a:cubicBezTo>
                        <a:cubicBezTo>
                          <a:pt x="247750" y="58414"/>
                          <a:pt x="252982" y="58834"/>
                          <a:pt x="256994" y="56605"/>
                        </a:cubicBezTo>
                        <a:cubicBezTo>
                          <a:pt x="266143" y="51522"/>
                          <a:pt x="274411" y="44994"/>
                          <a:pt x="283119" y="39188"/>
                        </a:cubicBezTo>
                        <a:cubicBezTo>
                          <a:pt x="287473" y="36285"/>
                          <a:pt x="291217" y="32135"/>
                          <a:pt x="296182" y="30480"/>
                        </a:cubicBezTo>
                        <a:cubicBezTo>
                          <a:pt x="300536" y="29028"/>
                          <a:pt x="305140" y="28178"/>
                          <a:pt x="309245" y="26125"/>
                        </a:cubicBezTo>
                        <a:cubicBezTo>
                          <a:pt x="313926" y="23785"/>
                          <a:pt x="317408" y="19254"/>
                          <a:pt x="322308" y="17417"/>
                        </a:cubicBezTo>
                        <a:cubicBezTo>
                          <a:pt x="329238" y="14819"/>
                          <a:pt x="336899" y="14858"/>
                          <a:pt x="344079" y="13063"/>
                        </a:cubicBezTo>
                        <a:cubicBezTo>
                          <a:pt x="368958" y="6843"/>
                          <a:pt x="344685" y="9785"/>
                          <a:pt x="374559" y="4354"/>
                        </a:cubicBezTo>
                        <a:cubicBezTo>
                          <a:pt x="384657" y="2518"/>
                          <a:pt x="394879" y="1451"/>
                          <a:pt x="405039" y="0"/>
                        </a:cubicBezTo>
                        <a:cubicBezTo>
                          <a:pt x="439873" y="1451"/>
                          <a:pt x="474766" y="1870"/>
                          <a:pt x="509542" y="4354"/>
                        </a:cubicBezTo>
                        <a:cubicBezTo>
                          <a:pt x="519375" y="5056"/>
                          <a:pt x="530514" y="10470"/>
                          <a:pt x="540022" y="13063"/>
                        </a:cubicBezTo>
                        <a:cubicBezTo>
                          <a:pt x="551569" y="16212"/>
                          <a:pt x="563502" y="17986"/>
                          <a:pt x="574856" y="21771"/>
                        </a:cubicBezTo>
                        <a:cubicBezTo>
                          <a:pt x="583565" y="24674"/>
                          <a:pt x="593344" y="25388"/>
                          <a:pt x="600982" y="30480"/>
                        </a:cubicBezTo>
                        <a:cubicBezTo>
                          <a:pt x="605336" y="33383"/>
                          <a:pt x="609235" y="37127"/>
                          <a:pt x="614045" y="39188"/>
                        </a:cubicBezTo>
                        <a:cubicBezTo>
                          <a:pt x="619546" y="41545"/>
                          <a:pt x="625730" y="41823"/>
                          <a:pt x="631462" y="43543"/>
                        </a:cubicBezTo>
                        <a:cubicBezTo>
                          <a:pt x="640255" y="46181"/>
                          <a:pt x="648879" y="49348"/>
                          <a:pt x="657588" y="52251"/>
                        </a:cubicBezTo>
                        <a:lnTo>
                          <a:pt x="670651" y="56605"/>
                        </a:lnTo>
                        <a:cubicBezTo>
                          <a:pt x="703447" y="78470"/>
                          <a:pt x="661766" y="52797"/>
                          <a:pt x="701131" y="69668"/>
                        </a:cubicBezTo>
                        <a:cubicBezTo>
                          <a:pt x="705941" y="71730"/>
                          <a:pt x="709412" y="76252"/>
                          <a:pt x="714194" y="78377"/>
                        </a:cubicBezTo>
                        <a:cubicBezTo>
                          <a:pt x="722582" y="82105"/>
                          <a:pt x="740319" y="87085"/>
                          <a:pt x="740319" y="87085"/>
                        </a:cubicBezTo>
                        <a:cubicBezTo>
                          <a:pt x="777756" y="112044"/>
                          <a:pt x="730389" y="82120"/>
                          <a:pt x="766445" y="100148"/>
                        </a:cubicBezTo>
                        <a:cubicBezTo>
                          <a:pt x="800209" y="117030"/>
                          <a:pt x="759737" y="102267"/>
                          <a:pt x="792571" y="113211"/>
                        </a:cubicBezTo>
                        <a:cubicBezTo>
                          <a:pt x="805693" y="121959"/>
                          <a:pt x="807579" y="123997"/>
                          <a:pt x="823051" y="130628"/>
                        </a:cubicBezTo>
                        <a:cubicBezTo>
                          <a:pt x="827270" y="132436"/>
                          <a:pt x="832009" y="132930"/>
                          <a:pt x="836114" y="134983"/>
                        </a:cubicBezTo>
                        <a:cubicBezTo>
                          <a:pt x="869869" y="151861"/>
                          <a:pt x="829411" y="137103"/>
                          <a:pt x="862239" y="148045"/>
                        </a:cubicBezTo>
                        <a:cubicBezTo>
                          <a:pt x="870948" y="153851"/>
                          <a:pt x="878435" y="162153"/>
                          <a:pt x="888365" y="165463"/>
                        </a:cubicBezTo>
                        <a:cubicBezTo>
                          <a:pt x="892719" y="166914"/>
                          <a:pt x="897416" y="167588"/>
                          <a:pt x="901428" y="169817"/>
                        </a:cubicBezTo>
                        <a:cubicBezTo>
                          <a:pt x="910577" y="174900"/>
                          <a:pt x="918845" y="181428"/>
                          <a:pt x="927554" y="187234"/>
                        </a:cubicBezTo>
                        <a:cubicBezTo>
                          <a:pt x="931908" y="190137"/>
                          <a:pt x="936916" y="192243"/>
                          <a:pt x="940616" y="195943"/>
                        </a:cubicBezTo>
                        <a:cubicBezTo>
                          <a:pt x="944970" y="200297"/>
                          <a:pt x="948668" y="205426"/>
                          <a:pt x="953679" y="209005"/>
                        </a:cubicBezTo>
                        <a:cubicBezTo>
                          <a:pt x="958961" y="212778"/>
                          <a:pt x="965460" y="214493"/>
                          <a:pt x="971096" y="217714"/>
                        </a:cubicBezTo>
                        <a:cubicBezTo>
                          <a:pt x="975640" y="220311"/>
                          <a:pt x="979478" y="224083"/>
                          <a:pt x="984159" y="226423"/>
                        </a:cubicBezTo>
                        <a:cubicBezTo>
                          <a:pt x="988264" y="228476"/>
                          <a:pt x="993117" y="228724"/>
                          <a:pt x="997222" y="230777"/>
                        </a:cubicBezTo>
                        <a:cubicBezTo>
                          <a:pt x="1001903" y="233117"/>
                          <a:pt x="1005503" y="237360"/>
                          <a:pt x="1010285" y="239485"/>
                        </a:cubicBezTo>
                        <a:cubicBezTo>
                          <a:pt x="1018674" y="243213"/>
                          <a:pt x="1036411" y="248194"/>
                          <a:pt x="1036411" y="248194"/>
                        </a:cubicBezTo>
                        <a:cubicBezTo>
                          <a:pt x="1040765" y="251097"/>
                          <a:pt x="1044692" y="254778"/>
                          <a:pt x="1049474" y="256903"/>
                        </a:cubicBezTo>
                        <a:cubicBezTo>
                          <a:pt x="1057862" y="260631"/>
                          <a:pt x="1066891" y="262708"/>
                          <a:pt x="1075599" y="265611"/>
                        </a:cubicBezTo>
                        <a:cubicBezTo>
                          <a:pt x="1079953" y="267062"/>
                          <a:pt x="1084557" y="267912"/>
                          <a:pt x="1088662" y="269965"/>
                        </a:cubicBezTo>
                        <a:cubicBezTo>
                          <a:pt x="1094468" y="272868"/>
                          <a:pt x="1100052" y="276263"/>
                          <a:pt x="1106079" y="278674"/>
                        </a:cubicBezTo>
                        <a:cubicBezTo>
                          <a:pt x="1106096" y="278681"/>
                          <a:pt x="1138727" y="289557"/>
                          <a:pt x="1145268" y="291737"/>
                        </a:cubicBezTo>
                        <a:lnTo>
                          <a:pt x="1158331" y="296091"/>
                        </a:lnTo>
                        <a:cubicBezTo>
                          <a:pt x="1162685" y="297542"/>
                          <a:pt x="1166941" y="299332"/>
                          <a:pt x="1171394" y="300445"/>
                        </a:cubicBezTo>
                        <a:cubicBezTo>
                          <a:pt x="1177200" y="301897"/>
                          <a:pt x="1183079" y="303080"/>
                          <a:pt x="1188811" y="304800"/>
                        </a:cubicBezTo>
                        <a:cubicBezTo>
                          <a:pt x="1197603" y="307438"/>
                          <a:pt x="1206031" y="311282"/>
                          <a:pt x="1214936" y="313508"/>
                        </a:cubicBezTo>
                        <a:cubicBezTo>
                          <a:pt x="1226548" y="316411"/>
                          <a:pt x="1238416" y="318432"/>
                          <a:pt x="1249771" y="322217"/>
                        </a:cubicBezTo>
                        <a:cubicBezTo>
                          <a:pt x="1311859" y="342912"/>
                          <a:pt x="1247245" y="322117"/>
                          <a:pt x="1293314" y="335280"/>
                        </a:cubicBezTo>
                        <a:cubicBezTo>
                          <a:pt x="1297727" y="336541"/>
                          <a:pt x="1301904" y="338602"/>
                          <a:pt x="1306376" y="339634"/>
                        </a:cubicBezTo>
                        <a:cubicBezTo>
                          <a:pt x="1320799" y="342962"/>
                          <a:pt x="1335405" y="345440"/>
                          <a:pt x="1349919" y="348343"/>
                        </a:cubicBezTo>
                        <a:cubicBezTo>
                          <a:pt x="1357176" y="349794"/>
                          <a:pt x="1364511" y="350902"/>
                          <a:pt x="1371691" y="352697"/>
                        </a:cubicBezTo>
                        <a:cubicBezTo>
                          <a:pt x="1391473" y="357642"/>
                          <a:pt x="1392352" y="358354"/>
                          <a:pt x="1415234" y="361405"/>
                        </a:cubicBezTo>
                        <a:cubicBezTo>
                          <a:pt x="1428262" y="363142"/>
                          <a:pt x="1441394" y="364023"/>
                          <a:pt x="1454422" y="365760"/>
                        </a:cubicBezTo>
                        <a:cubicBezTo>
                          <a:pt x="1463173" y="366927"/>
                          <a:pt x="1471755" y="369315"/>
                          <a:pt x="1480548" y="370114"/>
                        </a:cubicBezTo>
                        <a:cubicBezTo>
                          <a:pt x="1533129" y="374894"/>
                          <a:pt x="1604711" y="376120"/>
                          <a:pt x="1654719" y="378823"/>
                        </a:cubicBezTo>
                        <a:cubicBezTo>
                          <a:pt x="1673616" y="379844"/>
                          <a:pt x="1692456" y="381726"/>
                          <a:pt x="1711325" y="383177"/>
                        </a:cubicBezTo>
                        <a:cubicBezTo>
                          <a:pt x="1835599" y="403888"/>
                          <a:pt x="1704223" y="383333"/>
                          <a:pt x="2029188" y="391885"/>
                        </a:cubicBezTo>
                        <a:cubicBezTo>
                          <a:pt x="2042327" y="392231"/>
                          <a:pt x="2055272" y="395232"/>
                          <a:pt x="2068376" y="396240"/>
                        </a:cubicBezTo>
                        <a:cubicBezTo>
                          <a:pt x="2093020" y="398136"/>
                          <a:pt x="2117755" y="398698"/>
                          <a:pt x="2142399" y="400594"/>
                        </a:cubicBezTo>
                        <a:cubicBezTo>
                          <a:pt x="2159501" y="401909"/>
                          <a:pt x="2249293" y="413330"/>
                          <a:pt x="2251256" y="413657"/>
                        </a:cubicBezTo>
                        <a:lnTo>
                          <a:pt x="2303508" y="422365"/>
                        </a:lnTo>
                        <a:cubicBezTo>
                          <a:pt x="2328928" y="430839"/>
                          <a:pt x="2304386" y="423412"/>
                          <a:pt x="2342696" y="431074"/>
                        </a:cubicBezTo>
                        <a:cubicBezTo>
                          <a:pt x="2348564" y="432248"/>
                          <a:pt x="2354272" y="434130"/>
                          <a:pt x="2360114" y="435428"/>
                        </a:cubicBezTo>
                        <a:cubicBezTo>
                          <a:pt x="2369042" y="437412"/>
                          <a:pt x="2400234" y="443461"/>
                          <a:pt x="2408011" y="444137"/>
                        </a:cubicBezTo>
                        <a:cubicBezTo>
                          <a:pt x="2432635" y="446278"/>
                          <a:pt x="2457360" y="447040"/>
                          <a:pt x="2482034" y="448491"/>
                        </a:cubicBezTo>
                        <a:lnTo>
                          <a:pt x="2521222" y="457200"/>
                        </a:lnTo>
                        <a:close/>
                      </a:path>
                    </a:pathLst>
                  </a:custGeom>
                  <a:solidFill>
                    <a:srgbClr val="96BD24">
                      <a:alpha val="2470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8" name="Forme libre 47">
                    <a:extLst>
                      <a:ext uri="{FF2B5EF4-FFF2-40B4-BE49-F238E27FC236}">
                        <a16:creationId xmlns:a16="http://schemas.microsoft.com/office/drawing/2014/main" id="{6945ED7F-34C4-D9C8-5C83-8C1740B5C343}"/>
                      </a:ext>
                    </a:extLst>
                  </p:cNvPr>
                  <p:cNvSpPr/>
                  <p:nvPr/>
                </p:nvSpPr>
                <p:spPr>
                  <a:xfrm>
                    <a:off x="2409604" y="4423900"/>
                    <a:ext cx="2521132" cy="431129"/>
                  </a:xfrm>
                  <a:custGeom>
                    <a:avLst/>
                    <a:gdLst>
                      <a:gd name="connsiteX0" fmla="*/ 0 w 2521132"/>
                      <a:gd name="connsiteY0" fmla="*/ 339689 h 431129"/>
                      <a:gd name="connsiteX1" fmla="*/ 343989 w 2521132"/>
                      <a:gd name="connsiteY1" fmla="*/ 54 h 431129"/>
                      <a:gd name="connsiteX2" fmla="*/ 1171303 w 2521132"/>
                      <a:gd name="connsiteY2" fmla="*/ 313563 h 431129"/>
                      <a:gd name="connsiteX3" fmla="*/ 2068286 w 2521132"/>
                      <a:gd name="connsiteY3" fmla="*/ 374523 h 431129"/>
                      <a:gd name="connsiteX4" fmla="*/ 2521132 w 2521132"/>
                      <a:gd name="connsiteY4" fmla="*/ 431129 h 431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1132" h="431129">
                        <a:moveTo>
                          <a:pt x="0" y="339689"/>
                        </a:moveTo>
                        <a:cubicBezTo>
                          <a:pt x="74386" y="172048"/>
                          <a:pt x="148772" y="4408"/>
                          <a:pt x="343989" y="54"/>
                        </a:cubicBezTo>
                        <a:cubicBezTo>
                          <a:pt x="539206" y="-4300"/>
                          <a:pt x="883920" y="251152"/>
                          <a:pt x="1171303" y="313563"/>
                        </a:cubicBezTo>
                        <a:cubicBezTo>
                          <a:pt x="1458686" y="375974"/>
                          <a:pt x="1843315" y="354929"/>
                          <a:pt x="2068286" y="374523"/>
                        </a:cubicBezTo>
                        <a:cubicBezTo>
                          <a:pt x="2293257" y="394117"/>
                          <a:pt x="2407194" y="412623"/>
                          <a:pt x="2521132" y="431129"/>
                        </a:cubicBezTo>
                      </a:path>
                    </a:pathLst>
                  </a:custGeom>
                  <a:noFill/>
                  <a:ln>
                    <a:solidFill>
                      <a:srgbClr val="96B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D8CBD374-815E-10E4-7266-DBEDA7517335}"/>
                  </a:ext>
                </a:extLst>
              </p:cNvPr>
              <p:cNvGrpSpPr/>
              <p:nvPr/>
            </p:nvGrpSpPr>
            <p:grpSpPr>
              <a:xfrm>
                <a:off x="2146483" y="3785514"/>
                <a:ext cx="2567146" cy="307777"/>
                <a:chOff x="2675412" y="3785514"/>
                <a:chExt cx="2567146" cy="307777"/>
              </a:xfrm>
            </p:grpSpPr>
            <p:grpSp>
              <p:nvGrpSpPr>
                <p:cNvPr id="64" name="Groupe 63">
                  <a:extLst>
                    <a:ext uri="{FF2B5EF4-FFF2-40B4-BE49-F238E27FC236}">
                      <a16:creationId xmlns:a16="http://schemas.microsoft.com/office/drawing/2014/main" id="{44F6C2CB-CACD-C26E-243B-748F022187BE}"/>
                    </a:ext>
                  </a:extLst>
                </p:cNvPr>
                <p:cNvGrpSpPr/>
                <p:nvPr/>
              </p:nvGrpSpPr>
              <p:grpSpPr>
                <a:xfrm>
                  <a:off x="2675412" y="3785514"/>
                  <a:ext cx="859866" cy="307777"/>
                  <a:chOff x="2675412" y="3785514"/>
                  <a:chExt cx="859866" cy="307777"/>
                </a:xfrm>
              </p:grpSpPr>
              <p:grpSp>
                <p:nvGrpSpPr>
                  <p:cNvPr id="61" name="Groupe 60">
                    <a:extLst>
                      <a:ext uri="{FF2B5EF4-FFF2-40B4-BE49-F238E27FC236}">
                        <a16:creationId xmlns:a16="http://schemas.microsoft.com/office/drawing/2014/main" id="{49EAEDDD-1947-A69C-F1D6-4AD1D45B73D7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9B7BD4BB-72D1-0907-EAFE-8EC6155475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rgbClr val="96BD24">
                        <a:alpha val="2509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60" name="Connecteur droit 59">
                      <a:extLst>
                        <a:ext uri="{FF2B5EF4-FFF2-40B4-BE49-F238E27FC236}">
                          <a16:creationId xmlns:a16="http://schemas.microsoft.com/office/drawing/2014/main" id="{7A2B63BF-EECF-568F-9DE4-CE204117FC75}"/>
                        </a:ext>
                      </a:extLst>
                    </p:cNvPr>
                    <p:cNvCxnSpPr>
                      <a:stCxn id="58" idx="1"/>
                      <a:endCxn id="58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rgbClr val="96B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ACB97C2A-4066-9D6C-7786-8EE041E9147D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785514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Inpatient</a:t>
                    </a:r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antimicrobials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65" name="Groupe 64">
                  <a:extLst>
                    <a:ext uri="{FF2B5EF4-FFF2-40B4-BE49-F238E27FC236}">
                      <a16:creationId xmlns:a16="http://schemas.microsoft.com/office/drawing/2014/main" id="{BC4721B3-5B1D-5A72-E4AF-4FECC82CE607}"/>
                    </a:ext>
                  </a:extLst>
                </p:cNvPr>
                <p:cNvGrpSpPr/>
                <p:nvPr/>
              </p:nvGrpSpPr>
              <p:grpSpPr>
                <a:xfrm>
                  <a:off x="3505809" y="3785514"/>
                  <a:ext cx="999327" cy="307777"/>
                  <a:chOff x="2675412" y="3785514"/>
                  <a:chExt cx="999327" cy="307777"/>
                </a:xfrm>
              </p:grpSpPr>
              <p:grpSp>
                <p:nvGrpSpPr>
                  <p:cNvPr id="66" name="Groupe 65">
                    <a:extLst>
                      <a:ext uri="{FF2B5EF4-FFF2-40B4-BE49-F238E27FC236}">
                        <a16:creationId xmlns:a16="http://schemas.microsoft.com/office/drawing/2014/main" id="{DEB2B149-1506-05FB-A02E-373244B28241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4A921555-A4C7-99D9-C0FF-99A2ABDAC5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rgbClr val="7F7F7F">
                        <a:alpha val="2509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69" name="Connecteur droit 68">
                      <a:extLst>
                        <a:ext uri="{FF2B5EF4-FFF2-40B4-BE49-F238E27FC236}">
                          <a16:creationId xmlns:a16="http://schemas.microsoft.com/office/drawing/2014/main" id="{5CB61B3D-E343-4576-90EC-2E2566D8D29F}"/>
                        </a:ext>
                      </a:extLst>
                    </p:cNvPr>
                    <p:cNvCxnSpPr>
                      <a:stCxn id="68" idx="1"/>
                      <a:endCxn id="68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FFD4A07F-7180-B8A2-4B67-56581404FF63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785514"/>
                    <a:ext cx="8707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Inpatient</a:t>
                    </a:r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 </a:t>
                    </a:r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antimicrobials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86A6876F-9A6D-5FDD-C47C-CEE629255ABD}"/>
                    </a:ext>
                  </a:extLst>
                </p:cNvPr>
                <p:cNvGrpSpPr/>
                <p:nvPr/>
              </p:nvGrpSpPr>
              <p:grpSpPr>
                <a:xfrm>
                  <a:off x="4475666" y="3825671"/>
                  <a:ext cx="766892" cy="200055"/>
                  <a:chOff x="2675412" y="3825671"/>
                  <a:chExt cx="766892" cy="200055"/>
                </a:xfrm>
              </p:grpSpPr>
              <p:grpSp>
                <p:nvGrpSpPr>
                  <p:cNvPr id="71" name="Groupe 70">
                    <a:extLst>
                      <a:ext uri="{FF2B5EF4-FFF2-40B4-BE49-F238E27FC236}">
                        <a16:creationId xmlns:a16="http://schemas.microsoft.com/office/drawing/2014/main" id="{283F90DA-101A-8A0C-13C5-3464C49E07FB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56997FCA-6B2B-67F4-2553-FE3DAC9C7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rgbClr val="C57B3E">
                        <a:alpha val="2509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74" name="Connecteur droit 73">
                      <a:extLst>
                        <a:ext uri="{FF2B5EF4-FFF2-40B4-BE49-F238E27FC236}">
                          <a16:creationId xmlns:a16="http://schemas.microsoft.com/office/drawing/2014/main" id="{1A324C0A-1001-E07E-18B4-54B71B7C9EC6}"/>
                        </a:ext>
                      </a:extLst>
                    </p:cNvPr>
                    <p:cNvCxnSpPr>
                      <a:stCxn id="73" idx="1"/>
                      <a:endCxn id="73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rgbClr val="C57B3E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2" name="ZoneTexte 71">
                    <a:extLst>
                      <a:ext uri="{FF2B5EF4-FFF2-40B4-BE49-F238E27FC236}">
                        <a16:creationId xmlns:a16="http://schemas.microsoft.com/office/drawing/2014/main" id="{1499828F-B4B5-3AEA-9EEF-647CF1F9318A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825671"/>
                    <a:ext cx="638316" cy="200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Community</a:t>
                    </a:r>
                  </a:p>
                </p:txBody>
              </p:sp>
            </p:grpSp>
          </p:grp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935DD7CA-5399-2369-2329-3FE6D823CCE4}"/>
                  </a:ext>
                </a:extLst>
              </p:cNvPr>
              <p:cNvSpPr txBox="1"/>
              <p:nvPr/>
            </p:nvSpPr>
            <p:spPr>
              <a:xfrm>
                <a:off x="701752" y="5843433"/>
                <a:ext cx="4714027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3: ESBL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prevalence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in sepsis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survivors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matched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controls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; 83% of participants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confirmed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aetiology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received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ceftriaxone –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it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fr-FR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active in 24%</a:t>
                </a:r>
              </a:p>
            </p:txBody>
          </p:sp>
        </p:grpSp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A8058DDE-10C0-25F5-6917-726BD45A3657}"/>
                </a:ext>
              </a:extLst>
            </p:cNvPr>
            <p:cNvGrpSpPr/>
            <p:nvPr/>
          </p:nvGrpSpPr>
          <p:grpSpPr>
            <a:xfrm>
              <a:off x="6296244" y="3766840"/>
              <a:ext cx="2832068" cy="2399938"/>
              <a:chOff x="6296244" y="3766840"/>
              <a:chExt cx="2832068" cy="2399938"/>
            </a:xfrm>
          </p:grpSpPr>
          <p:grpSp>
            <p:nvGrpSpPr>
              <p:cNvPr id="91" name="Groupe 90">
                <a:extLst>
                  <a:ext uri="{FF2B5EF4-FFF2-40B4-BE49-F238E27FC236}">
                    <a16:creationId xmlns:a16="http://schemas.microsoft.com/office/drawing/2014/main" id="{6494A516-FFD2-B052-8D39-0DC611677135}"/>
                  </a:ext>
                </a:extLst>
              </p:cNvPr>
              <p:cNvGrpSpPr/>
              <p:nvPr/>
            </p:nvGrpSpPr>
            <p:grpSpPr>
              <a:xfrm>
                <a:off x="6382218" y="3766840"/>
                <a:ext cx="2660120" cy="326451"/>
                <a:chOff x="2675412" y="3766840"/>
                <a:chExt cx="2660120" cy="326451"/>
              </a:xfrm>
            </p:grpSpPr>
            <p:grpSp>
              <p:nvGrpSpPr>
                <p:cNvPr id="92" name="Groupe 91">
                  <a:extLst>
                    <a:ext uri="{FF2B5EF4-FFF2-40B4-BE49-F238E27FC236}">
                      <a16:creationId xmlns:a16="http://schemas.microsoft.com/office/drawing/2014/main" id="{3565DA08-7C99-9E7C-4577-821036624270}"/>
                    </a:ext>
                  </a:extLst>
                </p:cNvPr>
                <p:cNvGrpSpPr/>
                <p:nvPr/>
              </p:nvGrpSpPr>
              <p:grpSpPr>
                <a:xfrm>
                  <a:off x="2675412" y="3785514"/>
                  <a:ext cx="859866" cy="307777"/>
                  <a:chOff x="2675412" y="3785514"/>
                  <a:chExt cx="859866" cy="307777"/>
                </a:xfrm>
              </p:grpSpPr>
              <p:grpSp>
                <p:nvGrpSpPr>
                  <p:cNvPr id="103" name="Groupe 102">
                    <a:extLst>
                      <a:ext uri="{FF2B5EF4-FFF2-40B4-BE49-F238E27FC236}">
                        <a16:creationId xmlns:a16="http://schemas.microsoft.com/office/drawing/2014/main" id="{14565696-D2CD-A065-EC9D-CF772C454925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A28674EE-3ADD-C2DD-1F76-59D5A8E24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rgbClr val="96BD24">
                        <a:alpha val="2509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106" name="Connecteur droit 105">
                      <a:extLst>
                        <a:ext uri="{FF2B5EF4-FFF2-40B4-BE49-F238E27FC236}">
                          <a16:creationId xmlns:a16="http://schemas.microsoft.com/office/drawing/2014/main" id="{BD37F943-CB04-FDA8-B9E0-FD565A9B5DFB}"/>
                        </a:ext>
                      </a:extLst>
                    </p:cNvPr>
                    <p:cNvCxnSpPr>
                      <a:stCxn id="105" idx="1"/>
                      <a:endCxn id="105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rgbClr val="96B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4" name="ZoneTexte 103">
                    <a:extLst>
                      <a:ext uri="{FF2B5EF4-FFF2-40B4-BE49-F238E27FC236}">
                        <a16:creationId xmlns:a16="http://schemas.microsoft.com/office/drawing/2014/main" id="{BF7C6191-A62E-3176-B46A-766B6F975C3C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785514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 </a:t>
                    </a:r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days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antimicrobials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3" name="Groupe 92">
                  <a:extLst>
                    <a:ext uri="{FF2B5EF4-FFF2-40B4-BE49-F238E27FC236}">
                      <a16:creationId xmlns:a16="http://schemas.microsoft.com/office/drawing/2014/main" id="{E74D0FA2-E0F5-6999-D67F-DC5F7C572FCB}"/>
                    </a:ext>
                  </a:extLst>
                </p:cNvPr>
                <p:cNvGrpSpPr/>
                <p:nvPr/>
              </p:nvGrpSpPr>
              <p:grpSpPr>
                <a:xfrm>
                  <a:off x="3505809" y="3785514"/>
                  <a:ext cx="859866" cy="307777"/>
                  <a:chOff x="2675412" y="3785514"/>
                  <a:chExt cx="859866" cy="307777"/>
                </a:xfrm>
              </p:grpSpPr>
              <p:grpSp>
                <p:nvGrpSpPr>
                  <p:cNvPr id="99" name="Groupe 98">
                    <a:extLst>
                      <a:ext uri="{FF2B5EF4-FFF2-40B4-BE49-F238E27FC236}">
                        <a16:creationId xmlns:a16="http://schemas.microsoft.com/office/drawing/2014/main" id="{92564D47-AE14-7F18-4A7A-C406E7564774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403659AF-268B-D3E4-6CFF-D7DE4DF30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rgbClr val="96BD24">
                        <a:alpha val="2509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102" name="Connecteur droit 101">
                      <a:extLst>
                        <a:ext uri="{FF2B5EF4-FFF2-40B4-BE49-F238E27FC236}">
                          <a16:creationId xmlns:a16="http://schemas.microsoft.com/office/drawing/2014/main" id="{1A0620F2-400C-BB56-9187-8EAE4EEE0A7E}"/>
                        </a:ext>
                      </a:extLst>
                    </p:cNvPr>
                    <p:cNvCxnSpPr>
                      <a:stCxn id="101" idx="1"/>
                      <a:endCxn id="101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rgbClr val="96BD24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1ACDD404-9927-7D39-B246-D20EE514F96C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785514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</a:t>
                    </a:r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days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antimicrobials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4" name="Groupe 93">
                  <a:extLst>
                    <a:ext uri="{FF2B5EF4-FFF2-40B4-BE49-F238E27FC236}">
                      <a16:creationId xmlns:a16="http://schemas.microsoft.com/office/drawing/2014/main" id="{14E4777E-73ED-F86B-10FC-DCC72547A3D7}"/>
                    </a:ext>
                  </a:extLst>
                </p:cNvPr>
                <p:cNvGrpSpPr/>
                <p:nvPr/>
              </p:nvGrpSpPr>
              <p:grpSpPr>
                <a:xfrm>
                  <a:off x="4475666" y="3766840"/>
                  <a:ext cx="859866" cy="307777"/>
                  <a:chOff x="2675412" y="3766840"/>
                  <a:chExt cx="859866" cy="307777"/>
                </a:xfrm>
              </p:grpSpPr>
              <p:grpSp>
                <p:nvGrpSpPr>
                  <p:cNvPr id="95" name="Groupe 94">
                    <a:extLst>
                      <a:ext uri="{FF2B5EF4-FFF2-40B4-BE49-F238E27FC236}">
                        <a16:creationId xmlns:a16="http://schemas.microsoft.com/office/drawing/2014/main" id="{0C17B266-4CF8-132A-3B9A-7637240C0155}"/>
                      </a:ext>
                    </a:extLst>
                  </p:cNvPr>
                  <p:cNvGrpSpPr/>
                  <p:nvPr/>
                </p:nvGrpSpPr>
                <p:grpSpPr>
                  <a:xfrm>
                    <a:off x="2675412" y="3857516"/>
                    <a:ext cx="163773" cy="163773"/>
                    <a:chOff x="2675412" y="3857767"/>
                    <a:chExt cx="163773" cy="163773"/>
                  </a:xfrm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D18138BD-6C9C-2D8D-C9C4-ECE3E9F1E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412" y="3857767"/>
                      <a:ext cx="163773" cy="163773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  <a:alpha val="25098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98" name="Connecteur droit 97">
                      <a:extLst>
                        <a:ext uri="{FF2B5EF4-FFF2-40B4-BE49-F238E27FC236}">
                          <a16:creationId xmlns:a16="http://schemas.microsoft.com/office/drawing/2014/main" id="{7E2069FD-FA3E-9010-862F-A0E06CB66E74}"/>
                        </a:ext>
                      </a:extLst>
                    </p:cNvPr>
                    <p:cNvCxnSpPr>
                      <a:stCxn id="97" idx="1"/>
                      <a:endCxn id="97" idx="3"/>
                    </p:cNvCxnSpPr>
                    <p:nvPr/>
                  </p:nvCxnSpPr>
                  <p:spPr>
                    <a:xfrm>
                      <a:off x="2675412" y="3939654"/>
                      <a:ext cx="163773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6" name="ZoneTexte 95">
                    <a:extLst>
                      <a:ext uri="{FF2B5EF4-FFF2-40B4-BE49-F238E27FC236}">
                        <a16:creationId xmlns:a16="http://schemas.microsoft.com/office/drawing/2014/main" id="{C90B709C-735C-9F2D-F055-B4E6A4DE5B57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988" y="3766840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 </a:t>
                    </a:r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days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lang="fr-FR" sz="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antimicrobials</a:t>
                    </a:r>
                    <a:endParaRPr lang="fr-FR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B4C26F67-A3C1-8DD9-518F-F93D79B0384A}"/>
                  </a:ext>
                </a:extLst>
              </p:cNvPr>
              <p:cNvSpPr txBox="1"/>
              <p:nvPr/>
            </p:nvSpPr>
            <p:spPr>
              <a:xfrm>
                <a:off x="6296244" y="5766668"/>
                <a:ext cx="28320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4: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Simulating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antimicrobial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exposures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multistate</a:t>
                </a:r>
                <a:r>
                  <a:rPr lang="fr-F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model</a:t>
                </a:r>
              </a:p>
            </p:txBody>
          </p:sp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EAF99E6F-20C4-B1B7-E19D-E3C876E25204}"/>
                  </a:ext>
                </a:extLst>
              </p:cNvPr>
              <p:cNvGrpSpPr/>
              <p:nvPr/>
            </p:nvGrpSpPr>
            <p:grpSpPr>
              <a:xfrm>
                <a:off x="6329392" y="4231678"/>
                <a:ext cx="2765773" cy="1549227"/>
                <a:chOff x="6157652" y="4231678"/>
                <a:chExt cx="2765773" cy="1549227"/>
              </a:xfrm>
            </p:grpSpPr>
            <p:sp>
              <p:nvSpPr>
                <p:cNvPr id="116" name="Forme libre 115">
                  <a:extLst>
                    <a:ext uri="{FF2B5EF4-FFF2-40B4-BE49-F238E27FC236}">
                      <a16:creationId xmlns:a16="http://schemas.microsoft.com/office/drawing/2014/main" id="{D7946671-79DC-9F1B-80A5-7C2F586C6D57}"/>
                    </a:ext>
                  </a:extLst>
                </p:cNvPr>
                <p:cNvSpPr/>
                <p:nvPr/>
              </p:nvSpPr>
              <p:spPr>
                <a:xfrm>
                  <a:off x="6612556" y="4482164"/>
                  <a:ext cx="2162476" cy="638476"/>
                </a:xfrm>
                <a:custGeom>
                  <a:avLst/>
                  <a:gdLst>
                    <a:gd name="connsiteX0" fmla="*/ 2162476 w 2162476"/>
                    <a:gd name="connsiteY0" fmla="*/ 638476 h 638476"/>
                    <a:gd name="connsiteX1" fmla="*/ 2162476 w 2162476"/>
                    <a:gd name="connsiteY1" fmla="*/ 513348 h 638476"/>
                    <a:gd name="connsiteX2" fmla="*/ 503722 w 2162476"/>
                    <a:gd name="connsiteY2" fmla="*/ 490889 h 638476"/>
                    <a:gd name="connsiteX3" fmla="*/ 474846 w 2162476"/>
                    <a:gd name="connsiteY3" fmla="*/ 487680 h 638476"/>
                    <a:gd name="connsiteX4" fmla="*/ 455596 w 2162476"/>
                    <a:gd name="connsiteY4" fmla="*/ 478055 h 638476"/>
                    <a:gd name="connsiteX5" fmla="*/ 445970 w 2162476"/>
                    <a:gd name="connsiteY5" fmla="*/ 474847 h 638476"/>
                    <a:gd name="connsiteX6" fmla="*/ 413886 w 2162476"/>
                    <a:gd name="connsiteY6" fmla="*/ 465221 h 638476"/>
                    <a:gd name="connsiteX7" fmla="*/ 394636 w 2162476"/>
                    <a:gd name="connsiteY7" fmla="*/ 452388 h 638476"/>
                    <a:gd name="connsiteX8" fmla="*/ 385010 w 2162476"/>
                    <a:gd name="connsiteY8" fmla="*/ 449179 h 638476"/>
                    <a:gd name="connsiteX9" fmla="*/ 356135 w 2162476"/>
                    <a:gd name="connsiteY9" fmla="*/ 433137 h 638476"/>
                    <a:gd name="connsiteX10" fmla="*/ 346509 w 2162476"/>
                    <a:gd name="connsiteY10" fmla="*/ 423512 h 638476"/>
                    <a:gd name="connsiteX11" fmla="*/ 327259 w 2162476"/>
                    <a:gd name="connsiteY11" fmla="*/ 407470 h 638476"/>
                    <a:gd name="connsiteX12" fmla="*/ 320842 w 2162476"/>
                    <a:gd name="connsiteY12" fmla="*/ 397844 h 638476"/>
                    <a:gd name="connsiteX13" fmla="*/ 301591 w 2162476"/>
                    <a:gd name="connsiteY13" fmla="*/ 378594 h 638476"/>
                    <a:gd name="connsiteX14" fmla="*/ 291966 w 2162476"/>
                    <a:gd name="connsiteY14" fmla="*/ 368969 h 638476"/>
                    <a:gd name="connsiteX15" fmla="*/ 275924 w 2162476"/>
                    <a:gd name="connsiteY15" fmla="*/ 352927 h 638476"/>
                    <a:gd name="connsiteX16" fmla="*/ 263090 w 2162476"/>
                    <a:gd name="connsiteY16" fmla="*/ 333676 h 638476"/>
                    <a:gd name="connsiteX17" fmla="*/ 253465 w 2162476"/>
                    <a:gd name="connsiteY17" fmla="*/ 320842 h 638476"/>
                    <a:gd name="connsiteX18" fmla="*/ 247048 w 2162476"/>
                    <a:gd name="connsiteY18" fmla="*/ 308009 h 638476"/>
                    <a:gd name="connsiteX19" fmla="*/ 234215 w 2162476"/>
                    <a:gd name="connsiteY19" fmla="*/ 288758 h 638476"/>
                    <a:gd name="connsiteX20" fmla="*/ 231006 w 2162476"/>
                    <a:gd name="connsiteY20" fmla="*/ 279133 h 638476"/>
                    <a:gd name="connsiteX21" fmla="*/ 208547 w 2162476"/>
                    <a:gd name="connsiteY21" fmla="*/ 250257 h 638476"/>
                    <a:gd name="connsiteX22" fmla="*/ 195713 w 2162476"/>
                    <a:gd name="connsiteY22" fmla="*/ 231007 h 638476"/>
                    <a:gd name="connsiteX23" fmla="*/ 192505 w 2162476"/>
                    <a:gd name="connsiteY23" fmla="*/ 221381 h 638476"/>
                    <a:gd name="connsiteX24" fmla="*/ 179671 w 2162476"/>
                    <a:gd name="connsiteY24" fmla="*/ 198922 h 638476"/>
                    <a:gd name="connsiteX25" fmla="*/ 170046 w 2162476"/>
                    <a:gd name="connsiteY25" fmla="*/ 170047 h 638476"/>
                    <a:gd name="connsiteX26" fmla="*/ 166838 w 2162476"/>
                    <a:gd name="connsiteY26" fmla="*/ 160421 h 638476"/>
                    <a:gd name="connsiteX27" fmla="*/ 163629 w 2162476"/>
                    <a:gd name="connsiteY27" fmla="*/ 150796 h 638476"/>
                    <a:gd name="connsiteX28" fmla="*/ 160421 w 2162476"/>
                    <a:gd name="connsiteY28" fmla="*/ 131545 h 638476"/>
                    <a:gd name="connsiteX29" fmla="*/ 150796 w 2162476"/>
                    <a:gd name="connsiteY29" fmla="*/ 60960 h 638476"/>
                    <a:gd name="connsiteX30" fmla="*/ 147587 w 2162476"/>
                    <a:gd name="connsiteY30" fmla="*/ 41710 h 638476"/>
                    <a:gd name="connsiteX31" fmla="*/ 144379 w 2162476"/>
                    <a:gd name="connsiteY31" fmla="*/ 28876 h 638476"/>
                    <a:gd name="connsiteX32" fmla="*/ 137962 w 2162476"/>
                    <a:gd name="connsiteY32" fmla="*/ 0 h 638476"/>
                    <a:gd name="connsiteX33" fmla="*/ 35292 w 2162476"/>
                    <a:gd name="connsiteY33" fmla="*/ 3209 h 638476"/>
                    <a:gd name="connsiteX34" fmla="*/ 19250 w 2162476"/>
                    <a:gd name="connsiteY34" fmla="*/ 6417 h 638476"/>
                    <a:gd name="connsiteX35" fmla="*/ 16042 w 2162476"/>
                    <a:gd name="connsiteY35" fmla="*/ 48127 h 638476"/>
                    <a:gd name="connsiteX36" fmla="*/ 12833 w 2162476"/>
                    <a:gd name="connsiteY36" fmla="*/ 60960 h 638476"/>
                    <a:gd name="connsiteX37" fmla="*/ 6417 w 2162476"/>
                    <a:gd name="connsiteY37" fmla="*/ 93044 h 638476"/>
                    <a:gd name="connsiteX38" fmla="*/ 3208 w 2162476"/>
                    <a:gd name="connsiteY38" fmla="*/ 109087 h 638476"/>
                    <a:gd name="connsiteX39" fmla="*/ 0 w 2162476"/>
                    <a:gd name="connsiteY39" fmla="*/ 154004 h 638476"/>
                    <a:gd name="connsiteX40" fmla="*/ 3208 w 2162476"/>
                    <a:gd name="connsiteY40" fmla="*/ 298383 h 638476"/>
                    <a:gd name="connsiteX41" fmla="*/ 9625 w 2162476"/>
                    <a:gd name="connsiteY41" fmla="*/ 356135 h 638476"/>
                    <a:gd name="connsiteX42" fmla="*/ 35292 w 2162476"/>
                    <a:gd name="connsiteY42" fmla="*/ 378594 h 638476"/>
                    <a:gd name="connsiteX43" fmla="*/ 51335 w 2162476"/>
                    <a:gd name="connsiteY43" fmla="*/ 381802 h 638476"/>
                    <a:gd name="connsiteX44" fmla="*/ 86627 w 2162476"/>
                    <a:gd name="connsiteY44" fmla="*/ 388219 h 638476"/>
                    <a:gd name="connsiteX45" fmla="*/ 99461 w 2162476"/>
                    <a:gd name="connsiteY45" fmla="*/ 391428 h 638476"/>
                    <a:gd name="connsiteX46" fmla="*/ 154004 w 2162476"/>
                    <a:gd name="connsiteY46" fmla="*/ 394636 h 638476"/>
                    <a:gd name="connsiteX47" fmla="*/ 166838 w 2162476"/>
                    <a:gd name="connsiteY47" fmla="*/ 423512 h 638476"/>
                    <a:gd name="connsiteX48" fmla="*/ 170046 w 2162476"/>
                    <a:gd name="connsiteY48" fmla="*/ 433137 h 638476"/>
                    <a:gd name="connsiteX49" fmla="*/ 176463 w 2162476"/>
                    <a:gd name="connsiteY49" fmla="*/ 442762 h 638476"/>
                    <a:gd name="connsiteX50" fmla="*/ 189297 w 2162476"/>
                    <a:gd name="connsiteY50" fmla="*/ 471638 h 638476"/>
                    <a:gd name="connsiteX51" fmla="*/ 198922 w 2162476"/>
                    <a:gd name="connsiteY51" fmla="*/ 490889 h 638476"/>
                    <a:gd name="connsiteX52" fmla="*/ 202130 w 2162476"/>
                    <a:gd name="connsiteY52" fmla="*/ 500514 h 638476"/>
                    <a:gd name="connsiteX53" fmla="*/ 214964 w 2162476"/>
                    <a:gd name="connsiteY53" fmla="*/ 519764 h 638476"/>
                    <a:gd name="connsiteX54" fmla="*/ 227798 w 2162476"/>
                    <a:gd name="connsiteY54" fmla="*/ 539015 h 638476"/>
                    <a:gd name="connsiteX55" fmla="*/ 259882 w 2162476"/>
                    <a:gd name="connsiteY55" fmla="*/ 577516 h 638476"/>
                    <a:gd name="connsiteX56" fmla="*/ 288758 w 2162476"/>
                    <a:gd name="connsiteY56" fmla="*/ 596767 h 638476"/>
                    <a:gd name="connsiteX57" fmla="*/ 308008 w 2162476"/>
                    <a:gd name="connsiteY57" fmla="*/ 609600 h 638476"/>
                    <a:gd name="connsiteX58" fmla="*/ 317633 w 2162476"/>
                    <a:gd name="connsiteY58" fmla="*/ 616017 h 638476"/>
                    <a:gd name="connsiteX59" fmla="*/ 336884 w 2162476"/>
                    <a:gd name="connsiteY59" fmla="*/ 622434 h 638476"/>
                    <a:gd name="connsiteX60" fmla="*/ 352926 w 2162476"/>
                    <a:gd name="connsiteY60" fmla="*/ 625642 h 638476"/>
                    <a:gd name="connsiteX61" fmla="*/ 433137 w 2162476"/>
                    <a:gd name="connsiteY61" fmla="*/ 632059 h 638476"/>
                    <a:gd name="connsiteX62" fmla="*/ 484471 w 2162476"/>
                    <a:gd name="connsiteY62" fmla="*/ 632059 h 638476"/>
                    <a:gd name="connsiteX63" fmla="*/ 2162476 w 2162476"/>
                    <a:gd name="connsiteY63" fmla="*/ 638476 h 638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162476" h="638476">
                      <a:moveTo>
                        <a:pt x="2162476" y="638476"/>
                      </a:moveTo>
                      <a:lnTo>
                        <a:pt x="2162476" y="513348"/>
                      </a:lnTo>
                      <a:lnTo>
                        <a:pt x="503722" y="490889"/>
                      </a:lnTo>
                      <a:cubicBezTo>
                        <a:pt x="494097" y="489819"/>
                        <a:pt x="484399" y="489272"/>
                        <a:pt x="474846" y="487680"/>
                      </a:cubicBezTo>
                      <a:cubicBezTo>
                        <a:pt x="462746" y="485663"/>
                        <a:pt x="466685" y="483599"/>
                        <a:pt x="455596" y="478055"/>
                      </a:cubicBezTo>
                      <a:cubicBezTo>
                        <a:pt x="452571" y="476543"/>
                        <a:pt x="449222" y="475776"/>
                        <a:pt x="445970" y="474847"/>
                      </a:cubicBezTo>
                      <a:cubicBezTo>
                        <a:pt x="438126" y="472606"/>
                        <a:pt x="419600" y="469031"/>
                        <a:pt x="413886" y="465221"/>
                      </a:cubicBezTo>
                      <a:cubicBezTo>
                        <a:pt x="407469" y="460943"/>
                        <a:pt x="401952" y="454827"/>
                        <a:pt x="394636" y="452388"/>
                      </a:cubicBezTo>
                      <a:cubicBezTo>
                        <a:pt x="391427" y="451318"/>
                        <a:pt x="387967" y="450822"/>
                        <a:pt x="385010" y="449179"/>
                      </a:cubicBezTo>
                      <a:cubicBezTo>
                        <a:pt x="351917" y="430793"/>
                        <a:pt x="377913" y="440396"/>
                        <a:pt x="356135" y="433137"/>
                      </a:cubicBezTo>
                      <a:cubicBezTo>
                        <a:pt x="352926" y="429929"/>
                        <a:pt x="349995" y="426417"/>
                        <a:pt x="346509" y="423512"/>
                      </a:cubicBezTo>
                      <a:cubicBezTo>
                        <a:pt x="332747" y="412044"/>
                        <a:pt x="340037" y="422804"/>
                        <a:pt x="327259" y="407470"/>
                      </a:cubicBezTo>
                      <a:cubicBezTo>
                        <a:pt x="324790" y="404507"/>
                        <a:pt x="323404" y="400726"/>
                        <a:pt x="320842" y="397844"/>
                      </a:cubicBezTo>
                      <a:cubicBezTo>
                        <a:pt x="314813" y="391061"/>
                        <a:pt x="308008" y="385011"/>
                        <a:pt x="301591" y="378594"/>
                      </a:cubicBezTo>
                      <a:cubicBezTo>
                        <a:pt x="298383" y="375386"/>
                        <a:pt x="294483" y="372744"/>
                        <a:pt x="291966" y="368969"/>
                      </a:cubicBezTo>
                      <a:cubicBezTo>
                        <a:pt x="283410" y="356135"/>
                        <a:pt x="288758" y="361482"/>
                        <a:pt x="275924" y="352927"/>
                      </a:cubicBezTo>
                      <a:cubicBezTo>
                        <a:pt x="271646" y="346510"/>
                        <a:pt x="267717" y="339846"/>
                        <a:pt x="263090" y="333676"/>
                      </a:cubicBezTo>
                      <a:cubicBezTo>
                        <a:pt x="259882" y="329398"/>
                        <a:pt x="256299" y="325377"/>
                        <a:pt x="253465" y="320842"/>
                      </a:cubicBezTo>
                      <a:cubicBezTo>
                        <a:pt x="250930" y="316786"/>
                        <a:pt x="249509" y="312110"/>
                        <a:pt x="247048" y="308009"/>
                      </a:cubicBezTo>
                      <a:cubicBezTo>
                        <a:pt x="243080" y="301396"/>
                        <a:pt x="236654" y="296074"/>
                        <a:pt x="234215" y="288758"/>
                      </a:cubicBezTo>
                      <a:cubicBezTo>
                        <a:pt x="233145" y="285550"/>
                        <a:pt x="232648" y="282089"/>
                        <a:pt x="231006" y="279133"/>
                      </a:cubicBezTo>
                      <a:cubicBezTo>
                        <a:pt x="210370" y="241990"/>
                        <a:pt x="226735" y="273641"/>
                        <a:pt x="208547" y="250257"/>
                      </a:cubicBezTo>
                      <a:cubicBezTo>
                        <a:pt x="203812" y="244170"/>
                        <a:pt x="195713" y="231007"/>
                        <a:pt x="195713" y="231007"/>
                      </a:cubicBezTo>
                      <a:cubicBezTo>
                        <a:pt x="194644" y="227798"/>
                        <a:pt x="193837" y="224490"/>
                        <a:pt x="192505" y="221381"/>
                      </a:cubicBezTo>
                      <a:cubicBezTo>
                        <a:pt x="187622" y="209988"/>
                        <a:pt x="186113" y="208586"/>
                        <a:pt x="179671" y="198922"/>
                      </a:cubicBezTo>
                      <a:lnTo>
                        <a:pt x="170046" y="170047"/>
                      </a:lnTo>
                      <a:lnTo>
                        <a:pt x="166838" y="160421"/>
                      </a:lnTo>
                      <a:lnTo>
                        <a:pt x="163629" y="150796"/>
                      </a:lnTo>
                      <a:cubicBezTo>
                        <a:pt x="162560" y="144379"/>
                        <a:pt x="161341" y="137985"/>
                        <a:pt x="160421" y="131545"/>
                      </a:cubicBezTo>
                      <a:cubicBezTo>
                        <a:pt x="154620" y="90942"/>
                        <a:pt x="159686" y="114288"/>
                        <a:pt x="150796" y="60960"/>
                      </a:cubicBezTo>
                      <a:cubicBezTo>
                        <a:pt x="149726" y="54543"/>
                        <a:pt x="148863" y="48089"/>
                        <a:pt x="147587" y="41710"/>
                      </a:cubicBezTo>
                      <a:cubicBezTo>
                        <a:pt x="146722" y="37386"/>
                        <a:pt x="145244" y="33200"/>
                        <a:pt x="144379" y="28876"/>
                      </a:cubicBezTo>
                      <a:cubicBezTo>
                        <a:pt x="138733" y="645"/>
                        <a:pt x="144205" y="18731"/>
                        <a:pt x="137962" y="0"/>
                      </a:cubicBezTo>
                      <a:cubicBezTo>
                        <a:pt x="103739" y="1070"/>
                        <a:pt x="69482" y="1361"/>
                        <a:pt x="35292" y="3209"/>
                      </a:cubicBezTo>
                      <a:cubicBezTo>
                        <a:pt x="29847" y="3503"/>
                        <a:pt x="21398" y="1405"/>
                        <a:pt x="19250" y="6417"/>
                      </a:cubicBezTo>
                      <a:cubicBezTo>
                        <a:pt x="13757" y="19234"/>
                        <a:pt x="17671" y="34278"/>
                        <a:pt x="16042" y="48127"/>
                      </a:cubicBezTo>
                      <a:cubicBezTo>
                        <a:pt x="15527" y="52506"/>
                        <a:pt x="13757" y="56648"/>
                        <a:pt x="12833" y="60960"/>
                      </a:cubicBezTo>
                      <a:cubicBezTo>
                        <a:pt x="10548" y="71624"/>
                        <a:pt x="8556" y="82349"/>
                        <a:pt x="6417" y="93044"/>
                      </a:cubicBezTo>
                      <a:lnTo>
                        <a:pt x="3208" y="109087"/>
                      </a:lnTo>
                      <a:cubicBezTo>
                        <a:pt x="2139" y="124059"/>
                        <a:pt x="0" y="138994"/>
                        <a:pt x="0" y="154004"/>
                      </a:cubicBezTo>
                      <a:cubicBezTo>
                        <a:pt x="0" y="202142"/>
                        <a:pt x="1577" y="250272"/>
                        <a:pt x="3208" y="298383"/>
                      </a:cubicBezTo>
                      <a:cubicBezTo>
                        <a:pt x="3290" y="300804"/>
                        <a:pt x="3788" y="342514"/>
                        <a:pt x="9625" y="356135"/>
                      </a:cubicBezTo>
                      <a:cubicBezTo>
                        <a:pt x="13685" y="365609"/>
                        <a:pt x="26103" y="376757"/>
                        <a:pt x="35292" y="378594"/>
                      </a:cubicBezTo>
                      <a:cubicBezTo>
                        <a:pt x="40640" y="379663"/>
                        <a:pt x="46011" y="380619"/>
                        <a:pt x="51335" y="381802"/>
                      </a:cubicBezTo>
                      <a:cubicBezTo>
                        <a:pt x="100487" y="392725"/>
                        <a:pt x="10096" y="374304"/>
                        <a:pt x="86627" y="388219"/>
                      </a:cubicBezTo>
                      <a:cubicBezTo>
                        <a:pt x="90966" y="389008"/>
                        <a:pt x="95071" y="391010"/>
                        <a:pt x="99461" y="391428"/>
                      </a:cubicBezTo>
                      <a:cubicBezTo>
                        <a:pt x="117591" y="393155"/>
                        <a:pt x="135823" y="393567"/>
                        <a:pt x="154004" y="394636"/>
                      </a:cubicBezTo>
                      <a:cubicBezTo>
                        <a:pt x="164173" y="409889"/>
                        <a:pt x="159202" y="400604"/>
                        <a:pt x="166838" y="423512"/>
                      </a:cubicBezTo>
                      <a:cubicBezTo>
                        <a:pt x="167907" y="426720"/>
                        <a:pt x="168170" y="430323"/>
                        <a:pt x="170046" y="433137"/>
                      </a:cubicBezTo>
                      <a:lnTo>
                        <a:pt x="176463" y="442762"/>
                      </a:lnTo>
                      <a:cubicBezTo>
                        <a:pt x="184099" y="465671"/>
                        <a:pt x="179128" y="456385"/>
                        <a:pt x="189297" y="471638"/>
                      </a:cubicBezTo>
                      <a:cubicBezTo>
                        <a:pt x="197360" y="495830"/>
                        <a:pt x="186483" y="466010"/>
                        <a:pt x="198922" y="490889"/>
                      </a:cubicBezTo>
                      <a:cubicBezTo>
                        <a:pt x="200434" y="493914"/>
                        <a:pt x="200488" y="497558"/>
                        <a:pt x="202130" y="500514"/>
                      </a:cubicBezTo>
                      <a:cubicBezTo>
                        <a:pt x="205875" y="507255"/>
                        <a:pt x="210686" y="513347"/>
                        <a:pt x="214964" y="519764"/>
                      </a:cubicBezTo>
                      <a:lnTo>
                        <a:pt x="227798" y="539015"/>
                      </a:lnTo>
                      <a:cubicBezTo>
                        <a:pt x="237137" y="553023"/>
                        <a:pt x="245283" y="567783"/>
                        <a:pt x="259882" y="577516"/>
                      </a:cubicBezTo>
                      <a:lnTo>
                        <a:pt x="288758" y="596767"/>
                      </a:lnTo>
                      <a:lnTo>
                        <a:pt x="308008" y="609600"/>
                      </a:lnTo>
                      <a:cubicBezTo>
                        <a:pt x="311216" y="611739"/>
                        <a:pt x="313975" y="614798"/>
                        <a:pt x="317633" y="616017"/>
                      </a:cubicBezTo>
                      <a:cubicBezTo>
                        <a:pt x="324050" y="618156"/>
                        <a:pt x="330251" y="621108"/>
                        <a:pt x="336884" y="622434"/>
                      </a:cubicBezTo>
                      <a:cubicBezTo>
                        <a:pt x="342231" y="623503"/>
                        <a:pt x="347536" y="624813"/>
                        <a:pt x="352926" y="625642"/>
                      </a:cubicBezTo>
                      <a:cubicBezTo>
                        <a:pt x="379560" y="629740"/>
                        <a:pt x="406117" y="631240"/>
                        <a:pt x="433137" y="632059"/>
                      </a:cubicBezTo>
                      <a:cubicBezTo>
                        <a:pt x="450240" y="632577"/>
                        <a:pt x="467360" y="632059"/>
                        <a:pt x="484471" y="632059"/>
                      </a:cubicBezTo>
                      <a:lnTo>
                        <a:pt x="2162476" y="638476"/>
                      </a:lnTo>
                      <a:close/>
                    </a:path>
                  </a:pathLst>
                </a:custGeom>
                <a:solidFill>
                  <a:srgbClr val="7F7F7F">
                    <a:alpha val="2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aphicFrame>
              <p:nvGraphicFramePr>
                <p:cNvPr id="79" name="Graphique 78">
                  <a:extLst>
                    <a:ext uri="{FF2B5EF4-FFF2-40B4-BE49-F238E27FC236}">
                      <a16:creationId xmlns:a16="http://schemas.microsoft.com/office/drawing/2014/main" id="{2EE6C944-E066-88EF-F326-5A0A26369C8F}"/>
                    </a:ext>
                  </a:extLst>
                </p:cNvPr>
                <p:cNvGraphicFramePr/>
                <p:nvPr/>
              </p:nvGraphicFramePr>
              <p:xfrm>
                <a:off x="6382712" y="4415710"/>
                <a:ext cx="2540713" cy="122922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80" name="Text Box 4">
                  <a:extLst>
                    <a:ext uri="{FF2B5EF4-FFF2-40B4-BE49-F238E27FC236}">
                      <a16:creationId xmlns:a16="http://schemas.microsoft.com/office/drawing/2014/main" id="{139B92BC-6E3C-B551-345F-7190E9A0D6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591686" y="4850605"/>
                  <a:ext cx="1331987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 err="1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Simulated</a:t>
                  </a:r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 ESBL </a:t>
                  </a:r>
                  <a:r>
                    <a:rPr lang="da-DK" sz="700" dirty="0" err="1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prevalence</a:t>
                  </a:r>
                  <a:endPara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A74F1EC0-2B34-E611-4E6F-F3772C67CF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47870" y="5580850"/>
                  <a:ext cx="105119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Day post </a:t>
                  </a:r>
                  <a:r>
                    <a:rPr lang="da-DK" sz="700" dirty="0" err="1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enrollment</a:t>
                  </a:r>
                  <a:endPara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endParaRPr>
                </a:p>
              </p:txBody>
            </p:sp>
            <p:grpSp>
              <p:nvGrpSpPr>
                <p:cNvPr id="112" name="Groupe 111">
                  <a:extLst>
                    <a:ext uri="{FF2B5EF4-FFF2-40B4-BE49-F238E27FC236}">
                      <a16:creationId xmlns:a16="http://schemas.microsoft.com/office/drawing/2014/main" id="{27DABC3F-F38D-FACA-00C6-38F80763C8CC}"/>
                    </a:ext>
                  </a:extLst>
                </p:cNvPr>
                <p:cNvGrpSpPr/>
                <p:nvPr/>
              </p:nvGrpSpPr>
              <p:grpSpPr>
                <a:xfrm>
                  <a:off x="6610493" y="4231678"/>
                  <a:ext cx="2179435" cy="818148"/>
                  <a:chOff x="6610493" y="4231678"/>
                  <a:chExt cx="2179435" cy="818148"/>
                </a:xfrm>
              </p:grpSpPr>
              <p:sp>
                <p:nvSpPr>
                  <p:cNvPr id="111" name="Forme libre 110">
                    <a:extLst>
                      <a:ext uri="{FF2B5EF4-FFF2-40B4-BE49-F238E27FC236}">
                        <a16:creationId xmlns:a16="http://schemas.microsoft.com/office/drawing/2014/main" id="{8DF39367-ED0C-99B4-0126-4D40437215CA}"/>
                      </a:ext>
                    </a:extLst>
                  </p:cNvPr>
                  <p:cNvSpPr/>
                  <p:nvPr/>
                </p:nvSpPr>
                <p:spPr>
                  <a:xfrm>
                    <a:off x="6617368" y="4238553"/>
                    <a:ext cx="2172560" cy="811273"/>
                  </a:xfrm>
                  <a:custGeom>
                    <a:avLst/>
                    <a:gdLst>
                      <a:gd name="connsiteX0" fmla="*/ 2162247 w 2172560"/>
                      <a:gd name="connsiteY0" fmla="*/ 570641 h 811273"/>
                      <a:gd name="connsiteX1" fmla="*/ 2162247 w 2172560"/>
                      <a:gd name="connsiteY1" fmla="*/ 811273 h 811273"/>
                      <a:gd name="connsiteX2" fmla="*/ 2172560 w 2172560"/>
                      <a:gd name="connsiteY2" fmla="*/ 811273 h 811273"/>
                      <a:gd name="connsiteX3" fmla="*/ 2090058 w 2172560"/>
                      <a:gd name="connsiteY3" fmla="*/ 807835 h 811273"/>
                      <a:gd name="connsiteX4" fmla="*/ 1997243 w 2172560"/>
                      <a:gd name="connsiteY4" fmla="*/ 800960 h 811273"/>
                      <a:gd name="connsiteX5" fmla="*/ 1959429 w 2172560"/>
                      <a:gd name="connsiteY5" fmla="*/ 794085 h 811273"/>
                      <a:gd name="connsiteX6" fmla="*/ 1904427 w 2172560"/>
                      <a:gd name="connsiteY6" fmla="*/ 787209 h 811273"/>
                      <a:gd name="connsiteX7" fmla="*/ 1777237 w 2172560"/>
                      <a:gd name="connsiteY7" fmla="*/ 780334 h 811273"/>
                      <a:gd name="connsiteX8" fmla="*/ 1715360 w 2172560"/>
                      <a:gd name="connsiteY8" fmla="*/ 776897 h 811273"/>
                      <a:gd name="connsiteX9" fmla="*/ 1619107 w 2172560"/>
                      <a:gd name="connsiteY9" fmla="*/ 766584 h 811273"/>
                      <a:gd name="connsiteX10" fmla="*/ 1502229 w 2172560"/>
                      <a:gd name="connsiteY10" fmla="*/ 763146 h 811273"/>
                      <a:gd name="connsiteX11" fmla="*/ 1402539 w 2172560"/>
                      <a:gd name="connsiteY11" fmla="*/ 756271 h 811273"/>
                      <a:gd name="connsiteX12" fmla="*/ 1354412 w 2172560"/>
                      <a:gd name="connsiteY12" fmla="*/ 749396 h 811273"/>
                      <a:gd name="connsiteX13" fmla="*/ 1299411 w 2172560"/>
                      <a:gd name="connsiteY13" fmla="*/ 745958 h 811273"/>
                      <a:gd name="connsiteX14" fmla="*/ 1234097 w 2172560"/>
                      <a:gd name="connsiteY14" fmla="*/ 739083 h 811273"/>
                      <a:gd name="connsiteX15" fmla="*/ 1203158 w 2172560"/>
                      <a:gd name="connsiteY15" fmla="*/ 735645 h 811273"/>
                      <a:gd name="connsiteX16" fmla="*/ 1141282 w 2172560"/>
                      <a:gd name="connsiteY16" fmla="*/ 725333 h 811273"/>
                      <a:gd name="connsiteX17" fmla="*/ 1120656 w 2172560"/>
                      <a:gd name="connsiteY17" fmla="*/ 721895 h 811273"/>
                      <a:gd name="connsiteX18" fmla="*/ 1100030 w 2172560"/>
                      <a:gd name="connsiteY18" fmla="*/ 718458 h 811273"/>
                      <a:gd name="connsiteX19" fmla="*/ 1051904 w 2172560"/>
                      <a:gd name="connsiteY19" fmla="*/ 708145 h 811273"/>
                      <a:gd name="connsiteX20" fmla="*/ 1017528 w 2172560"/>
                      <a:gd name="connsiteY20" fmla="*/ 701270 h 811273"/>
                      <a:gd name="connsiteX21" fmla="*/ 972840 w 2172560"/>
                      <a:gd name="connsiteY21" fmla="*/ 690957 h 811273"/>
                      <a:gd name="connsiteX22" fmla="*/ 890337 w 2172560"/>
                      <a:gd name="connsiteY22" fmla="*/ 663456 h 811273"/>
                      <a:gd name="connsiteX23" fmla="*/ 869712 w 2172560"/>
                      <a:gd name="connsiteY23" fmla="*/ 656581 h 811273"/>
                      <a:gd name="connsiteX24" fmla="*/ 859399 w 2172560"/>
                      <a:gd name="connsiteY24" fmla="*/ 653143 h 811273"/>
                      <a:gd name="connsiteX25" fmla="*/ 838773 w 2172560"/>
                      <a:gd name="connsiteY25" fmla="*/ 642830 h 811273"/>
                      <a:gd name="connsiteX26" fmla="*/ 818148 w 2172560"/>
                      <a:gd name="connsiteY26" fmla="*/ 632518 h 811273"/>
                      <a:gd name="connsiteX27" fmla="*/ 807835 w 2172560"/>
                      <a:gd name="connsiteY27" fmla="*/ 625642 h 811273"/>
                      <a:gd name="connsiteX28" fmla="*/ 773459 w 2172560"/>
                      <a:gd name="connsiteY28" fmla="*/ 618767 h 811273"/>
                      <a:gd name="connsiteX29" fmla="*/ 763146 w 2172560"/>
                      <a:gd name="connsiteY29" fmla="*/ 615330 h 811273"/>
                      <a:gd name="connsiteX30" fmla="*/ 749396 w 2172560"/>
                      <a:gd name="connsiteY30" fmla="*/ 611892 h 811273"/>
                      <a:gd name="connsiteX31" fmla="*/ 721895 w 2172560"/>
                      <a:gd name="connsiteY31" fmla="*/ 601579 h 811273"/>
                      <a:gd name="connsiteX32" fmla="*/ 711582 w 2172560"/>
                      <a:gd name="connsiteY32" fmla="*/ 594704 h 811273"/>
                      <a:gd name="connsiteX33" fmla="*/ 701270 w 2172560"/>
                      <a:gd name="connsiteY33" fmla="*/ 591267 h 811273"/>
                      <a:gd name="connsiteX34" fmla="*/ 684082 w 2172560"/>
                      <a:gd name="connsiteY34" fmla="*/ 580954 h 811273"/>
                      <a:gd name="connsiteX35" fmla="*/ 660018 w 2172560"/>
                      <a:gd name="connsiteY35" fmla="*/ 570641 h 811273"/>
                      <a:gd name="connsiteX36" fmla="*/ 649706 w 2172560"/>
                      <a:gd name="connsiteY36" fmla="*/ 563766 h 811273"/>
                      <a:gd name="connsiteX37" fmla="*/ 629080 w 2172560"/>
                      <a:gd name="connsiteY37" fmla="*/ 556891 h 811273"/>
                      <a:gd name="connsiteX38" fmla="*/ 622205 w 2172560"/>
                      <a:gd name="connsiteY38" fmla="*/ 550015 h 811273"/>
                      <a:gd name="connsiteX39" fmla="*/ 611892 w 2172560"/>
                      <a:gd name="connsiteY39" fmla="*/ 546578 h 811273"/>
                      <a:gd name="connsiteX40" fmla="*/ 598142 w 2172560"/>
                      <a:gd name="connsiteY40" fmla="*/ 539703 h 811273"/>
                      <a:gd name="connsiteX41" fmla="*/ 580954 w 2172560"/>
                      <a:gd name="connsiteY41" fmla="*/ 525952 h 811273"/>
                      <a:gd name="connsiteX42" fmla="*/ 567203 w 2172560"/>
                      <a:gd name="connsiteY42" fmla="*/ 519077 h 811273"/>
                      <a:gd name="connsiteX43" fmla="*/ 546578 w 2172560"/>
                      <a:gd name="connsiteY43" fmla="*/ 505327 h 811273"/>
                      <a:gd name="connsiteX44" fmla="*/ 536265 w 2172560"/>
                      <a:gd name="connsiteY44" fmla="*/ 498452 h 811273"/>
                      <a:gd name="connsiteX45" fmla="*/ 529390 w 2172560"/>
                      <a:gd name="connsiteY45" fmla="*/ 491576 h 811273"/>
                      <a:gd name="connsiteX46" fmla="*/ 508764 w 2172560"/>
                      <a:gd name="connsiteY46" fmla="*/ 481264 h 811273"/>
                      <a:gd name="connsiteX47" fmla="*/ 501889 w 2172560"/>
                      <a:gd name="connsiteY47" fmla="*/ 481264 h 811273"/>
                      <a:gd name="connsiteX48" fmla="*/ 501889 w 2172560"/>
                      <a:gd name="connsiteY48" fmla="*/ 481264 h 811273"/>
                      <a:gd name="connsiteX49" fmla="*/ 464076 w 2172560"/>
                      <a:gd name="connsiteY49" fmla="*/ 457200 h 811273"/>
                      <a:gd name="connsiteX50" fmla="*/ 457200 w 2172560"/>
                      <a:gd name="connsiteY50" fmla="*/ 450325 h 811273"/>
                      <a:gd name="connsiteX51" fmla="*/ 446888 w 2172560"/>
                      <a:gd name="connsiteY51" fmla="*/ 443450 h 811273"/>
                      <a:gd name="connsiteX52" fmla="*/ 440012 w 2172560"/>
                      <a:gd name="connsiteY52" fmla="*/ 436575 h 811273"/>
                      <a:gd name="connsiteX53" fmla="*/ 433137 w 2172560"/>
                      <a:gd name="connsiteY53" fmla="*/ 426262 h 811273"/>
                      <a:gd name="connsiteX54" fmla="*/ 422824 w 2172560"/>
                      <a:gd name="connsiteY54" fmla="*/ 422824 h 811273"/>
                      <a:gd name="connsiteX55" fmla="*/ 405637 w 2172560"/>
                      <a:gd name="connsiteY55" fmla="*/ 409074 h 811273"/>
                      <a:gd name="connsiteX56" fmla="*/ 398761 w 2172560"/>
                      <a:gd name="connsiteY56" fmla="*/ 402199 h 811273"/>
                      <a:gd name="connsiteX57" fmla="*/ 388449 w 2172560"/>
                      <a:gd name="connsiteY57" fmla="*/ 395324 h 811273"/>
                      <a:gd name="connsiteX58" fmla="*/ 371261 w 2172560"/>
                      <a:gd name="connsiteY58" fmla="*/ 378136 h 811273"/>
                      <a:gd name="connsiteX59" fmla="*/ 364385 w 2172560"/>
                      <a:gd name="connsiteY59" fmla="*/ 371261 h 811273"/>
                      <a:gd name="connsiteX60" fmla="*/ 343760 w 2172560"/>
                      <a:gd name="connsiteY60" fmla="*/ 360948 h 811273"/>
                      <a:gd name="connsiteX61" fmla="*/ 312821 w 2172560"/>
                      <a:gd name="connsiteY61" fmla="*/ 340322 h 811273"/>
                      <a:gd name="connsiteX62" fmla="*/ 302509 w 2172560"/>
                      <a:gd name="connsiteY62" fmla="*/ 333447 h 811273"/>
                      <a:gd name="connsiteX63" fmla="*/ 292196 w 2172560"/>
                      <a:gd name="connsiteY63" fmla="*/ 326572 h 811273"/>
                      <a:gd name="connsiteX64" fmla="*/ 281883 w 2172560"/>
                      <a:gd name="connsiteY64" fmla="*/ 316259 h 811273"/>
                      <a:gd name="connsiteX65" fmla="*/ 261258 w 2172560"/>
                      <a:gd name="connsiteY65" fmla="*/ 302509 h 811273"/>
                      <a:gd name="connsiteX66" fmla="*/ 244070 w 2172560"/>
                      <a:gd name="connsiteY66" fmla="*/ 288758 h 811273"/>
                      <a:gd name="connsiteX67" fmla="*/ 230319 w 2172560"/>
                      <a:gd name="connsiteY67" fmla="*/ 271570 h 811273"/>
                      <a:gd name="connsiteX68" fmla="*/ 220006 w 2172560"/>
                      <a:gd name="connsiteY68" fmla="*/ 261258 h 811273"/>
                      <a:gd name="connsiteX69" fmla="*/ 213131 w 2172560"/>
                      <a:gd name="connsiteY69" fmla="*/ 250945 h 811273"/>
                      <a:gd name="connsiteX70" fmla="*/ 192506 w 2172560"/>
                      <a:gd name="connsiteY70" fmla="*/ 230319 h 811273"/>
                      <a:gd name="connsiteX71" fmla="*/ 185630 w 2172560"/>
                      <a:gd name="connsiteY71" fmla="*/ 223444 h 811273"/>
                      <a:gd name="connsiteX72" fmla="*/ 178755 w 2172560"/>
                      <a:gd name="connsiteY72" fmla="*/ 213131 h 811273"/>
                      <a:gd name="connsiteX73" fmla="*/ 158130 w 2172560"/>
                      <a:gd name="connsiteY73" fmla="*/ 199381 h 811273"/>
                      <a:gd name="connsiteX74" fmla="*/ 137504 w 2172560"/>
                      <a:gd name="connsiteY74" fmla="*/ 192506 h 811273"/>
                      <a:gd name="connsiteX75" fmla="*/ 113441 w 2172560"/>
                      <a:gd name="connsiteY75" fmla="*/ 195943 h 811273"/>
                      <a:gd name="connsiteX76" fmla="*/ 103128 w 2172560"/>
                      <a:gd name="connsiteY76" fmla="*/ 199381 h 811273"/>
                      <a:gd name="connsiteX77" fmla="*/ 96253 w 2172560"/>
                      <a:gd name="connsiteY77" fmla="*/ 220006 h 811273"/>
                      <a:gd name="connsiteX78" fmla="*/ 89378 w 2172560"/>
                      <a:gd name="connsiteY78" fmla="*/ 244070 h 811273"/>
                      <a:gd name="connsiteX79" fmla="*/ 82503 w 2172560"/>
                      <a:gd name="connsiteY79" fmla="*/ 264695 h 811273"/>
                      <a:gd name="connsiteX80" fmla="*/ 75627 w 2172560"/>
                      <a:gd name="connsiteY80" fmla="*/ 275008 h 811273"/>
                      <a:gd name="connsiteX81" fmla="*/ 65315 w 2172560"/>
                      <a:gd name="connsiteY81" fmla="*/ 299071 h 811273"/>
                      <a:gd name="connsiteX82" fmla="*/ 61877 w 2172560"/>
                      <a:gd name="connsiteY82" fmla="*/ 309384 h 811273"/>
                      <a:gd name="connsiteX83" fmla="*/ 55002 w 2172560"/>
                      <a:gd name="connsiteY83" fmla="*/ 323134 h 811273"/>
                      <a:gd name="connsiteX84" fmla="*/ 48127 w 2172560"/>
                      <a:gd name="connsiteY84" fmla="*/ 350635 h 811273"/>
                      <a:gd name="connsiteX85" fmla="*/ 44689 w 2172560"/>
                      <a:gd name="connsiteY85" fmla="*/ 364385 h 811273"/>
                      <a:gd name="connsiteX86" fmla="*/ 37814 w 2172560"/>
                      <a:gd name="connsiteY86" fmla="*/ 419387 h 811273"/>
                      <a:gd name="connsiteX87" fmla="*/ 30939 w 2172560"/>
                      <a:gd name="connsiteY87" fmla="*/ 467513 h 811273"/>
                      <a:gd name="connsiteX88" fmla="*/ 27501 w 2172560"/>
                      <a:gd name="connsiteY88" fmla="*/ 498452 h 811273"/>
                      <a:gd name="connsiteX89" fmla="*/ 20626 w 2172560"/>
                      <a:gd name="connsiteY89" fmla="*/ 522515 h 811273"/>
                      <a:gd name="connsiteX90" fmla="*/ 13751 w 2172560"/>
                      <a:gd name="connsiteY90" fmla="*/ 550015 h 811273"/>
                      <a:gd name="connsiteX91" fmla="*/ 10313 w 2172560"/>
                      <a:gd name="connsiteY91" fmla="*/ 563766 h 811273"/>
                      <a:gd name="connsiteX92" fmla="*/ 6876 w 2172560"/>
                      <a:gd name="connsiteY92" fmla="*/ 580954 h 811273"/>
                      <a:gd name="connsiteX93" fmla="*/ 0 w 2172560"/>
                      <a:gd name="connsiteY93" fmla="*/ 594704 h 811273"/>
                      <a:gd name="connsiteX94" fmla="*/ 0 w 2172560"/>
                      <a:gd name="connsiteY94" fmla="*/ 584391 h 811273"/>
                      <a:gd name="connsiteX95" fmla="*/ 3438 w 2172560"/>
                      <a:gd name="connsiteY95" fmla="*/ 391886 h 811273"/>
                      <a:gd name="connsiteX96" fmla="*/ 10313 w 2172560"/>
                      <a:gd name="connsiteY96" fmla="*/ 305946 h 811273"/>
                      <a:gd name="connsiteX97" fmla="*/ 17188 w 2172560"/>
                      <a:gd name="connsiteY97" fmla="*/ 206256 h 811273"/>
                      <a:gd name="connsiteX98" fmla="*/ 24064 w 2172560"/>
                      <a:gd name="connsiteY98" fmla="*/ 103128 h 811273"/>
                      <a:gd name="connsiteX99" fmla="*/ 27501 w 2172560"/>
                      <a:gd name="connsiteY99" fmla="*/ 92815 h 811273"/>
                      <a:gd name="connsiteX100" fmla="*/ 30939 w 2172560"/>
                      <a:gd name="connsiteY100" fmla="*/ 79065 h 811273"/>
                      <a:gd name="connsiteX101" fmla="*/ 34376 w 2172560"/>
                      <a:gd name="connsiteY101" fmla="*/ 68752 h 811273"/>
                      <a:gd name="connsiteX102" fmla="*/ 41252 w 2172560"/>
                      <a:gd name="connsiteY102" fmla="*/ 37814 h 811273"/>
                      <a:gd name="connsiteX103" fmla="*/ 48127 w 2172560"/>
                      <a:gd name="connsiteY103" fmla="*/ 27501 h 811273"/>
                      <a:gd name="connsiteX104" fmla="*/ 79065 w 2172560"/>
                      <a:gd name="connsiteY104" fmla="*/ 0 h 811273"/>
                      <a:gd name="connsiteX105" fmla="*/ 123754 w 2172560"/>
                      <a:gd name="connsiteY105" fmla="*/ 3438 h 811273"/>
                      <a:gd name="connsiteX106" fmla="*/ 144379 w 2172560"/>
                      <a:gd name="connsiteY106" fmla="*/ 10313 h 811273"/>
                      <a:gd name="connsiteX107" fmla="*/ 154692 w 2172560"/>
                      <a:gd name="connsiteY107" fmla="*/ 17188 h 811273"/>
                      <a:gd name="connsiteX108" fmla="*/ 165005 w 2172560"/>
                      <a:gd name="connsiteY108" fmla="*/ 20626 h 811273"/>
                      <a:gd name="connsiteX109" fmla="*/ 171880 w 2172560"/>
                      <a:gd name="connsiteY109" fmla="*/ 30939 h 811273"/>
                      <a:gd name="connsiteX110" fmla="*/ 182193 w 2172560"/>
                      <a:gd name="connsiteY110" fmla="*/ 37814 h 811273"/>
                      <a:gd name="connsiteX111" fmla="*/ 185630 w 2172560"/>
                      <a:gd name="connsiteY111" fmla="*/ 48127 h 811273"/>
                      <a:gd name="connsiteX112" fmla="*/ 202818 w 2172560"/>
                      <a:gd name="connsiteY112" fmla="*/ 61877 h 811273"/>
                      <a:gd name="connsiteX113" fmla="*/ 209694 w 2172560"/>
                      <a:gd name="connsiteY113" fmla="*/ 68752 h 811273"/>
                      <a:gd name="connsiteX114" fmla="*/ 220006 w 2172560"/>
                      <a:gd name="connsiteY114" fmla="*/ 75627 h 811273"/>
                      <a:gd name="connsiteX115" fmla="*/ 237194 w 2172560"/>
                      <a:gd name="connsiteY115" fmla="*/ 92815 h 811273"/>
                      <a:gd name="connsiteX116" fmla="*/ 254382 w 2172560"/>
                      <a:gd name="connsiteY116" fmla="*/ 110003 h 811273"/>
                      <a:gd name="connsiteX117" fmla="*/ 261258 w 2172560"/>
                      <a:gd name="connsiteY117" fmla="*/ 116879 h 811273"/>
                      <a:gd name="connsiteX118" fmla="*/ 278446 w 2172560"/>
                      <a:gd name="connsiteY118" fmla="*/ 130629 h 811273"/>
                      <a:gd name="connsiteX119" fmla="*/ 288758 w 2172560"/>
                      <a:gd name="connsiteY119" fmla="*/ 137504 h 811273"/>
                      <a:gd name="connsiteX120" fmla="*/ 302509 w 2172560"/>
                      <a:gd name="connsiteY120" fmla="*/ 151255 h 811273"/>
                      <a:gd name="connsiteX121" fmla="*/ 312821 w 2172560"/>
                      <a:gd name="connsiteY121" fmla="*/ 161567 h 811273"/>
                      <a:gd name="connsiteX122" fmla="*/ 333447 w 2172560"/>
                      <a:gd name="connsiteY122" fmla="*/ 175318 h 811273"/>
                      <a:gd name="connsiteX123" fmla="*/ 354073 w 2172560"/>
                      <a:gd name="connsiteY123" fmla="*/ 189068 h 811273"/>
                      <a:gd name="connsiteX124" fmla="*/ 385011 w 2172560"/>
                      <a:gd name="connsiteY124" fmla="*/ 213131 h 811273"/>
                      <a:gd name="connsiteX125" fmla="*/ 395324 w 2172560"/>
                      <a:gd name="connsiteY125" fmla="*/ 216569 h 811273"/>
                      <a:gd name="connsiteX126" fmla="*/ 415949 w 2172560"/>
                      <a:gd name="connsiteY126" fmla="*/ 230319 h 811273"/>
                      <a:gd name="connsiteX127" fmla="*/ 426262 w 2172560"/>
                      <a:gd name="connsiteY127" fmla="*/ 237194 h 811273"/>
                      <a:gd name="connsiteX128" fmla="*/ 436575 w 2172560"/>
                      <a:gd name="connsiteY128" fmla="*/ 240632 h 811273"/>
                      <a:gd name="connsiteX129" fmla="*/ 446888 w 2172560"/>
                      <a:gd name="connsiteY129" fmla="*/ 247507 h 811273"/>
                      <a:gd name="connsiteX130" fmla="*/ 460638 w 2172560"/>
                      <a:gd name="connsiteY130" fmla="*/ 254382 h 811273"/>
                      <a:gd name="connsiteX131" fmla="*/ 477826 w 2172560"/>
                      <a:gd name="connsiteY131" fmla="*/ 264695 h 811273"/>
                      <a:gd name="connsiteX132" fmla="*/ 498452 w 2172560"/>
                      <a:gd name="connsiteY132" fmla="*/ 278445 h 811273"/>
                      <a:gd name="connsiteX133" fmla="*/ 519077 w 2172560"/>
                      <a:gd name="connsiteY133" fmla="*/ 285321 h 811273"/>
                      <a:gd name="connsiteX134" fmla="*/ 539703 w 2172560"/>
                      <a:gd name="connsiteY134" fmla="*/ 295633 h 811273"/>
                      <a:gd name="connsiteX135" fmla="*/ 570641 w 2172560"/>
                      <a:gd name="connsiteY135" fmla="*/ 309384 h 811273"/>
                      <a:gd name="connsiteX136" fmla="*/ 584391 w 2172560"/>
                      <a:gd name="connsiteY136" fmla="*/ 316259 h 811273"/>
                      <a:gd name="connsiteX137" fmla="*/ 605017 w 2172560"/>
                      <a:gd name="connsiteY137" fmla="*/ 323134 h 811273"/>
                      <a:gd name="connsiteX138" fmla="*/ 618767 w 2172560"/>
                      <a:gd name="connsiteY138" fmla="*/ 330009 h 811273"/>
                      <a:gd name="connsiteX139" fmla="*/ 639393 w 2172560"/>
                      <a:gd name="connsiteY139" fmla="*/ 336885 h 811273"/>
                      <a:gd name="connsiteX140" fmla="*/ 649706 w 2172560"/>
                      <a:gd name="connsiteY140" fmla="*/ 340322 h 811273"/>
                      <a:gd name="connsiteX141" fmla="*/ 670331 w 2172560"/>
                      <a:gd name="connsiteY141" fmla="*/ 350635 h 811273"/>
                      <a:gd name="connsiteX142" fmla="*/ 684082 w 2172560"/>
                      <a:gd name="connsiteY142" fmla="*/ 357510 h 811273"/>
                      <a:gd name="connsiteX143" fmla="*/ 694394 w 2172560"/>
                      <a:gd name="connsiteY143" fmla="*/ 360948 h 811273"/>
                      <a:gd name="connsiteX144" fmla="*/ 704707 w 2172560"/>
                      <a:gd name="connsiteY144" fmla="*/ 367823 h 811273"/>
                      <a:gd name="connsiteX145" fmla="*/ 725333 w 2172560"/>
                      <a:gd name="connsiteY145" fmla="*/ 374698 h 811273"/>
                      <a:gd name="connsiteX146" fmla="*/ 745958 w 2172560"/>
                      <a:gd name="connsiteY146" fmla="*/ 381573 h 811273"/>
                      <a:gd name="connsiteX147" fmla="*/ 756271 w 2172560"/>
                      <a:gd name="connsiteY147" fmla="*/ 385011 h 811273"/>
                      <a:gd name="connsiteX148" fmla="*/ 770021 w 2172560"/>
                      <a:gd name="connsiteY148" fmla="*/ 391886 h 811273"/>
                      <a:gd name="connsiteX149" fmla="*/ 794085 w 2172560"/>
                      <a:gd name="connsiteY149" fmla="*/ 398761 h 811273"/>
                      <a:gd name="connsiteX150" fmla="*/ 852524 w 2172560"/>
                      <a:gd name="connsiteY150" fmla="*/ 415949 h 811273"/>
                      <a:gd name="connsiteX151" fmla="*/ 897212 w 2172560"/>
                      <a:gd name="connsiteY151" fmla="*/ 422824 h 811273"/>
                      <a:gd name="connsiteX152" fmla="*/ 921276 w 2172560"/>
                      <a:gd name="connsiteY152" fmla="*/ 429700 h 811273"/>
                      <a:gd name="connsiteX153" fmla="*/ 931588 w 2172560"/>
                      <a:gd name="connsiteY153" fmla="*/ 433137 h 811273"/>
                      <a:gd name="connsiteX154" fmla="*/ 959089 w 2172560"/>
                      <a:gd name="connsiteY154" fmla="*/ 440012 h 811273"/>
                      <a:gd name="connsiteX155" fmla="*/ 972840 w 2172560"/>
                      <a:gd name="connsiteY155" fmla="*/ 443450 h 811273"/>
                      <a:gd name="connsiteX156" fmla="*/ 983152 w 2172560"/>
                      <a:gd name="connsiteY156" fmla="*/ 446888 h 811273"/>
                      <a:gd name="connsiteX157" fmla="*/ 1003778 w 2172560"/>
                      <a:gd name="connsiteY157" fmla="*/ 450325 h 811273"/>
                      <a:gd name="connsiteX158" fmla="*/ 1014091 w 2172560"/>
                      <a:gd name="connsiteY158" fmla="*/ 453763 h 811273"/>
                      <a:gd name="connsiteX159" fmla="*/ 1062217 w 2172560"/>
                      <a:gd name="connsiteY159" fmla="*/ 464076 h 811273"/>
                      <a:gd name="connsiteX160" fmla="*/ 1100030 w 2172560"/>
                      <a:gd name="connsiteY160" fmla="*/ 470951 h 811273"/>
                      <a:gd name="connsiteX161" fmla="*/ 1117218 w 2172560"/>
                      <a:gd name="connsiteY161" fmla="*/ 474388 h 811273"/>
                      <a:gd name="connsiteX162" fmla="*/ 1137844 w 2172560"/>
                      <a:gd name="connsiteY162" fmla="*/ 477826 h 811273"/>
                      <a:gd name="connsiteX163" fmla="*/ 1172220 w 2172560"/>
                      <a:gd name="connsiteY163" fmla="*/ 484701 h 811273"/>
                      <a:gd name="connsiteX164" fmla="*/ 1199721 w 2172560"/>
                      <a:gd name="connsiteY164" fmla="*/ 488139 h 811273"/>
                      <a:gd name="connsiteX165" fmla="*/ 1213471 w 2172560"/>
                      <a:gd name="connsiteY165" fmla="*/ 491576 h 811273"/>
                      <a:gd name="connsiteX166" fmla="*/ 1244409 w 2172560"/>
                      <a:gd name="connsiteY166" fmla="*/ 495014 h 811273"/>
                      <a:gd name="connsiteX167" fmla="*/ 1265035 w 2172560"/>
                      <a:gd name="connsiteY167" fmla="*/ 498452 h 811273"/>
                      <a:gd name="connsiteX168" fmla="*/ 1299411 w 2172560"/>
                      <a:gd name="connsiteY168" fmla="*/ 501889 h 811273"/>
                      <a:gd name="connsiteX169" fmla="*/ 1326912 w 2172560"/>
                      <a:gd name="connsiteY169" fmla="*/ 505327 h 811273"/>
                      <a:gd name="connsiteX170" fmla="*/ 1402539 w 2172560"/>
                      <a:gd name="connsiteY170" fmla="*/ 508764 h 811273"/>
                      <a:gd name="connsiteX171" fmla="*/ 1567543 w 2172560"/>
                      <a:gd name="connsiteY171" fmla="*/ 522515 h 811273"/>
                      <a:gd name="connsiteX172" fmla="*/ 1643170 w 2172560"/>
                      <a:gd name="connsiteY172" fmla="*/ 529390 h 811273"/>
                      <a:gd name="connsiteX173" fmla="*/ 1694734 w 2172560"/>
                      <a:gd name="connsiteY173" fmla="*/ 532827 h 811273"/>
                      <a:gd name="connsiteX174" fmla="*/ 1880364 w 2172560"/>
                      <a:gd name="connsiteY174" fmla="*/ 536265 h 811273"/>
                      <a:gd name="connsiteX175" fmla="*/ 1931928 w 2172560"/>
                      <a:gd name="connsiteY175" fmla="*/ 543140 h 811273"/>
                      <a:gd name="connsiteX176" fmla="*/ 1980055 w 2172560"/>
                      <a:gd name="connsiteY176" fmla="*/ 550015 h 811273"/>
                      <a:gd name="connsiteX177" fmla="*/ 1997243 w 2172560"/>
                      <a:gd name="connsiteY177" fmla="*/ 553453 h 811273"/>
                      <a:gd name="connsiteX178" fmla="*/ 2028181 w 2172560"/>
                      <a:gd name="connsiteY178" fmla="*/ 560328 h 811273"/>
                      <a:gd name="connsiteX179" fmla="*/ 2096933 w 2172560"/>
                      <a:gd name="connsiteY179" fmla="*/ 567203 h 811273"/>
                      <a:gd name="connsiteX180" fmla="*/ 2162247 w 2172560"/>
                      <a:gd name="connsiteY180" fmla="*/ 570641 h 811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</a:cxnLst>
                    <a:rect l="l" t="t" r="r" b="b"/>
                    <a:pathLst>
                      <a:path w="2172560" h="811273">
                        <a:moveTo>
                          <a:pt x="2162247" y="570641"/>
                        </a:moveTo>
                        <a:lnTo>
                          <a:pt x="2162247" y="811273"/>
                        </a:lnTo>
                        <a:lnTo>
                          <a:pt x="2172560" y="811273"/>
                        </a:lnTo>
                        <a:lnTo>
                          <a:pt x="2090058" y="807835"/>
                        </a:lnTo>
                        <a:cubicBezTo>
                          <a:pt x="2059255" y="806332"/>
                          <a:pt x="2027942" y="804797"/>
                          <a:pt x="1997243" y="800960"/>
                        </a:cubicBezTo>
                        <a:cubicBezTo>
                          <a:pt x="1974349" y="798098"/>
                          <a:pt x="1980522" y="797600"/>
                          <a:pt x="1959429" y="794085"/>
                        </a:cubicBezTo>
                        <a:cubicBezTo>
                          <a:pt x="1944000" y="791514"/>
                          <a:pt x="1919207" y="788553"/>
                          <a:pt x="1904427" y="787209"/>
                        </a:cubicBezTo>
                        <a:cubicBezTo>
                          <a:pt x="1848352" y="782111"/>
                          <a:pt x="1845084" y="783565"/>
                          <a:pt x="1777237" y="780334"/>
                        </a:cubicBezTo>
                        <a:lnTo>
                          <a:pt x="1715360" y="776897"/>
                        </a:lnTo>
                        <a:cubicBezTo>
                          <a:pt x="1685707" y="773190"/>
                          <a:pt x="1649617" y="767910"/>
                          <a:pt x="1619107" y="766584"/>
                        </a:cubicBezTo>
                        <a:cubicBezTo>
                          <a:pt x="1580168" y="764891"/>
                          <a:pt x="1541176" y="764644"/>
                          <a:pt x="1502229" y="763146"/>
                        </a:cubicBezTo>
                        <a:cubicBezTo>
                          <a:pt x="1475964" y="762136"/>
                          <a:pt x="1431364" y="759663"/>
                          <a:pt x="1402539" y="756271"/>
                        </a:cubicBezTo>
                        <a:cubicBezTo>
                          <a:pt x="1361836" y="751482"/>
                          <a:pt x="1403361" y="753475"/>
                          <a:pt x="1354412" y="749396"/>
                        </a:cubicBezTo>
                        <a:cubicBezTo>
                          <a:pt x="1336106" y="747871"/>
                          <a:pt x="1317713" y="747527"/>
                          <a:pt x="1299411" y="745958"/>
                        </a:cubicBezTo>
                        <a:cubicBezTo>
                          <a:pt x="1277599" y="744088"/>
                          <a:pt x="1255855" y="741501"/>
                          <a:pt x="1234097" y="739083"/>
                        </a:cubicBezTo>
                        <a:cubicBezTo>
                          <a:pt x="1223784" y="737937"/>
                          <a:pt x="1213430" y="737112"/>
                          <a:pt x="1203158" y="735645"/>
                        </a:cubicBezTo>
                        <a:cubicBezTo>
                          <a:pt x="1182458" y="732688"/>
                          <a:pt x="1161907" y="728770"/>
                          <a:pt x="1141282" y="725333"/>
                        </a:cubicBezTo>
                        <a:lnTo>
                          <a:pt x="1120656" y="721895"/>
                        </a:lnTo>
                        <a:cubicBezTo>
                          <a:pt x="1113781" y="720749"/>
                          <a:pt x="1106792" y="720149"/>
                          <a:pt x="1100030" y="718458"/>
                        </a:cubicBezTo>
                        <a:cubicBezTo>
                          <a:pt x="1074940" y="712185"/>
                          <a:pt x="1090920" y="715948"/>
                          <a:pt x="1051904" y="708145"/>
                        </a:cubicBezTo>
                        <a:lnTo>
                          <a:pt x="1017528" y="701270"/>
                        </a:lnTo>
                        <a:cubicBezTo>
                          <a:pt x="1003898" y="698544"/>
                          <a:pt x="985271" y="695101"/>
                          <a:pt x="972840" y="690957"/>
                        </a:cubicBezTo>
                        <a:lnTo>
                          <a:pt x="890337" y="663456"/>
                        </a:lnTo>
                        <a:lnTo>
                          <a:pt x="869712" y="656581"/>
                        </a:lnTo>
                        <a:cubicBezTo>
                          <a:pt x="866274" y="655435"/>
                          <a:pt x="862414" y="655153"/>
                          <a:pt x="859399" y="653143"/>
                        </a:cubicBezTo>
                        <a:cubicBezTo>
                          <a:pt x="829839" y="633437"/>
                          <a:pt x="867242" y="657065"/>
                          <a:pt x="838773" y="642830"/>
                        </a:cubicBezTo>
                        <a:cubicBezTo>
                          <a:pt x="812126" y="629506"/>
                          <a:pt x="844064" y="641155"/>
                          <a:pt x="818148" y="632518"/>
                        </a:cubicBezTo>
                        <a:cubicBezTo>
                          <a:pt x="814710" y="630226"/>
                          <a:pt x="811530" y="627490"/>
                          <a:pt x="807835" y="625642"/>
                        </a:cubicBezTo>
                        <a:cubicBezTo>
                          <a:pt x="798239" y="620844"/>
                          <a:pt x="782318" y="620033"/>
                          <a:pt x="773459" y="618767"/>
                        </a:cubicBezTo>
                        <a:cubicBezTo>
                          <a:pt x="770021" y="617621"/>
                          <a:pt x="766630" y="616325"/>
                          <a:pt x="763146" y="615330"/>
                        </a:cubicBezTo>
                        <a:cubicBezTo>
                          <a:pt x="758603" y="614032"/>
                          <a:pt x="753820" y="613551"/>
                          <a:pt x="749396" y="611892"/>
                        </a:cubicBezTo>
                        <a:cubicBezTo>
                          <a:pt x="713447" y="598410"/>
                          <a:pt x="757189" y="610403"/>
                          <a:pt x="721895" y="601579"/>
                        </a:cubicBezTo>
                        <a:cubicBezTo>
                          <a:pt x="718457" y="599287"/>
                          <a:pt x="715277" y="596552"/>
                          <a:pt x="711582" y="594704"/>
                        </a:cubicBezTo>
                        <a:cubicBezTo>
                          <a:pt x="708341" y="593084"/>
                          <a:pt x="704377" y="593131"/>
                          <a:pt x="701270" y="591267"/>
                        </a:cubicBezTo>
                        <a:cubicBezTo>
                          <a:pt x="677678" y="577111"/>
                          <a:pt x="713291" y="590689"/>
                          <a:pt x="684082" y="580954"/>
                        </a:cubicBezTo>
                        <a:cubicBezTo>
                          <a:pt x="658189" y="563693"/>
                          <a:pt x="691098" y="583962"/>
                          <a:pt x="660018" y="570641"/>
                        </a:cubicBezTo>
                        <a:cubicBezTo>
                          <a:pt x="656221" y="569014"/>
                          <a:pt x="653481" y="565444"/>
                          <a:pt x="649706" y="563766"/>
                        </a:cubicBezTo>
                        <a:cubicBezTo>
                          <a:pt x="643083" y="560823"/>
                          <a:pt x="629080" y="556891"/>
                          <a:pt x="629080" y="556891"/>
                        </a:cubicBezTo>
                        <a:cubicBezTo>
                          <a:pt x="626788" y="554599"/>
                          <a:pt x="624984" y="551683"/>
                          <a:pt x="622205" y="550015"/>
                        </a:cubicBezTo>
                        <a:cubicBezTo>
                          <a:pt x="619098" y="548151"/>
                          <a:pt x="615223" y="548005"/>
                          <a:pt x="611892" y="546578"/>
                        </a:cubicBezTo>
                        <a:cubicBezTo>
                          <a:pt x="607182" y="544560"/>
                          <a:pt x="602725" y="541995"/>
                          <a:pt x="598142" y="539703"/>
                        </a:cubicBezTo>
                        <a:cubicBezTo>
                          <a:pt x="590613" y="532173"/>
                          <a:pt x="591074" y="531734"/>
                          <a:pt x="580954" y="525952"/>
                        </a:cubicBezTo>
                        <a:cubicBezTo>
                          <a:pt x="576505" y="523410"/>
                          <a:pt x="571597" y="521714"/>
                          <a:pt x="567203" y="519077"/>
                        </a:cubicBezTo>
                        <a:cubicBezTo>
                          <a:pt x="560118" y="514826"/>
                          <a:pt x="553453" y="509910"/>
                          <a:pt x="546578" y="505327"/>
                        </a:cubicBezTo>
                        <a:cubicBezTo>
                          <a:pt x="543140" y="503035"/>
                          <a:pt x="539186" y="501374"/>
                          <a:pt x="536265" y="498452"/>
                        </a:cubicBezTo>
                        <a:cubicBezTo>
                          <a:pt x="533973" y="496160"/>
                          <a:pt x="531921" y="493601"/>
                          <a:pt x="529390" y="491576"/>
                        </a:cubicBezTo>
                        <a:cubicBezTo>
                          <a:pt x="522630" y="486168"/>
                          <a:pt x="517236" y="482958"/>
                          <a:pt x="508764" y="481264"/>
                        </a:cubicBezTo>
                        <a:cubicBezTo>
                          <a:pt x="506517" y="480815"/>
                          <a:pt x="504181" y="481264"/>
                          <a:pt x="501889" y="481264"/>
                        </a:cubicBezTo>
                        <a:lnTo>
                          <a:pt x="501889" y="481264"/>
                        </a:lnTo>
                        <a:cubicBezTo>
                          <a:pt x="489285" y="473243"/>
                          <a:pt x="474641" y="467764"/>
                          <a:pt x="464076" y="457200"/>
                        </a:cubicBezTo>
                        <a:cubicBezTo>
                          <a:pt x="461784" y="454908"/>
                          <a:pt x="459731" y="452350"/>
                          <a:pt x="457200" y="450325"/>
                        </a:cubicBezTo>
                        <a:cubicBezTo>
                          <a:pt x="453974" y="447744"/>
                          <a:pt x="450114" y="446031"/>
                          <a:pt x="446888" y="443450"/>
                        </a:cubicBezTo>
                        <a:cubicBezTo>
                          <a:pt x="444357" y="441425"/>
                          <a:pt x="442037" y="439106"/>
                          <a:pt x="440012" y="436575"/>
                        </a:cubicBezTo>
                        <a:cubicBezTo>
                          <a:pt x="437431" y="433349"/>
                          <a:pt x="436363" y="428843"/>
                          <a:pt x="433137" y="426262"/>
                        </a:cubicBezTo>
                        <a:cubicBezTo>
                          <a:pt x="430307" y="423998"/>
                          <a:pt x="426262" y="423970"/>
                          <a:pt x="422824" y="422824"/>
                        </a:cubicBezTo>
                        <a:cubicBezTo>
                          <a:pt x="409132" y="402287"/>
                          <a:pt x="424084" y="420143"/>
                          <a:pt x="405637" y="409074"/>
                        </a:cubicBezTo>
                        <a:cubicBezTo>
                          <a:pt x="402858" y="407406"/>
                          <a:pt x="401292" y="404224"/>
                          <a:pt x="398761" y="402199"/>
                        </a:cubicBezTo>
                        <a:cubicBezTo>
                          <a:pt x="395535" y="399618"/>
                          <a:pt x="391886" y="397616"/>
                          <a:pt x="388449" y="395324"/>
                        </a:cubicBezTo>
                        <a:cubicBezTo>
                          <a:pt x="376663" y="377646"/>
                          <a:pt x="387629" y="391230"/>
                          <a:pt x="371261" y="378136"/>
                        </a:cubicBezTo>
                        <a:cubicBezTo>
                          <a:pt x="368730" y="376111"/>
                          <a:pt x="366916" y="373286"/>
                          <a:pt x="364385" y="371261"/>
                        </a:cubicBezTo>
                        <a:cubicBezTo>
                          <a:pt x="354862" y="363643"/>
                          <a:pt x="354656" y="364579"/>
                          <a:pt x="343760" y="360948"/>
                        </a:cubicBezTo>
                        <a:lnTo>
                          <a:pt x="312821" y="340322"/>
                        </a:lnTo>
                        <a:lnTo>
                          <a:pt x="302509" y="333447"/>
                        </a:lnTo>
                        <a:cubicBezTo>
                          <a:pt x="299071" y="331155"/>
                          <a:pt x="295117" y="329493"/>
                          <a:pt x="292196" y="326572"/>
                        </a:cubicBezTo>
                        <a:cubicBezTo>
                          <a:pt x="288758" y="323134"/>
                          <a:pt x="285721" y="319244"/>
                          <a:pt x="281883" y="316259"/>
                        </a:cubicBezTo>
                        <a:cubicBezTo>
                          <a:pt x="275361" y="311186"/>
                          <a:pt x="267101" y="308352"/>
                          <a:pt x="261258" y="302509"/>
                        </a:cubicBezTo>
                        <a:cubicBezTo>
                          <a:pt x="244660" y="285911"/>
                          <a:pt x="265747" y="306099"/>
                          <a:pt x="244070" y="288758"/>
                        </a:cubicBezTo>
                        <a:cubicBezTo>
                          <a:pt x="234064" y="280753"/>
                          <a:pt x="239258" y="282297"/>
                          <a:pt x="230319" y="271570"/>
                        </a:cubicBezTo>
                        <a:cubicBezTo>
                          <a:pt x="227207" y="267835"/>
                          <a:pt x="223118" y="264993"/>
                          <a:pt x="220006" y="261258"/>
                        </a:cubicBezTo>
                        <a:cubicBezTo>
                          <a:pt x="217361" y="258084"/>
                          <a:pt x="215876" y="254033"/>
                          <a:pt x="213131" y="250945"/>
                        </a:cubicBezTo>
                        <a:cubicBezTo>
                          <a:pt x="206672" y="243678"/>
                          <a:pt x="199381" y="237194"/>
                          <a:pt x="192506" y="230319"/>
                        </a:cubicBezTo>
                        <a:cubicBezTo>
                          <a:pt x="190214" y="228027"/>
                          <a:pt x="187428" y="226141"/>
                          <a:pt x="185630" y="223444"/>
                        </a:cubicBezTo>
                        <a:cubicBezTo>
                          <a:pt x="183338" y="220006"/>
                          <a:pt x="181864" y="215852"/>
                          <a:pt x="178755" y="213131"/>
                        </a:cubicBezTo>
                        <a:cubicBezTo>
                          <a:pt x="172537" y="207690"/>
                          <a:pt x="165969" y="201994"/>
                          <a:pt x="158130" y="199381"/>
                        </a:cubicBezTo>
                        <a:lnTo>
                          <a:pt x="137504" y="192506"/>
                        </a:lnTo>
                        <a:cubicBezTo>
                          <a:pt x="129483" y="193652"/>
                          <a:pt x="121386" y="194354"/>
                          <a:pt x="113441" y="195943"/>
                        </a:cubicBezTo>
                        <a:cubicBezTo>
                          <a:pt x="109888" y="196654"/>
                          <a:pt x="105234" y="196432"/>
                          <a:pt x="103128" y="199381"/>
                        </a:cubicBezTo>
                        <a:cubicBezTo>
                          <a:pt x="98916" y="205278"/>
                          <a:pt x="98545" y="213131"/>
                          <a:pt x="96253" y="220006"/>
                        </a:cubicBezTo>
                        <a:cubicBezTo>
                          <a:pt x="84699" y="254667"/>
                          <a:pt x="102328" y="200902"/>
                          <a:pt x="89378" y="244070"/>
                        </a:cubicBezTo>
                        <a:cubicBezTo>
                          <a:pt x="87296" y="251011"/>
                          <a:pt x="86523" y="258665"/>
                          <a:pt x="82503" y="264695"/>
                        </a:cubicBezTo>
                        <a:lnTo>
                          <a:pt x="75627" y="275008"/>
                        </a:lnTo>
                        <a:cubicBezTo>
                          <a:pt x="67570" y="299185"/>
                          <a:pt x="78053" y="269349"/>
                          <a:pt x="65315" y="299071"/>
                        </a:cubicBezTo>
                        <a:cubicBezTo>
                          <a:pt x="63888" y="302402"/>
                          <a:pt x="63304" y="306053"/>
                          <a:pt x="61877" y="309384"/>
                        </a:cubicBezTo>
                        <a:cubicBezTo>
                          <a:pt x="59858" y="314094"/>
                          <a:pt x="56622" y="318273"/>
                          <a:pt x="55002" y="323134"/>
                        </a:cubicBezTo>
                        <a:cubicBezTo>
                          <a:pt x="52014" y="332098"/>
                          <a:pt x="50419" y="341468"/>
                          <a:pt x="48127" y="350635"/>
                        </a:cubicBezTo>
                        <a:cubicBezTo>
                          <a:pt x="46981" y="355218"/>
                          <a:pt x="45466" y="359725"/>
                          <a:pt x="44689" y="364385"/>
                        </a:cubicBezTo>
                        <a:cubicBezTo>
                          <a:pt x="36858" y="411380"/>
                          <a:pt x="46078" y="353276"/>
                          <a:pt x="37814" y="419387"/>
                        </a:cubicBezTo>
                        <a:cubicBezTo>
                          <a:pt x="35804" y="435467"/>
                          <a:pt x="32729" y="451407"/>
                          <a:pt x="30939" y="467513"/>
                        </a:cubicBezTo>
                        <a:cubicBezTo>
                          <a:pt x="29793" y="477826"/>
                          <a:pt x="29079" y="488196"/>
                          <a:pt x="27501" y="498452"/>
                        </a:cubicBezTo>
                        <a:cubicBezTo>
                          <a:pt x="25479" y="511595"/>
                          <a:pt x="23799" y="510882"/>
                          <a:pt x="20626" y="522515"/>
                        </a:cubicBezTo>
                        <a:cubicBezTo>
                          <a:pt x="18140" y="531631"/>
                          <a:pt x="16043" y="540848"/>
                          <a:pt x="13751" y="550015"/>
                        </a:cubicBezTo>
                        <a:cubicBezTo>
                          <a:pt x="12605" y="554599"/>
                          <a:pt x="11239" y="559133"/>
                          <a:pt x="10313" y="563766"/>
                        </a:cubicBezTo>
                        <a:cubicBezTo>
                          <a:pt x="9167" y="569495"/>
                          <a:pt x="8293" y="575286"/>
                          <a:pt x="6876" y="580954"/>
                        </a:cubicBezTo>
                        <a:cubicBezTo>
                          <a:pt x="4243" y="591487"/>
                          <a:pt x="5412" y="589294"/>
                          <a:pt x="0" y="594704"/>
                        </a:cubicBezTo>
                        <a:lnTo>
                          <a:pt x="0" y="584391"/>
                        </a:lnTo>
                        <a:cubicBezTo>
                          <a:pt x="1146" y="520223"/>
                          <a:pt x="1727" y="456042"/>
                          <a:pt x="3438" y="391886"/>
                        </a:cubicBezTo>
                        <a:cubicBezTo>
                          <a:pt x="5008" y="333021"/>
                          <a:pt x="4007" y="343790"/>
                          <a:pt x="10313" y="305946"/>
                        </a:cubicBezTo>
                        <a:cubicBezTo>
                          <a:pt x="12605" y="272716"/>
                          <a:pt x="15340" y="239514"/>
                          <a:pt x="17188" y="206256"/>
                        </a:cubicBezTo>
                        <a:cubicBezTo>
                          <a:pt x="18085" y="190108"/>
                          <a:pt x="21119" y="125219"/>
                          <a:pt x="24064" y="103128"/>
                        </a:cubicBezTo>
                        <a:cubicBezTo>
                          <a:pt x="24543" y="99536"/>
                          <a:pt x="26506" y="96299"/>
                          <a:pt x="27501" y="92815"/>
                        </a:cubicBezTo>
                        <a:cubicBezTo>
                          <a:pt x="28799" y="88272"/>
                          <a:pt x="29641" y="83608"/>
                          <a:pt x="30939" y="79065"/>
                        </a:cubicBezTo>
                        <a:cubicBezTo>
                          <a:pt x="31934" y="75581"/>
                          <a:pt x="33590" y="72289"/>
                          <a:pt x="34376" y="68752"/>
                        </a:cubicBezTo>
                        <a:cubicBezTo>
                          <a:pt x="36489" y="59244"/>
                          <a:pt x="36608" y="47101"/>
                          <a:pt x="41252" y="37814"/>
                        </a:cubicBezTo>
                        <a:cubicBezTo>
                          <a:pt x="43100" y="34119"/>
                          <a:pt x="45382" y="30589"/>
                          <a:pt x="48127" y="27501"/>
                        </a:cubicBezTo>
                        <a:cubicBezTo>
                          <a:pt x="65250" y="8237"/>
                          <a:pt x="63392" y="10450"/>
                          <a:pt x="79065" y="0"/>
                        </a:cubicBezTo>
                        <a:cubicBezTo>
                          <a:pt x="93961" y="1146"/>
                          <a:pt x="108996" y="1108"/>
                          <a:pt x="123754" y="3438"/>
                        </a:cubicBezTo>
                        <a:cubicBezTo>
                          <a:pt x="130912" y="4568"/>
                          <a:pt x="144379" y="10313"/>
                          <a:pt x="144379" y="10313"/>
                        </a:cubicBezTo>
                        <a:cubicBezTo>
                          <a:pt x="147817" y="12605"/>
                          <a:pt x="150997" y="15340"/>
                          <a:pt x="154692" y="17188"/>
                        </a:cubicBezTo>
                        <a:cubicBezTo>
                          <a:pt x="157933" y="18809"/>
                          <a:pt x="162175" y="18362"/>
                          <a:pt x="165005" y="20626"/>
                        </a:cubicBezTo>
                        <a:cubicBezTo>
                          <a:pt x="168231" y="23207"/>
                          <a:pt x="168959" y="28018"/>
                          <a:pt x="171880" y="30939"/>
                        </a:cubicBezTo>
                        <a:cubicBezTo>
                          <a:pt x="174801" y="33860"/>
                          <a:pt x="178755" y="35522"/>
                          <a:pt x="182193" y="37814"/>
                        </a:cubicBezTo>
                        <a:cubicBezTo>
                          <a:pt x="183339" y="41252"/>
                          <a:pt x="183766" y="45020"/>
                          <a:pt x="185630" y="48127"/>
                        </a:cubicBezTo>
                        <a:cubicBezTo>
                          <a:pt x="189459" y="54509"/>
                          <a:pt x="197417" y="57556"/>
                          <a:pt x="202818" y="61877"/>
                        </a:cubicBezTo>
                        <a:cubicBezTo>
                          <a:pt x="205349" y="63902"/>
                          <a:pt x="207163" y="66727"/>
                          <a:pt x="209694" y="68752"/>
                        </a:cubicBezTo>
                        <a:cubicBezTo>
                          <a:pt x="212920" y="71333"/>
                          <a:pt x="216897" y="72907"/>
                          <a:pt x="220006" y="75627"/>
                        </a:cubicBezTo>
                        <a:cubicBezTo>
                          <a:pt x="226104" y="80963"/>
                          <a:pt x="231465" y="87086"/>
                          <a:pt x="237194" y="92815"/>
                        </a:cubicBezTo>
                        <a:lnTo>
                          <a:pt x="254382" y="110003"/>
                        </a:lnTo>
                        <a:cubicBezTo>
                          <a:pt x="256674" y="112295"/>
                          <a:pt x="258561" y="115081"/>
                          <a:pt x="261258" y="116879"/>
                        </a:cubicBezTo>
                        <a:cubicBezTo>
                          <a:pt x="292995" y="138038"/>
                          <a:pt x="253955" y="111037"/>
                          <a:pt x="278446" y="130629"/>
                        </a:cubicBezTo>
                        <a:cubicBezTo>
                          <a:pt x="281672" y="133210"/>
                          <a:pt x="285621" y="134815"/>
                          <a:pt x="288758" y="137504"/>
                        </a:cubicBezTo>
                        <a:cubicBezTo>
                          <a:pt x="293680" y="141723"/>
                          <a:pt x="297925" y="146671"/>
                          <a:pt x="302509" y="151255"/>
                        </a:cubicBezTo>
                        <a:cubicBezTo>
                          <a:pt x="305946" y="154692"/>
                          <a:pt x="308776" y="158870"/>
                          <a:pt x="312821" y="161567"/>
                        </a:cubicBezTo>
                        <a:cubicBezTo>
                          <a:pt x="319696" y="166151"/>
                          <a:pt x="327604" y="169475"/>
                          <a:pt x="333447" y="175318"/>
                        </a:cubicBezTo>
                        <a:cubicBezTo>
                          <a:pt x="346322" y="188192"/>
                          <a:pt x="339148" y="184093"/>
                          <a:pt x="354073" y="189068"/>
                        </a:cubicBezTo>
                        <a:cubicBezTo>
                          <a:pt x="362972" y="197968"/>
                          <a:pt x="372672" y="209018"/>
                          <a:pt x="385011" y="213131"/>
                        </a:cubicBezTo>
                        <a:cubicBezTo>
                          <a:pt x="388449" y="214277"/>
                          <a:pt x="392156" y="214809"/>
                          <a:pt x="395324" y="216569"/>
                        </a:cubicBezTo>
                        <a:cubicBezTo>
                          <a:pt x="402547" y="220582"/>
                          <a:pt x="409074" y="225736"/>
                          <a:pt x="415949" y="230319"/>
                        </a:cubicBezTo>
                        <a:cubicBezTo>
                          <a:pt x="419387" y="232611"/>
                          <a:pt x="422343" y="235887"/>
                          <a:pt x="426262" y="237194"/>
                        </a:cubicBezTo>
                        <a:cubicBezTo>
                          <a:pt x="429700" y="238340"/>
                          <a:pt x="433334" y="239011"/>
                          <a:pt x="436575" y="240632"/>
                        </a:cubicBezTo>
                        <a:cubicBezTo>
                          <a:pt x="440270" y="242480"/>
                          <a:pt x="443301" y="245457"/>
                          <a:pt x="446888" y="247507"/>
                        </a:cubicBezTo>
                        <a:cubicBezTo>
                          <a:pt x="451337" y="250049"/>
                          <a:pt x="456055" y="252090"/>
                          <a:pt x="460638" y="254382"/>
                        </a:cubicBezTo>
                        <a:cubicBezTo>
                          <a:pt x="476061" y="269807"/>
                          <a:pt x="457746" y="253541"/>
                          <a:pt x="477826" y="264695"/>
                        </a:cubicBezTo>
                        <a:cubicBezTo>
                          <a:pt x="485049" y="268708"/>
                          <a:pt x="490613" y="275832"/>
                          <a:pt x="498452" y="278445"/>
                        </a:cubicBezTo>
                        <a:cubicBezTo>
                          <a:pt x="505327" y="280737"/>
                          <a:pt x="513047" y="281301"/>
                          <a:pt x="519077" y="285321"/>
                        </a:cubicBezTo>
                        <a:cubicBezTo>
                          <a:pt x="532405" y="294206"/>
                          <a:pt x="525470" y="290890"/>
                          <a:pt x="539703" y="295633"/>
                        </a:cubicBezTo>
                        <a:cubicBezTo>
                          <a:pt x="570028" y="315853"/>
                          <a:pt x="521567" y="284847"/>
                          <a:pt x="570641" y="309384"/>
                        </a:cubicBezTo>
                        <a:cubicBezTo>
                          <a:pt x="575224" y="311676"/>
                          <a:pt x="579633" y="314356"/>
                          <a:pt x="584391" y="316259"/>
                        </a:cubicBezTo>
                        <a:cubicBezTo>
                          <a:pt x="591120" y="318950"/>
                          <a:pt x="598535" y="319893"/>
                          <a:pt x="605017" y="323134"/>
                        </a:cubicBezTo>
                        <a:cubicBezTo>
                          <a:pt x="609600" y="325426"/>
                          <a:pt x="614009" y="328106"/>
                          <a:pt x="618767" y="330009"/>
                        </a:cubicBezTo>
                        <a:cubicBezTo>
                          <a:pt x="625496" y="332701"/>
                          <a:pt x="632518" y="334593"/>
                          <a:pt x="639393" y="336885"/>
                        </a:cubicBezTo>
                        <a:lnTo>
                          <a:pt x="649706" y="340322"/>
                        </a:lnTo>
                        <a:cubicBezTo>
                          <a:pt x="669520" y="353532"/>
                          <a:pt x="650409" y="342097"/>
                          <a:pt x="670331" y="350635"/>
                        </a:cubicBezTo>
                        <a:cubicBezTo>
                          <a:pt x="675041" y="352654"/>
                          <a:pt x="679372" y="355491"/>
                          <a:pt x="684082" y="357510"/>
                        </a:cubicBezTo>
                        <a:cubicBezTo>
                          <a:pt x="687412" y="358937"/>
                          <a:pt x="691153" y="359328"/>
                          <a:pt x="694394" y="360948"/>
                        </a:cubicBezTo>
                        <a:cubicBezTo>
                          <a:pt x="698089" y="362796"/>
                          <a:pt x="700932" y="366145"/>
                          <a:pt x="704707" y="367823"/>
                        </a:cubicBezTo>
                        <a:cubicBezTo>
                          <a:pt x="711330" y="370766"/>
                          <a:pt x="718458" y="372406"/>
                          <a:pt x="725333" y="374698"/>
                        </a:cubicBezTo>
                        <a:lnTo>
                          <a:pt x="745958" y="381573"/>
                        </a:lnTo>
                        <a:cubicBezTo>
                          <a:pt x="749396" y="382719"/>
                          <a:pt x="753030" y="383390"/>
                          <a:pt x="756271" y="385011"/>
                        </a:cubicBezTo>
                        <a:cubicBezTo>
                          <a:pt x="760854" y="387303"/>
                          <a:pt x="765311" y="389867"/>
                          <a:pt x="770021" y="391886"/>
                        </a:cubicBezTo>
                        <a:cubicBezTo>
                          <a:pt x="779014" y="395740"/>
                          <a:pt x="784384" y="395851"/>
                          <a:pt x="794085" y="398761"/>
                        </a:cubicBezTo>
                        <a:cubicBezTo>
                          <a:pt x="814406" y="404857"/>
                          <a:pt x="831317" y="412414"/>
                          <a:pt x="852524" y="415949"/>
                        </a:cubicBezTo>
                        <a:cubicBezTo>
                          <a:pt x="881141" y="420719"/>
                          <a:pt x="866249" y="418401"/>
                          <a:pt x="897212" y="422824"/>
                        </a:cubicBezTo>
                        <a:cubicBezTo>
                          <a:pt x="921924" y="431062"/>
                          <a:pt x="891079" y="421072"/>
                          <a:pt x="921276" y="429700"/>
                        </a:cubicBezTo>
                        <a:cubicBezTo>
                          <a:pt x="924760" y="430695"/>
                          <a:pt x="928092" y="432184"/>
                          <a:pt x="931588" y="433137"/>
                        </a:cubicBezTo>
                        <a:cubicBezTo>
                          <a:pt x="940704" y="435623"/>
                          <a:pt x="949922" y="437720"/>
                          <a:pt x="959089" y="440012"/>
                        </a:cubicBezTo>
                        <a:cubicBezTo>
                          <a:pt x="963673" y="441158"/>
                          <a:pt x="968358" y="441956"/>
                          <a:pt x="972840" y="443450"/>
                        </a:cubicBezTo>
                        <a:cubicBezTo>
                          <a:pt x="976277" y="444596"/>
                          <a:pt x="979615" y="446102"/>
                          <a:pt x="983152" y="446888"/>
                        </a:cubicBezTo>
                        <a:cubicBezTo>
                          <a:pt x="989956" y="448400"/>
                          <a:pt x="996903" y="449179"/>
                          <a:pt x="1003778" y="450325"/>
                        </a:cubicBezTo>
                        <a:cubicBezTo>
                          <a:pt x="1007216" y="451471"/>
                          <a:pt x="1010607" y="452768"/>
                          <a:pt x="1014091" y="453763"/>
                        </a:cubicBezTo>
                        <a:cubicBezTo>
                          <a:pt x="1028711" y="457940"/>
                          <a:pt x="1049097" y="461452"/>
                          <a:pt x="1062217" y="464076"/>
                        </a:cubicBezTo>
                        <a:cubicBezTo>
                          <a:pt x="1104584" y="472550"/>
                          <a:pt x="1051759" y="462175"/>
                          <a:pt x="1100030" y="470951"/>
                        </a:cubicBezTo>
                        <a:cubicBezTo>
                          <a:pt x="1105779" y="471996"/>
                          <a:pt x="1111469" y="473343"/>
                          <a:pt x="1117218" y="474388"/>
                        </a:cubicBezTo>
                        <a:cubicBezTo>
                          <a:pt x="1124076" y="475635"/>
                          <a:pt x="1131009" y="476459"/>
                          <a:pt x="1137844" y="477826"/>
                        </a:cubicBezTo>
                        <a:cubicBezTo>
                          <a:pt x="1169170" y="484092"/>
                          <a:pt x="1130980" y="478810"/>
                          <a:pt x="1172220" y="484701"/>
                        </a:cubicBezTo>
                        <a:cubicBezTo>
                          <a:pt x="1181366" y="486007"/>
                          <a:pt x="1190608" y="486620"/>
                          <a:pt x="1199721" y="488139"/>
                        </a:cubicBezTo>
                        <a:cubicBezTo>
                          <a:pt x="1204381" y="488916"/>
                          <a:pt x="1208802" y="490858"/>
                          <a:pt x="1213471" y="491576"/>
                        </a:cubicBezTo>
                        <a:cubicBezTo>
                          <a:pt x="1223726" y="493154"/>
                          <a:pt x="1234124" y="493642"/>
                          <a:pt x="1244409" y="495014"/>
                        </a:cubicBezTo>
                        <a:cubicBezTo>
                          <a:pt x="1251318" y="495935"/>
                          <a:pt x="1258119" y="497587"/>
                          <a:pt x="1265035" y="498452"/>
                        </a:cubicBezTo>
                        <a:cubicBezTo>
                          <a:pt x="1276462" y="499880"/>
                          <a:pt x="1287966" y="500617"/>
                          <a:pt x="1299411" y="501889"/>
                        </a:cubicBezTo>
                        <a:cubicBezTo>
                          <a:pt x="1308593" y="502909"/>
                          <a:pt x="1317694" y="504712"/>
                          <a:pt x="1326912" y="505327"/>
                        </a:cubicBezTo>
                        <a:cubicBezTo>
                          <a:pt x="1352091" y="507006"/>
                          <a:pt x="1377330" y="507618"/>
                          <a:pt x="1402539" y="508764"/>
                        </a:cubicBezTo>
                        <a:lnTo>
                          <a:pt x="1567543" y="522515"/>
                        </a:lnTo>
                        <a:cubicBezTo>
                          <a:pt x="1623741" y="528135"/>
                          <a:pt x="1573147" y="524388"/>
                          <a:pt x="1643170" y="529390"/>
                        </a:cubicBezTo>
                        <a:cubicBezTo>
                          <a:pt x="1660352" y="530617"/>
                          <a:pt x="1677515" y="532328"/>
                          <a:pt x="1694734" y="532827"/>
                        </a:cubicBezTo>
                        <a:cubicBezTo>
                          <a:pt x="1756595" y="534620"/>
                          <a:pt x="1818487" y="535119"/>
                          <a:pt x="1880364" y="536265"/>
                        </a:cubicBezTo>
                        <a:cubicBezTo>
                          <a:pt x="1937917" y="542660"/>
                          <a:pt x="1887844" y="536528"/>
                          <a:pt x="1931928" y="543140"/>
                        </a:cubicBezTo>
                        <a:cubicBezTo>
                          <a:pt x="1947954" y="545544"/>
                          <a:pt x="1964165" y="546837"/>
                          <a:pt x="1980055" y="550015"/>
                        </a:cubicBezTo>
                        <a:cubicBezTo>
                          <a:pt x="1985784" y="551161"/>
                          <a:pt x="1991539" y="552185"/>
                          <a:pt x="1997243" y="553453"/>
                        </a:cubicBezTo>
                        <a:cubicBezTo>
                          <a:pt x="2010765" y="556458"/>
                          <a:pt x="2013652" y="558252"/>
                          <a:pt x="2028181" y="560328"/>
                        </a:cubicBezTo>
                        <a:cubicBezTo>
                          <a:pt x="2050056" y="563453"/>
                          <a:pt x="2075185" y="564914"/>
                          <a:pt x="2096933" y="567203"/>
                        </a:cubicBezTo>
                        <a:cubicBezTo>
                          <a:pt x="2140398" y="571778"/>
                          <a:pt x="2108381" y="570641"/>
                          <a:pt x="2162247" y="570641"/>
                        </a:cubicBezTo>
                        <a:close/>
                      </a:path>
                    </a:pathLst>
                  </a:custGeom>
                  <a:solidFill>
                    <a:srgbClr val="96BD24">
                      <a:alpha val="2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" name="Forme libre 107">
                    <a:extLst>
                      <a:ext uri="{FF2B5EF4-FFF2-40B4-BE49-F238E27FC236}">
                        <a16:creationId xmlns:a16="http://schemas.microsoft.com/office/drawing/2014/main" id="{04FAB2F2-E5A3-F394-EFA5-9F6F8E43E587}"/>
                      </a:ext>
                    </a:extLst>
                  </p:cNvPr>
                  <p:cNvSpPr/>
                  <p:nvPr/>
                </p:nvSpPr>
                <p:spPr>
                  <a:xfrm>
                    <a:off x="6620608" y="4317302"/>
                    <a:ext cx="2149719" cy="623975"/>
                  </a:xfrm>
                  <a:custGeom>
                    <a:avLst/>
                    <a:gdLst>
                      <a:gd name="connsiteX0" fmla="*/ 0 w 2149719"/>
                      <a:gd name="connsiteY0" fmla="*/ 518467 h 623975"/>
                      <a:gd name="connsiteX1" fmla="*/ 74734 w 2149719"/>
                      <a:gd name="connsiteY1" fmla="*/ 12910 h 623975"/>
                      <a:gd name="connsiteX2" fmla="*/ 312127 w 2149719"/>
                      <a:gd name="connsiteY2" fmla="*/ 166775 h 623975"/>
                      <a:gd name="connsiteX3" fmla="*/ 659423 w 2149719"/>
                      <a:gd name="connsiteY3" fmla="*/ 347017 h 623975"/>
                      <a:gd name="connsiteX4" fmla="*/ 1301261 w 2149719"/>
                      <a:gd name="connsiteY4" fmla="*/ 514071 h 623975"/>
                      <a:gd name="connsiteX5" fmla="*/ 2149719 w 2149719"/>
                      <a:gd name="connsiteY5" fmla="*/ 623975 h 62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9719" h="623975">
                        <a:moveTo>
                          <a:pt x="0" y="518467"/>
                        </a:moveTo>
                        <a:cubicBezTo>
                          <a:pt x="11356" y="294996"/>
                          <a:pt x="22713" y="71525"/>
                          <a:pt x="74734" y="12910"/>
                        </a:cubicBezTo>
                        <a:cubicBezTo>
                          <a:pt x="126755" y="-45705"/>
                          <a:pt x="214679" y="111091"/>
                          <a:pt x="312127" y="166775"/>
                        </a:cubicBezTo>
                        <a:cubicBezTo>
                          <a:pt x="409575" y="222459"/>
                          <a:pt x="494567" y="289134"/>
                          <a:pt x="659423" y="347017"/>
                        </a:cubicBezTo>
                        <a:cubicBezTo>
                          <a:pt x="824279" y="404900"/>
                          <a:pt x="1052878" y="467911"/>
                          <a:pt x="1301261" y="514071"/>
                        </a:cubicBezTo>
                        <a:cubicBezTo>
                          <a:pt x="1549644" y="560231"/>
                          <a:pt x="1849681" y="592103"/>
                          <a:pt x="2149719" y="623975"/>
                        </a:cubicBezTo>
                      </a:path>
                    </a:pathLst>
                  </a:custGeom>
                  <a:noFill/>
                  <a:ln>
                    <a:solidFill>
                      <a:srgbClr val="96B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" name="Forme libre 108">
                    <a:extLst>
                      <a:ext uri="{FF2B5EF4-FFF2-40B4-BE49-F238E27FC236}">
                        <a16:creationId xmlns:a16="http://schemas.microsoft.com/office/drawing/2014/main" id="{0420BCD8-A808-D59A-3C23-484587217315}"/>
                      </a:ext>
                    </a:extLst>
                  </p:cNvPr>
                  <p:cNvSpPr/>
                  <p:nvPr/>
                </p:nvSpPr>
                <p:spPr>
                  <a:xfrm>
                    <a:off x="6739304" y="4343964"/>
                    <a:ext cx="2022231" cy="606669"/>
                  </a:xfrm>
                  <a:custGeom>
                    <a:avLst/>
                    <a:gdLst>
                      <a:gd name="connsiteX0" fmla="*/ 2022231 w 2022231"/>
                      <a:gd name="connsiteY0" fmla="*/ 606669 h 606669"/>
                      <a:gd name="connsiteX1" fmla="*/ 734158 w 2022231"/>
                      <a:gd name="connsiteY1" fmla="*/ 417634 h 606669"/>
                      <a:gd name="connsiteX2" fmla="*/ 0 w 2022231"/>
                      <a:gd name="connsiteY2" fmla="*/ 0 h 60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231" h="606669">
                        <a:moveTo>
                          <a:pt x="2022231" y="606669"/>
                        </a:moveTo>
                        <a:cubicBezTo>
                          <a:pt x="1546713" y="562707"/>
                          <a:pt x="1071196" y="518745"/>
                          <a:pt x="734158" y="417634"/>
                        </a:cubicBezTo>
                        <a:cubicBezTo>
                          <a:pt x="397120" y="316523"/>
                          <a:pt x="198560" y="158261"/>
                          <a:pt x="0" y="0"/>
                        </a:cubicBezTo>
                      </a:path>
                    </a:pathLst>
                  </a:custGeom>
                  <a:noFill/>
                  <a:ln>
                    <a:solidFill>
                      <a:srgbClr val="96BD24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" name="Forme libre 109">
                    <a:extLst>
                      <a:ext uri="{FF2B5EF4-FFF2-40B4-BE49-F238E27FC236}">
                        <a16:creationId xmlns:a16="http://schemas.microsoft.com/office/drawing/2014/main" id="{8E6088B9-8019-4FAF-E6B8-969265F7E063}"/>
                      </a:ext>
                    </a:extLst>
                  </p:cNvPr>
                  <p:cNvSpPr/>
                  <p:nvPr/>
                </p:nvSpPr>
                <p:spPr>
                  <a:xfrm>
                    <a:off x="6610493" y="4231678"/>
                    <a:ext cx="2172560" cy="818148"/>
                  </a:xfrm>
                  <a:custGeom>
                    <a:avLst/>
                    <a:gdLst>
                      <a:gd name="connsiteX0" fmla="*/ 2169122 w 2172560"/>
                      <a:gd name="connsiteY0" fmla="*/ 574078 h 818148"/>
                      <a:gd name="connsiteX1" fmla="*/ 2169122 w 2172560"/>
                      <a:gd name="connsiteY1" fmla="*/ 818148 h 818148"/>
                      <a:gd name="connsiteX2" fmla="*/ 2172560 w 2172560"/>
                      <a:gd name="connsiteY2" fmla="*/ 818148 h 818148"/>
                      <a:gd name="connsiteX3" fmla="*/ 2124433 w 2172560"/>
                      <a:gd name="connsiteY3" fmla="*/ 814710 h 818148"/>
                      <a:gd name="connsiteX4" fmla="*/ 2024743 w 2172560"/>
                      <a:gd name="connsiteY4" fmla="*/ 807835 h 818148"/>
                      <a:gd name="connsiteX5" fmla="*/ 2000680 w 2172560"/>
                      <a:gd name="connsiteY5" fmla="*/ 804397 h 818148"/>
                      <a:gd name="connsiteX6" fmla="*/ 1904427 w 2172560"/>
                      <a:gd name="connsiteY6" fmla="*/ 794084 h 818148"/>
                      <a:gd name="connsiteX7" fmla="*/ 1839113 w 2172560"/>
                      <a:gd name="connsiteY7" fmla="*/ 790647 h 818148"/>
                      <a:gd name="connsiteX8" fmla="*/ 1801299 w 2172560"/>
                      <a:gd name="connsiteY8" fmla="*/ 787209 h 818148"/>
                      <a:gd name="connsiteX9" fmla="*/ 1732548 w 2172560"/>
                      <a:gd name="connsiteY9" fmla="*/ 783772 h 818148"/>
                      <a:gd name="connsiteX10" fmla="*/ 1646608 w 2172560"/>
                      <a:gd name="connsiteY10" fmla="*/ 776896 h 818148"/>
                      <a:gd name="connsiteX11" fmla="*/ 1605357 w 2172560"/>
                      <a:gd name="connsiteY11" fmla="*/ 773459 h 818148"/>
                      <a:gd name="connsiteX12" fmla="*/ 1502229 w 2172560"/>
                      <a:gd name="connsiteY12" fmla="*/ 766584 h 818148"/>
                      <a:gd name="connsiteX13" fmla="*/ 1344099 w 2172560"/>
                      <a:gd name="connsiteY13" fmla="*/ 756271 h 818148"/>
                      <a:gd name="connsiteX14" fmla="*/ 1289098 w 2172560"/>
                      <a:gd name="connsiteY14" fmla="*/ 749396 h 818148"/>
                      <a:gd name="connsiteX15" fmla="*/ 1220346 w 2172560"/>
                      <a:gd name="connsiteY15" fmla="*/ 739083 h 818148"/>
                      <a:gd name="connsiteX16" fmla="*/ 1141281 w 2172560"/>
                      <a:gd name="connsiteY16" fmla="*/ 732208 h 818148"/>
                      <a:gd name="connsiteX17" fmla="*/ 1113781 w 2172560"/>
                      <a:gd name="connsiteY17" fmla="*/ 728770 h 818148"/>
                      <a:gd name="connsiteX18" fmla="*/ 1093155 w 2172560"/>
                      <a:gd name="connsiteY18" fmla="*/ 725333 h 818148"/>
                      <a:gd name="connsiteX19" fmla="*/ 1003778 w 2172560"/>
                      <a:gd name="connsiteY19" fmla="*/ 715020 h 818148"/>
                      <a:gd name="connsiteX20" fmla="*/ 979715 w 2172560"/>
                      <a:gd name="connsiteY20" fmla="*/ 711582 h 818148"/>
                      <a:gd name="connsiteX21" fmla="*/ 941901 w 2172560"/>
                      <a:gd name="connsiteY21" fmla="*/ 704707 h 818148"/>
                      <a:gd name="connsiteX22" fmla="*/ 917838 w 2172560"/>
                      <a:gd name="connsiteY22" fmla="*/ 701269 h 818148"/>
                      <a:gd name="connsiteX23" fmla="*/ 904087 w 2172560"/>
                      <a:gd name="connsiteY23" fmla="*/ 697832 h 818148"/>
                      <a:gd name="connsiteX24" fmla="*/ 869712 w 2172560"/>
                      <a:gd name="connsiteY24" fmla="*/ 694394 h 818148"/>
                      <a:gd name="connsiteX25" fmla="*/ 842211 w 2172560"/>
                      <a:gd name="connsiteY25" fmla="*/ 684081 h 818148"/>
                      <a:gd name="connsiteX26" fmla="*/ 807835 w 2172560"/>
                      <a:gd name="connsiteY26" fmla="*/ 673769 h 818148"/>
                      <a:gd name="connsiteX27" fmla="*/ 794084 w 2172560"/>
                      <a:gd name="connsiteY27" fmla="*/ 666893 h 818148"/>
                      <a:gd name="connsiteX28" fmla="*/ 773459 w 2172560"/>
                      <a:gd name="connsiteY28" fmla="*/ 660018 h 818148"/>
                      <a:gd name="connsiteX29" fmla="*/ 763146 w 2172560"/>
                      <a:gd name="connsiteY29" fmla="*/ 656581 h 818148"/>
                      <a:gd name="connsiteX30" fmla="*/ 749396 w 2172560"/>
                      <a:gd name="connsiteY30" fmla="*/ 653143 h 818148"/>
                      <a:gd name="connsiteX31" fmla="*/ 728770 w 2172560"/>
                      <a:gd name="connsiteY31" fmla="*/ 646268 h 818148"/>
                      <a:gd name="connsiteX32" fmla="*/ 708145 w 2172560"/>
                      <a:gd name="connsiteY32" fmla="*/ 635955 h 818148"/>
                      <a:gd name="connsiteX33" fmla="*/ 687519 w 2172560"/>
                      <a:gd name="connsiteY33" fmla="*/ 629080 h 818148"/>
                      <a:gd name="connsiteX34" fmla="*/ 677206 w 2172560"/>
                      <a:gd name="connsiteY34" fmla="*/ 622205 h 818148"/>
                      <a:gd name="connsiteX35" fmla="*/ 656581 w 2172560"/>
                      <a:gd name="connsiteY35" fmla="*/ 615330 h 818148"/>
                      <a:gd name="connsiteX36" fmla="*/ 635955 w 2172560"/>
                      <a:gd name="connsiteY36" fmla="*/ 605017 h 818148"/>
                      <a:gd name="connsiteX37" fmla="*/ 608454 w 2172560"/>
                      <a:gd name="connsiteY37" fmla="*/ 594704 h 818148"/>
                      <a:gd name="connsiteX38" fmla="*/ 584391 w 2172560"/>
                      <a:gd name="connsiteY38" fmla="*/ 584391 h 818148"/>
                      <a:gd name="connsiteX39" fmla="*/ 556890 w 2172560"/>
                      <a:gd name="connsiteY39" fmla="*/ 570641 h 818148"/>
                      <a:gd name="connsiteX40" fmla="*/ 546578 w 2172560"/>
                      <a:gd name="connsiteY40" fmla="*/ 563766 h 818148"/>
                      <a:gd name="connsiteX41" fmla="*/ 536265 w 2172560"/>
                      <a:gd name="connsiteY41" fmla="*/ 560328 h 818148"/>
                      <a:gd name="connsiteX42" fmla="*/ 525952 w 2172560"/>
                      <a:gd name="connsiteY42" fmla="*/ 553453 h 818148"/>
                      <a:gd name="connsiteX43" fmla="*/ 512202 w 2172560"/>
                      <a:gd name="connsiteY43" fmla="*/ 546578 h 818148"/>
                      <a:gd name="connsiteX44" fmla="*/ 491576 w 2172560"/>
                      <a:gd name="connsiteY44" fmla="*/ 536265 h 818148"/>
                      <a:gd name="connsiteX45" fmla="*/ 481263 w 2172560"/>
                      <a:gd name="connsiteY45" fmla="*/ 525952 h 818148"/>
                      <a:gd name="connsiteX46" fmla="*/ 470951 w 2172560"/>
                      <a:gd name="connsiteY46" fmla="*/ 519077 h 818148"/>
                      <a:gd name="connsiteX47" fmla="*/ 453763 w 2172560"/>
                      <a:gd name="connsiteY47" fmla="*/ 501889 h 818148"/>
                      <a:gd name="connsiteX48" fmla="*/ 446887 w 2172560"/>
                      <a:gd name="connsiteY48" fmla="*/ 495014 h 818148"/>
                      <a:gd name="connsiteX49" fmla="*/ 436575 w 2172560"/>
                      <a:gd name="connsiteY49" fmla="*/ 488139 h 818148"/>
                      <a:gd name="connsiteX50" fmla="*/ 429699 w 2172560"/>
                      <a:gd name="connsiteY50" fmla="*/ 481263 h 818148"/>
                      <a:gd name="connsiteX51" fmla="*/ 422824 w 2172560"/>
                      <a:gd name="connsiteY51" fmla="*/ 470951 h 818148"/>
                      <a:gd name="connsiteX52" fmla="*/ 412512 w 2172560"/>
                      <a:gd name="connsiteY52" fmla="*/ 467513 h 818148"/>
                      <a:gd name="connsiteX53" fmla="*/ 402199 w 2172560"/>
                      <a:gd name="connsiteY53" fmla="*/ 460638 h 818148"/>
                      <a:gd name="connsiteX54" fmla="*/ 381573 w 2172560"/>
                      <a:gd name="connsiteY54" fmla="*/ 440012 h 818148"/>
                      <a:gd name="connsiteX55" fmla="*/ 371260 w 2172560"/>
                      <a:gd name="connsiteY55" fmla="*/ 433137 h 818148"/>
                      <a:gd name="connsiteX56" fmla="*/ 354072 w 2172560"/>
                      <a:gd name="connsiteY56" fmla="*/ 412511 h 818148"/>
                      <a:gd name="connsiteX57" fmla="*/ 343760 w 2172560"/>
                      <a:gd name="connsiteY57" fmla="*/ 405636 h 818148"/>
                      <a:gd name="connsiteX58" fmla="*/ 326572 w 2172560"/>
                      <a:gd name="connsiteY58" fmla="*/ 391886 h 818148"/>
                      <a:gd name="connsiteX59" fmla="*/ 319696 w 2172560"/>
                      <a:gd name="connsiteY59" fmla="*/ 381573 h 818148"/>
                      <a:gd name="connsiteX60" fmla="*/ 299071 w 2172560"/>
                      <a:gd name="connsiteY60" fmla="*/ 367823 h 818148"/>
                      <a:gd name="connsiteX61" fmla="*/ 288758 w 2172560"/>
                      <a:gd name="connsiteY61" fmla="*/ 360948 h 818148"/>
                      <a:gd name="connsiteX62" fmla="*/ 281883 w 2172560"/>
                      <a:gd name="connsiteY62" fmla="*/ 354072 h 818148"/>
                      <a:gd name="connsiteX63" fmla="*/ 261257 w 2172560"/>
                      <a:gd name="connsiteY63" fmla="*/ 340322 h 818148"/>
                      <a:gd name="connsiteX64" fmla="*/ 233757 w 2172560"/>
                      <a:gd name="connsiteY64" fmla="*/ 312821 h 818148"/>
                      <a:gd name="connsiteX65" fmla="*/ 226881 w 2172560"/>
                      <a:gd name="connsiteY65" fmla="*/ 305946 h 818148"/>
                      <a:gd name="connsiteX66" fmla="*/ 220006 w 2172560"/>
                      <a:gd name="connsiteY66" fmla="*/ 295633 h 818148"/>
                      <a:gd name="connsiteX67" fmla="*/ 199381 w 2172560"/>
                      <a:gd name="connsiteY67" fmla="*/ 275008 h 818148"/>
                      <a:gd name="connsiteX68" fmla="*/ 171880 w 2172560"/>
                      <a:gd name="connsiteY68" fmla="*/ 233757 h 818148"/>
                      <a:gd name="connsiteX69" fmla="*/ 165005 w 2172560"/>
                      <a:gd name="connsiteY69" fmla="*/ 223444 h 818148"/>
                      <a:gd name="connsiteX70" fmla="*/ 154692 w 2172560"/>
                      <a:gd name="connsiteY70" fmla="*/ 216569 h 818148"/>
                      <a:gd name="connsiteX71" fmla="*/ 147817 w 2172560"/>
                      <a:gd name="connsiteY71" fmla="*/ 209693 h 818148"/>
                      <a:gd name="connsiteX72" fmla="*/ 137504 w 2172560"/>
                      <a:gd name="connsiteY72" fmla="*/ 206256 h 818148"/>
                      <a:gd name="connsiteX73" fmla="*/ 110003 w 2172560"/>
                      <a:gd name="connsiteY73" fmla="*/ 209693 h 818148"/>
                      <a:gd name="connsiteX74" fmla="*/ 96253 w 2172560"/>
                      <a:gd name="connsiteY74" fmla="*/ 226881 h 818148"/>
                      <a:gd name="connsiteX75" fmla="*/ 85940 w 2172560"/>
                      <a:gd name="connsiteY75" fmla="*/ 261257 h 818148"/>
                      <a:gd name="connsiteX76" fmla="*/ 79065 w 2172560"/>
                      <a:gd name="connsiteY76" fmla="*/ 281883 h 818148"/>
                      <a:gd name="connsiteX77" fmla="*/ 72190 w 2172560"/>
                      <a:gd name="connsiteY77" fmla="*/ 295633 h 818148"/>
                      <a:gd name="connsiteX78" fmla="*/ 65315 w 2172560"/>
                      <a:gd name="connsiteY78" fmla="*/ 316259 h 818148"/>
                      <a:gd name="connsiteX79" fmla="*/ 55002 w 2172560"/>
                      <a:gd name="connsiteY79" fmla="*/ 347197 h 818148"/>
                      <a:gd name="connsiteX80" fmla="*/ 48127 w 2172560"/>
                      <a:gd name="connsiteY80" fmla="*/ 367823 h 818148"/>
                      <a:gd name="connsiteX81" fmla="*/ 44689 w 2172560"/>
                      <a:gd name="connsiteY81" fmla="*/ 378136 h 818148"/>
                      <a:gd name="connsiteX82" fmla="*/ 37814 w 2172560"/>
                      <a:gd name="connsiteY82" fmla="*/ 415949 h 818148"/>
                      <a:gd name="connsiteX83" fmla="*/ 34376 w 2172560"/>
                      <a:gd name="connsiteY83" fmla="*/ 426262 h 818148"/>
                      <a:gd name="connsiteX84" fmla="*/ 24063 w 2172560"/>
                      <a:gd name="connsiteY84" fmla="*/ 505327 h 818148"/>
                      <a:gd name="connsiteX85" fmla="*/ 17188 w 2172560"/>
                      <a:gd name="connsiteY85" fmla="*/ 580954 h 818148"/>
                      <a:gd name="connsiteX86" fmla="*/ 13751 w 2172560"/>
                      <a:gd name="connsiteY86" fmla="*/ 594704 h 818148"/>
                      <a:gd name="connsiteX87" fmla="*/ 10313 w 2172560"/>
                      <a:gd name="connsiteY87" fmla="*/ 611892 h 818148"/>
                      <a:gd name="connsiteX88" fmla="*/ 3438 w 2172560"/>
                      <a:gd name="connsiteY88" fmla="*/ 615330 h 818148"/>
                      <a:gd name="connsiteX89" fmla="*/ 0 w 2172560"/>
                      <a:gd name="connsiteY89" fmla="*/ 436575 h 818148"/>
                      <a:gd name="connsiteX90" fmla="*/ 3438 w 2172560"/>
                      <a:gd name="connsiteY90" fmla="*/ 398761 h 818148"/>
                      <a:gd name="connsiteX91" fmla="*/ 10313 w 2172560"/>
                      <a:gd name="connsiteY91" fmla="*/ 350635 h 818148"/>
                      <a:gd name="connsiteX92" fmla="*/ 20626 w 2172560"/>
                      <a:gd name="connsiteY92" fmla="*/ 223444 h 818148"/>
                      <a:gd name="connsiteX93" fmla="*/ 24063 w 2172560"/>
                      <a:gd name="connsiteY93" fmla="*/ 92815 h 818148"/>
                      <a:gd name="connsiteX94" fmla="*/ 34376 w 2172560"/>
                      <a:gd name="connsiteY94" fmla="*/ 44689 h 818148"/>
                      <a:gd name="connsiteX95" fmla="*/ 37814 w 2172560"/>
                      <a:gd name="connsiteY95" fmla="*/ 34376 h 818148"/>
                      <a:gd name="connsiteX96" fmla="*/ 41251 w 2172560"/>
                      <a:gd name="connsiteY96" fmla="*/ 24063 h 818148"/>
                      <a:gd name="connsiteX97" fmla="*/ 58439 w 2172560"/>
                      <a:gd name="connsiteY97" fmla="*/ 10313 h 818148"/>
                      <a:gd name="connsiteX98" fmla="*/ 65315 w 2172560"/>
                      <a:gd name="connsiteY98" fmla="*/ 3438 h 818148"/>
                      <a:gd name="connsiteX99" fmla="*/ 79065 w 2172560"/>
                      <a:gd name="connsiteY99" fmla="*/ 0 h 818148"/>
                      <a:gd name="connsiteX100" fmla="*/ 110003 w 2172560"/>
                      <a:gd name="connsiteY100" fmla="*/ 3438 h 818148"/>
                      <a:gd name="connsiteX101" fmla="*/ 134066 w 2172560"/>
                      <a:gd name="connsiteY101" fmla="*/ 10313 h 818148"/>
                      <a:gd name="connsiteX102" fmla="*/ 161567 w 2172560"/>
                      <a:gd name="connsiteY102" fmla="*/ 17188 h 818148"/>
                      <a:gd name="connsiteX103" fmla="*/ 171880 w 2172560"/>
                      <a:gd name="connsiteY103" fmla="*/ 20626 h 818148"/>
                      <a:gd name="connsiteX104" fmla="*/ 182193 w 2172560"/>
                      <a:gd name="connsiteY104" fmla="*/ 27501 h 818148"/>
                      <a:gd name="connsiteX105" fmla="*/ 192505 w 2172560"/>
                      <a:gd name="connsiteY105" fmla="*/ 30939 h 818148"/>
                      <a:gd name="connsiteX106" fmla="*/ 223444 w 2172560"/>
                      <a:gd name="connsiteY106" fmla="*/ 48127 h 818148"/>
                      <a:gd name="connsiteX107" fmla="*/ 244069 w 2172560"/>
                      <a:gd name="connsiteY107" fmla="*/ 65314 h 818148"/>
                      <a:gd name="connsiteX108" fmla="*/ 250945 w 2172560"/>
                      <a:gd name="connsiteY108" fmla="*/ 72190 h 818148"/>
                      <a:gd name="connsiteX109" fmla="*/ 261257 w 2172560"/>
                      <a:gd name="connsiteY109" fmla="*/ 79065 h 818148"/>
                      <a:gd name="connsiteX110" fmla="*/ 268133 w 2172560"/>
                      <a:gd name="connsiteY110" fmla="*/ 85940 h 818148"/>
                      <a:gd name="connsiteX111" fmla="*/ 278445 w 2172560"/>
                      <a:gd name="connsiteY111" fmla="*/ 92815 h 818148"/>
                      <a:gd name="connsiteX112" fmla="*/ 292196 w 2172560"/>
                      <a:gd name="connsiteY112" fmla="*/ 106566 h 818148"/>
                      <a:gd name="connsiteX113" fmla="*/ 302509 w 2172560"/>
                      <a:gd name="connsiteY113" fmla="*/ 116878 h 818148"/>
                      <a:gd name="connsiteX114" fmla="*/ 309384 w 2172560"/>
                      <a:gd name="connsiteY114" fmla="*/ 123754 h 818148"/>
                      <a:gd name="connsiteX115" fmla="*/ 319696 w 2172560"/>
                      <a:gd name="connsiteY115" fmla="*/ 130629 h 818148"/>
                      <a:gd name="connsiteX116" fmla="*/ 326572 w 2172560"/>
                      <a:gd name="connsiteY116" fmla="*/ 137504 h 818148"/>
                      <a:gd name="connsiteX117" fmla="*/ 347197 w 2172560"/>
                      <a:gd name="connsiteY117" fmla="*/ 151254 h 818148"/>
                      <a:gd name="connsiteX118" fmla="*/ 367823 w 2172560"/>
                      <a:gd name="connsiteY118" fmla="*/ 165005 h 818148"/>
                      <a:gd name="connsiteX119" fmla="*/ 381573 w 2172560"/>
                      <a:gd name="connsiteY119" fmla="*/ 171880 h 818148"/>
                      <a:gd name="connsiteX120" fmla="*/ 405636 w 2172560"/>
                      <a:gd name="connsiteY120" fmla="*/ 189068 h 818148"/>
                      <a:gd name="connsiteX121" fmla="*/ 415949 w 2172560"/>
                      <a:gd name="connsiteY121" fmla="*/ 192505 h 818148"/>
                      <a:gd name="connsiteX122" fmla="*/ 433137 w 2172560"/>
                      <a:gd name="connsiteY122" fmla="*/ 206256 h 818148"/>
                      <a:gd name="connsiteX123" fmla="*/ 443450 w 2172560"/>
                      <a:gd name="connsiteY123" fmla="*/ 209693 h 818148"/>
                      <a:gd name="connsiteX124" fmla="*/ 453763 w 2172560"/>
                      <a:gd name="connsiteY124" fmla="*/ 216569 h 818148"/>
                      <a:gd name="connsiteX125" fmla="*/ 474388 w 2172560"/>
                      <a:gd name="connsiteY125" fmla="*/ 223444 h 818148"/>
                      <a:gd name="connsiteX126" fmla="*/ 495014 w 2172560"/>
                      <a:gd name="connsiteY126" fmla="*/ 237194 h 818148"/>
                      <a:gd name="connsiteX127" fmla="*/ 505327 w 2172560"/>
                      <a:gd name="connsiteY127" fmla="*/ 244069 h 818148"/>
                      <a:gd name="connsiteX128" fmla="*/ 515639 w 2172560"/>
                      <a:gd name="connsiteY128" fmla="*/ 247507 h 818148"/>
                      <a:gd name="connsiteX129" fmla="*/ 536265 w 2172560"/>
                      <a:gd name="connsiteY129" fmla="*/ 261257 h 818148"/>
                      <a:gd name="connsiteX130" fmla="*/ 556890 w 2172560"/>
                      <a:gd name="connsiteY130" fmla="*/ 268133 h 818148"/>
                      <a:gd name="connsiteX131" fmla="*/ 580954 w 2172560"/>
                      <a:gd name="connsiteY131" fmla="*/ 278445 h 818148"/>
                      <a:gd name="connsiteX132" fmla="*/ 605017 w 2172560"/>
                      <a:gd name="connsiteY132" fmla="*/ 295633 h 818148"/>
                      <a:gd name="connsiteX133" fmla="*/ 615330 w 2172560"/>
                      <a:gd name="connsiteY133" fmla="*/ 299071 h 818148"/>
                      <a:gd name="connsiteX134" fmla="*/ 625642 w 2172560"/>
                      <a:gd name="connsiteY134" fmla="*/ 305946 h 818148"/>
                      <a:gd name="connsiteX135" fmla="*/ 649705 w 2172560"/>
                      <a:gd name="connsiteY135" fmla="*/ 316259 h 818148"/>
                      <a:gd name="connsiteX136" fmla="*/ 660018 w 2172560"/>
                      <a:gd name="connsiteY136" fmla="*/ 323134 h 818148"/>
                      <a:gd name="connsiteX137" fmla="*/ 673769 w 2172560"/>
                      <a:gd name="connsiteY137" fmla="*/ 326572 h 818148"/>
                      <a:gd name="connsiteX138" fmla="*/ 694394 w 2172560"/>
                      <a:gd name="connsiteY138" fmla="*/ 333447 h 818148"/>
                      <a:gd name="connsiteX139" fmla="*/ 735645 w 2172560"/>
                      <a:gd name="connsiteY139" fmla="*/ 347197 h 818148"/>
                      <a:gd name="connsiteX140" fmla="*/ 756271 w 2172560"/>
                      <a:gd name="connsiteY140" fmla="*/ 354072 h 818148"/>
                      <a:gd name="connsiteX141" fmla="*/ 780334 w 2172560"/>
                      <a:gd name="connsiteY141" fmla="*/ 360948 h 818148"/>
                      <a:gd name="connsiteX142" fmla="*/ 794084 w 2172560"/>
                      <a:gd name="connsiteY142" fmla="*/ 364385 h 818148"/>
                      <a:gd name="connsiteX143" fmla="*/ 814710 w 2172560"/>
                      <a:gd name="connsiteY143" fmla="*/ 371260 h 818148"/>
                      <a:gd name="connsiteX144" fmla="*/ 855961 w 2172560"/>
                      <a:gd name="connsiteY144" fmla="*/ 385011 h 818148"/>
                      <a:gd name="connsiteX145" fmla="*/ 866274 w 2172560"/>
                      <a:gd name="connsiteY145" fmla="*/ 388448 h 818148"/>
                      <a:gd name="connsiteX146" fmla="*/ 876587 w 2172560"/>
                      <a:gd name="connsiteY146" fmla="*/ 391886 h 818148"/>
                      <a:gd name="connsiteX147" fmla="*/ 893775 w 2172560"/>
                      <a:gd name="connsiteY147" fmla="*/ 395324 h 818148"/>
                      <a:gd name="connsiteX148" fmla="*/ 910963 w 2172560"/>
                      <a:gd name="connsiteY148" fmla="*/ 402199 h 818148"/>
                      <a:gd name="connsiteX149" fmla="*/ 921275 w 2172560"/>
                      <a:gd name="connsiteY149" fmla="*/ 405636 h 818148"/>
                      <a:gd name="connsiteX150" fmla="*/ 935026 w 2172560"/>
                      <a:gd name="connsiteY150" fmla="*/ 409074 h 818148"/>
                      <a:gd name="connsiteX151" fmla="*/ 945339 w 2172560"/>
                      <a:gd name="connsiteY151" fmla="*/ 412511 h 818148"/>
                      <a:gd name="connsiteX152" fmla="*/ 959089 w 2172560"/>
                      <a:gd name="connsiteY152" fmla="*/ 415949 h 818148"/>
                      <a:gd name="connsiteX153" fmla="*/ 969402 w 2172560"/>
                      <a:gd name="connsiteY153" fmla="*/ 419387 h 818148"/>
                      <a:gd name="connsiteX154" fmla="*/ 986590 w 2172560"/>
                      <a:gd name="connsiteY154" fmla="*/ 422824 h 818148"/>
                      <a:gd name="connsiteX155" fmla="*/ 1014090 w 2172560"/>
                      <a:gd name="connsiteY155" fmla="*/ 433137 h 818148"/>
                      <a:gd name="connsiteX156" fmla="*/ 1027841 w 2172560"/>
                      <a:gd name="connsiteY156" fmla="*/ 436575 h 818148"/>
                      <a:gd name="connsiteX157" fmla="*/ 1038154 w 2172560"/>
                      <a:gd name="connsiteY157" fmla="*/ 440012 h 818148"/>
                      <a:gd name="connsiteX158" fmla="*/ 1065654 w 2172560"/>
                      <a:gd name="connsiteY158" fmla="*/ 446887 h 818148"/>
                      <a:gd name="connsiteX159" fmla="*/ 1075967 w 2172560"/>
                      <a:gd name="connsiteY159" fmla="*/ 450325 h 818148"/>
                      <a:gd name="connsiteX160" fmla="*/ 1096593 w 2172560"/>
                      <a:gd name="connsiteY160" fmla="*/ 453763 h 818148"/>
                      <a:gd name="connsiteX161" fmla="*/ 1130969 w 2172560"/>
                      <a:gd name="connsiteY161" fmla="*/ 460638 h 818148"/>
                      <a:gd name="connsiteX162" fmla="*/ 1148157 w 2172560"/>
                      <a:gd name="connsiteY162" fmla="*/ 464075 h 818148"/>
                      <a:gd name="connsiteX163" fmla="*/ 1175657 w 2172560"/>
                      <a:gd name="connsiteY163" fmla="*/ 467513 h 818148"/>
                      <a:gd name="connsiteX164" fmla="*/ 1210033 w 2172560"/>
                      <a:gd name="connsiteY164" fmla="*/ 474388 h 818148"/>
                      <a:gd name="connsiteX165" fmla="*/ 1251284 w 2172560"/>
                      <a:gd name="connsiteY165" fmla="*/ 481263 h 818148"/>
                      <a:gd name="connsiteX166" fmla="*/ 1347537 w 2172560"/>
                      <a:gd name="connsiteY166" fmla="*/ 488139 h 818148"/>
                      <a:gd name="connsiteX167" fmla="*/ 1392226 w 2172560"/>
                      <a:gd name="connsiteY167" fmla="*/ 491576 h 818148"/>
                      <a:gd name="connsiteX168" fmla="*/ 1416289 w 2172560"/>
                      <a:gd name="connsiteY168" fmla="*/ 495014 h 818148"/>
                      <a:gd name="connsiteX169" fmla="*/ 1450665 w 2172560"/>
                      <a:gd name="connsiteY169" fmla="*/ 498451 h 818148"/>
                      <a:gd name="connsiteX170" fmla="*/ 1467853 w 2172560"/>
                      <a:gd name="connsiteY170" fmla="*/ 501889 h 818148"/>
                      <a:gd name="connsiteX171" fmla="*/ 1481603 w 2172560"/>
                      <a:gd name="connsiteY171" fmla="*/ 505327 h 818148"/>
                      <a:gd name="connsiteX172" fmla="*/ 1502229 w 2172560"/>
                      <a:gd name="connsiteY172" fmla="*/ 508764 h 818148"/>
                      <a:gd name="connsiteX173" fmla="*/ 1536605 w 2172560"/>
                      <a:gd name="connsiteY173" fmla="*/ 515639 h 818148"/>
                      <a:gd name="connsiteX174" fmla="*/ 1553793 w 2172560"/>
                      <a:gd name="connsiteY174" fmla="*/ 519077 h 818148"/>
                      <a:gd name="connsiteX175" fmla="*/ 1595044 w 2172560"/>
                      <a:gd name="connsiteY175" fmla="*/ 525952 h 818148"/>
                      <a:gd name="connsiteX176" fmla="*/ 1619107 w 2172560"/>
                      <a:gd name="connsiteY176" fmla="*/ 529390 h 818148"/>
                      <a:gd name="connsiteX177" fmla="*/ 1660358 w 2172560"/>
                      <a:gd name="connsiteY177" fmla="*/ 536265 h 818148"/>
                      <a:gd name="connsiteX178" fmla="*/ 1701609 w 2172560"/>
                      <a:gd name="connsiteY178" fmla="*/ 543140 h 818148"/>
                      <a:gd name="connsiteX179" fmla="*/ 1777236 w 2172560"/>
                      <a:gd name="connsiteY179" fmla="*/ 550015 h 818148"/>
                      <a:gd name="connsiteX180" fmla="*/ 1845988 w 2172560"/>
                      <a:gd name="connsiteY180" fmla="*/ 553453 h 818148"/>
                      <a:gd name="connsiteX181" fmla="*/ 1997242 w 2172560"/>
                      <a:gd name="connsiteY181" fmla="*/ 560328 h 818148"/>
                      <a:gd name="connsiteX182" fmla="*/ 2052244 w 2172560"/>
                      <a:gd name="connsiteY182" fmla="*/ 563766 h 818148"/>
                      <a:gd name="connsiteX183" fmla="*/ 2103808 w 2172560"/>
                      <a:gd name="connsiteY183" fmla="*/ 570641 h 818148"/>
                      <a:gd name="connsiteX184" fmla="*/ 2169122 w 2172560"/>
                      <a:gd name="connsiteY184" fmla="*/ 574078 h 818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</a:cxnLst>
                    <a:rect l="l" t="t" r="r" b="b"/>
                    <a:pathLst>
                      <a:path w="2172560" h="818148">
                        <a:moveTo>
                          <a:pt x="2169122" y="574078"/>
                        </a:moveTo>
                        <a:lnTo>
                          <a:pt x="2169122" y="818148"/>
                        </a:lnTo>
                        <a:lnTo>
                          <a:pt x="2172560" y="818148"/>
                        </a:lnTo>
                        <a:lnTo>
                          <a:pt x="2124433" y="814710"/>
                        </a:lnTo>
                        <a:cubicBezTo>
                          <a:pt x="2088362" y="812383"/>
                          <a:pt x="2059884" y="811534"/>
                          <a:pt x="2024743" y="807835"/>
                        </a:cubicBezTo>
                        <a:cubicBezTo>
                          <a:pt x="2016685" y="806987"/>
                          <a:pt x="2008711" y="805468"/>
                          <a:pt x="2000680" y="804397"/>
                        </a:cubicBezTo>
                        <a:cubicBezTo>
                          <a:pt x="1968758" y="800141"/>
                          <a:pt x="1936564" y="796226"/>
                          <a:pt x="1904427" y="794084"/>
                        </a:cubicBezTo>
                        <a:cubicBezTo>
                          <a:pt x="1882674" y="792634"/>
                          <a:pt x="1860866" y="792097"/>
                          <a:pt x="1839113" y="790647"/>
                        </a:cubicBezTo>
                        <a:cubicBezTo>
                          <a:pt x="1826484" y="789805"/>
                          <a:pt x="1813929" y="788024"/>
                          <a:pt x="1801299" y="787209"/>
                        </a:cubicBezTo>
                        <a:cubicBezTo>
                          <a:pt x="1778401" y="785732"/>
                          <a:pt x="1755443" y="785298"/>
                          <a:pt x="1732548" y="783772"/>
                        </a:cubicBezTo>
                        <a:cubicBezTo>
                          <a:pt x="1703873" y="781860"/>
                          <a:pt x="1675252" y="779219"/>
                          <a:pt x="1646608" y="776896"/>
                        </a:cubicBezTo>
                        <a:cubicBezTo>
                          <a:pt x="1632855" y="775781"/>
                          <a:pt x="1619131" y="774269"/>
                          <a:pt x="1605357" y="773459"/>
                        </a:cubicBezTo>
                        <a:cubicBezTo>
                          <a:pt x="1466302" y="765278"/>
                          <a:pt x="1616678" y="774477"/>
                          <a:pt x="1502229" y="766584"/>
                        </a:cubicBezTo>
                        <a:cubicBezTo>
                          <a:pt x="1449525" y="762949"/>
                          <a:pt x="1396702" y="761281"/>
                          <a:pt x="1344099" y="756271"/>
                        </a:cubicBezTo>
                        <a:cubicBezTo>
                          <a:pt x="1325567" y="754506"/>
                          <a:pt x="1307457" y="752295"/>
                          <a:pt x="1289098" y="749396"/>
                        </a:cubicBezTo>
                        <a:cubicBezTo>
                          <a:pt x="1260276" y="744845"/>
                          <a:pt x="1247403" y="741701"/>
                          <a:pt x="1220346" y="739083"/>
                        </a:cubicBezTo>
                        <a:cubicBezTo>
                          <a:pt x="1194015" y="736535"/>
                          <a:pt x="1167531" y="735490"/>
                          <a:pt x="1141281" y="732208"/>
                        </a:cubicBezTo>
                        <a:lnTo>
                          <a:pt x="1113781" y="728770"/>
                        </a:lnTo>
                        <a:cubicBezTo>
                          <a:pt x="1106881" y="727784"/>
                          <a:pt x="1100071" y="726198"/>
                          <a:pt x="1093155" y="725333"/>
                        </a:cubicBezTo>
                        <a:cubicBezTo>
                          <a:pt x="1008067" y="714697"/>
                          <a:pt x="1122073" y="731921"/>
                          <a:pt x="1003778" y="715020"/>
                        </a:cubicBezTo>
                        <a:cubicBezTo>
                          <a:pt x="995757" y="713874"/>
                          <a:pt x="987707" y="712914"/>
                          <a:pt x="979715" y="711582"/>
                        </a:cubicBezTo>
                        <a:cubicBezTo>
                          <a:pt x="915343" y="700854"/>
                          <a:pt x="1016426" y="716174"/>
                          <a:pt x="941901" y="704707"/>
                        </a:cubicBezTo>
                        <a:cubicBezTo>
                          <a:pt x="933893" y="703475"/>
                          <a:pt x="925810" y="702718"/>
                          <a:pt x="917838" y="701269"/>
                        </a:cubicBezTo>
                        <a:cubicBezTo>
                          <a:pt x="913190" y="700424"/>
                          <a:pt x="908764" y="698500"/>
                          <a:pt x="904087" y="697832"/>
                        </a:cubicBezTo>
                        <a:cubicBezTo>
                          <a:pt x="892687" y="696203"/>
                          <a:pt x="881170" y="695540"/>
                          <a:pt x="869712" y="694394"/>
                        </a:cubicBezTo>
                        <a:cubicBezTo>
                          <a:pt x="839940" y="686953"/>
                          <a:pt x="872171" y="696066"/>
                          <a:pt x="842211" y="684081"/>
                        </a:cubicBezTo>
                        <a:cubicBezTo>
                          <a:pt x="828264" y="678502"/>
                          <a:pt x="821340" y="677145"/>
                          <a:pt x="807835" y="673769"/>
                        </a:cubicBezTo>
                        <a:cubicBezTo>
                          <a:pt x="803251" y="671477"/>
                          <a:pt x="798842" y="668796"/>
                          <a:pt x="794084" y="666893"/>
                        </a:cubicBezTo>
                        <a:cubicBezTo>
                          <a:pt x="787355" y="664201"/>
                          <a:pt x="780334" y="662310"/>
                          <a:pt x="773459" y="660018"/>
                        </a:cubicBezTo>
                        <a:cubicBezTo>
                          <a:pt x="770021" y="658872"/>
                          <a:pt x="766661" y="657460"/>
                          <a:pt x="763146" y="656581"/>
                        </a:cubicBezTo>
                        <a:cubicBezTo>
                          <a:pt x="758563" y="655435"/>
                          <a:pt x="753921" y="654501"/>
                          <a:pt x="749396" y="653143"/>
                        </a:cubicBezTo>
                        <a:cubicBezTo>
                          <a:pt x="742454" y="651060"/>
                          <a:pt x="735645" y="648560"/>
                          <a:pt x="728770" y="646268"/>
                        </a:cubicBezTo>
                        <a:cubicBezTo>
                          <a:pt x="691157" y="633730"/>
                          <a:pt x="748128" y="653725"/>
                          <a:pt x="708145" y="635955"/>
                        </a:cubicBezTo>
                        <a:cubicBezTo>
                          <a:pt x="701522" y="633012"/>
                          <a:pt x="687519" y="629080"/>
                          <a:pt x="687519" y="629080"/>
                        </a:cubicBezTo>
                        <a:cubicBezTo>
                          <a:pt x="684081" y="626788"/>
                          <a:pt x="680981" y="623883"/>
                          <a:pt x="677206" y="622205"/>
                        </a:cubicBezTo>
                        <a:cubicBezTo>
                          <a:pt x="670584" y="619262"/>
                          <a:pt x="656581" y="615330"/>
                          <a:pt x="656581" y="615330"/>
                        </a:cubicBezTo>
                        <a:cubicBezTo>
                          <a:pt x="636762" y="602116"/>
                          <a:pt x="655881" y="613556"/>
                          <a:pt x="635955" y="605017"/>
                        </a:cubicBezTo>
                        <a:cubicBezTo>
                          <a:pt x="610784" y="594230"/>
                          <a:pt x="633811" y="601044"/>
                          <a:pt x="608454" y="594704"/>
                        </a:cubicBezTo>
                        <a:cubicBezTo>
                          <a:pt x="583862" y="578309"/>
                          <a:pt x="613985" y="596722"/>
                          <a:pt x="584391" y="584391"/>
                        </a:cubicBezTo>
                        <a:cubicBezTo>
                          <a:pt x="574930" y="580449"/>
                          <a:pt x="566057" y="575224"/>
                          <a:pt x="556890" y="570641"/>
                        </a:cubicBezTo>
                        <a:cubicBezTo>
                          <a:pt x="553195" y="568794"/>
                          <a:pt x="550273" y="565614"/>
                          <a:pt x="546578" y="563766"/>
                        </a:cubicBezTo>
                        <a:cubicBezTo>
                          <a:pt x="543337" y="562145"/>
                          <a:pt x="539506" y="561949"/>
                          <a:pt x="536265" y="560328"/>
                        </a:cubicBezTo>
                        <a:cubicBezTo>
                          <a:pt x="532570" y="558480"/>
                          <a:pt x="529539" y="555503"/>
                          <a:pt x="525952" y="553453"/>
                        </a:cubicBezTo>
                        <a:cubicBezTo>
                          <a:pt x="521503" y="550911"/>
                          <a:pt x="516912" y="548597"/>
                          <a:pt x="512202" y="546578"/>
                        </a:cubicBezTo>
                        <a:cubicBezTo>
                          <a:pt x="499435" y="541106"/>
                          <a:pt x="503233" y="545979"/>
                          <a:pt x="491576" y="536265"/>
                        </a:cubicBezTo>
                        <a:cubicBezTo>
                          <a:pt x="487841" y="533153"/>
                          <a:pt x="484998" y="529064"/>
                          <a:pt x="481263" y="525952"/>
                        </a:cubicBezTo>
                        <a:cubicBezTo>
                          <a:pt x="478089" y="523307"/>
                          <a:pt x="474060" y="521797"/>
                          <a:pt x="470951" y="519077"/>
                        </a:cubicBezTo>
                        <a:cubicBezTo>
                          <a:pt x="464853" y="513741"/>
                          <a:pt x="459492" y="507618"/>
                          <a:pt x="453763" y="501889"/>
                        </a:cubicBezTo>
                        <a:cubicBezTo>
                          <a:pt x="451471" y="499597"/>
                          <a:pt x="449584" y="496812"/>
                          <a:pt x="446887" y="495014"/>
                        </a:cubicBezTo>
                        <a:cubicBezTo>
                          <a:pt x="443450" y="492722"/>
                          <a:pt x="439801" y="490720"/>
                          <a:pt x="436575" y="488139"/>
                        </a:cubicBezTo>
                        <a:cubicBezTo>
                          <a:pt x="434044" y="486114"/>
                          <a:pt x="431724" y="483794"/>
                          <a:pt x="429699" y="481263"/>
                        </a:cubicBezTo>
                        <a:cubicBezTo>
                          <a:pt x="427118" y="478037"/>
                          <a:pt x="426050" y="473532"/>
                          <a:pt x="422824" y="470951"/>
                        </a:cubicBezTo>
                        <a:cubicBezTo>
                          <a:pt x="419995" y="468687"/>
                          <a:pt x="415753" y="469133"/>
                          <a:pt x="412512" y="467513"/>
                        </a:cubicBezTo>
                        <a:cubicBezTo>
                          <a:pt x="408817" y="465665"/>
                          <a:pt x="405287" y="463383"/>
                          <a:pt x="402199" y="460638"/>
                        </a:cubicBezTo>
                        <a:cubicBezTo>
                          <a:pt x="394932" y="454178"/>
                          <a:pt x="389663" y="445405"/>
                          <a:pt x="381573" y="440012"/>
                        </a:cubicBezTo>
                        <a:cubicBezTo>
                          <a:pt x="378135" y="437720"/>
                          <a:pt x="374434" y="435782"/>
                          <a:pt x="371260" y="433137"/>
                        </a:cubicBezTo>
                        <a:cubicBezTo>
                          <a:pt x="337482" y="404988"/>
                          <a:pt x="381105" y="439544"/>
                          <a:pt x="354072" y="412511"/>
                        </a:cubicBezTo>
                        <a:cubicBezTo>
                          <a:pt x="351151" y="409590"/>
                          <a:pt x="346986" y="408217"/>
                          <a:pt x="343760" y="405636"/>
                        </a:cubicBezTo>
                        <a:cubicBezTo>
                          <a:pt x="319269" y="386044"/>
                          <a:pt x="358309" y="413045"/>
                          <a:pt x="326572" y="391886"/>
                        </a:cubicBezTo>
                        <a:cubicBezTo>
                          <a:pt x="324280" y="388448"/>
                          <a:pt x="322805" y="384294"/>
                          <a:pt x="319696" y="381573"/>
                        </a:cubicBezTo>
                        <a:cubicBezTo>
                          <a:pt x="313478" y="376132"/>
                          <a:pt x="305946" y="372406"/>
                          <a:pt x="299071" y="367823"/>
                        </a:cubicBezTo>
                        <a:cubicBezTo>
                          <a:pt x="295633" y="365531"/>
                          <a:pt x="291679" y="363870"/>
                          <a:pt x="288758" y="360948"/>
                        </a:cubicBezTo>
                        <a:cubicBezTo>
                          <a:pt x="286466" y="358656"/>
                          <a:pt x="284476" y="356017"/>
                          <a:pt x="281883" y="354072"/>
                        </a:cubicBezTo>
                        <a:cubicBezTo>
                          <a:pt x="275273" y="349114"/>
                          <a:pt x="267100" y="346165"/>
                          <a:pt x="261257" y="340322"/>
                        </a:cubicBezTo>
                        <a:lnTo>
                          <a:pt x="233757" y="312821"/>
                        </a:lnTo>
                        <a:cubicBezTo>
                          <a:pt x="231465" y="310529"/>
                          <a:pt x="228679" y="308643"/>
                          <a:pt x="226881" y="305946"/>
                        </a:cubicBezTo>
                        <a:cubicBezTo>
                          <a:pt x="224589" y="302508"/>
                          <a:pt x="222751" y="298721"/>
                          <a:pt x="220006" y="295633"/>
                        </a:cubicBezTo>
                        <a:cubicBezTo>
                          <a:pt x="213547" y="288366"/>
                          <a:pt x="204774" y="283098"/>
                          <a:pt x="199381" y="275008"/>
                        </a:cubicBezTo>
                        <a:lnTo>
                          <a:pt x="171880" y="233757"/>
                        </a:lnTo>
                        <a:cubicBezTo>
                          <a:pt x="169588" y="230319"/>
                          <a:pt x="168443" y="225736"/>
                          <a:pt x="165005" y="223444"/>
                        </a:cubicBezTo>
                        <a:cubicBezTo>
                          <a:pt x="161567" y="221152"/>
                          <a:pt x="157918" y="219150"/>
                          <a:pt x="154692" y="216569"/>
                        </a:cubicBezTo>
                        <a:cubicBezTo>
                          <a:pt x="152161" y="214544"/>
                          <a:pt x="150596" y="211361"/>
                          <a:pt x="147817" y="209693"/>
                        </a:cubicBezTo>
                        <a:cubicBezTo>
                          <a:pt x="144710" y="207829"/>
                          <a:pt x="140942" y="207402"/>
                          <a:pt x="137504" y="206256"/>
                        </a:cubicBezTo>
                        <a:cubicBezTo>
                          <a:pt x="128337" y="207402"/>
                          <a:pt x="118852" y="207038"/>
                          <a:pt x="110003" y="209693"/>
                        </a:cubicBezTo>
                        <a:cubicBezTo>
                          <a:pt x="106342" y="210791"/>
                          <a:pt x="97107" y="224960"/>
                          <a:pt x="96253" y="226881"/>
                        </a:cubicBezTo>
                        <a:cubicBezTo>
                          <a:pt x="88778" y="243701"/>
                          <a:pt x="90553" y="245879"/>
                          <a:pt x="85940" y="261257"/>
                        </a:cubicBezTo>
                        <a:cubicBezTo>
                          <a:pt x="83857" y="268199"/>
                          <a:pt x="82306" y="275401"/>
                          <a:pt x="79065" y="281883"/>
                        </a:cubicBezTo>
                        <a:cubicBezTo>
                          <a:pt x="76773" y="286466"/>
                          <a:pt x="74093" y="290875"/>
                          <a:pt x="72190" y="295633"/>
                        </a:cubicBezTo>
                        <a:cubicBezTo>
                          <a:pt x="69499" y="302362"/>
                          <a:pt x="67607" y="309384"/>
                          <a:pt x="65315" y="316259"/>
                        </a:cubicBezTo>
                        <a:lnTo>
                          <a:pt x="55002" y="347197"/>
                        </a:lnTo>
                        <a:lnTo>
                          <a:pt x="48127" y="367823"/>
                        </a:lnTo>
                        <a:cubicBezTo>
                          <a:pt x="46981" y="371261"/>
                          <a:pt x="45285" y="374562"/>
                          <a:pt x="44689" y="378136"/>
                        </a:cubicBezTo>
                        <a:cubicBezTo>
                          <a:pt x="43159" y="387314"/>
                          <a:pt x="40213" y="406353"/>
                          <a:pt x="37814" y="415949"/>
                        </a:cubicBezTo>
                        <a:cubicBezTo>
                          <a:pt x="36935" y="419464"/>
                          <a:pt x="35522" y="422824"/>
                          <a:pt x="34376" y="426262"/>
                        </a:cubicBezTo>
                        <a:cubicBezTo>
                          <a:pt x="31093" y="449248"/>
                          <a:pt x="25636" y="486451"/>
                          <a:pt x="24063" y="505327"/>
                        </a:cubicBezTo>
                        <a:cubicBezTo>
                          <a:pt x="23126" y="516576"/>
                          <a:pt x="19115" y="567466"/>
                          <a:pt x="17188" y="580954"/>
                        </a:cubicBezTo>
                        <a:cubicBezTo>
                          <a:pt x="16520" y="585631"/>
                          <a:pt x="14776" y="590092"/>
                          <a:pt x="13751" y="594704"/>
                        </a:cubicBezTo>
                        <a:cubicBezTo>
                          <a:pt x="12484" y="600408"/>
                          <a:pt x="12926" y="606666"/>
                          <a:pt x="10313" y="611892"/>
                        </a:cubicBezTo>
                        <a:cubicBezTo>
                          <a:pt x="9167" y="614184"/>
                          <a:pt x="5730" y="614184"/>
                          <a:pt x="3438" y="615330"/>
                        </a:cubicBezTo>
                        <a:lnTo>
                          <a:pt x="0" y="436575"/>
                        </a:lnTo>
                        <a:cubicBezTo>
                          <a:pt x="1146" y="423970"/>
                          <a:pt x="1959" y="411331"/>
                          <a:pt x="3438" y="398761"/>
                        </a:cubicBezTo>
                        <a:cubicBezTo>
                          <a:pt x="11017" y="334335"/>
                          <a:pt x="2533" y="431031"/>
                          <a:pt x="10313" y="350635"/>
                        </a:cubicBezTo>
                        <a:cubicBezTo>
                          <a:pt x="15948" y="292407"/>
                          <a:pt x="16904" y="275549"/>
                          <a:pt x="20626" y="223444"/>
                        </a:cubicBezTo>
                        <a:cubicBezTo>
                          <a:pt x="21772" y="179901"/>
                          <a:pt x="22171" y="136332"/>
                          <a:pt x="24063" y="92815"/>
                        </a:cubicBezTo>
                        <a:cubicBezTo>
                          <a:pt x="25147" y="67883"/>
                          <a:pt x="27131" y="66422"/>
                          <a:pt x="34376" y="44689"/>
                        </a:cubicBezTo>
                        <a:lnTo>
                          <a:pt x="37814" y="34376"/>
                        </a:lnTo>
                        <a:cubicBezTo>
                          <a:pt x="38960" y="30938"/>
                          <a:pt x="38689" y="26625"/>
                          <a:pt x="41251" y="24063"/>
                        </a:cubicBezTo>
                        <a:cubicBezTo>
                          <a:pt x="57854" y="7463"/>
                          <a:pt x="36756" y="27659"/>
                          <a:pt x="58439" y="10313"/>
                        </a:cubicBezTo>
                        <a:cubicBezTo>
                          <a:pt x="60970" y="8288"/>
                          <a:pt x="62416" y="4887"/>
                          <a:pt x="65315" y="3438"/>
                        </a:cubicBezTo>
                        <a:cubicBezTo>
                          <a:pt x="69541" y="1325"/>
                          <a:pt x="74482" y="1146"/>
                          <a:pt x="79065" y="0"/>
                        </a:cubicBezTo>
                        <a:cubicBezTo>
                          <a:pt x="89378" y="1146"/>
                          <a:pt x="99748" y="1860"/>
                          <a:pt x="110003" y="3438"/>
                        </a:cubicBezTo>
                        <a:cubicBezTo>
                          <a:pt x="123155" y="5461"/>
                          <a:pt x="122427" y="7139"/>
                          <a:pt x="134066" y="10313"/>
                        </a:cubicBezTo>
                        <a:cubicBezTo>
                          <a:pt x="143182" y="12799"/>
                          <a:pt x="152603" y="14200"/>
                          <a:pt x="161567" y="17188"/>
                        </a:cubicBezTo>
                        <a:cubicBezTo>
                          <a:pt x="165005" y="18334"/>
                          <a:pt x="168639" y="19005"/>
                          <a:pt x="171880" y="20626"/>
                        </a:cubicBezTo>
                        <a:cubicBezTo>
                          <a:pt x="175575" y="22474"/>
                          <a:pt x="178498" y="25653"/>
                          <a:pt x="182193" y="27501"/>
                        </a:cubicBezTo>
                        <a:cubicBezTo>
                          <a:pt x="185434" y="29121"/>
                          <a:pt x="189338" y="29179"/>
                          <a:pt x="192505" y="30939"/>
                        </a:cubicBezTo>
                        <a:cubicBezTo>
                          <a:pt x="227964" y="50639"/>
                          <a:pt x="200110" y="40348"/>
                          <a:pt x="223444" y="48127"/>
                        </a:cubicBezTo>
                        <a:cubicBezTo>
                          <a:pt x="247949" y="72629"/>
                          <a:pt x="220134" y="46166"/>
                          <a:pt x="244069" y="65314"/>
                        </a:cubicBezTo>
                        <a:cubicBezTo>
                          <a:pt x="246600" y="67339"/>
                          <a:pt x="248414" y="70165"/>
                          <a:pt x="250945" y="72190"/>
                        </a:cubicBezTo>
                        <a:cubicBezTo>
                          <a:pt x="254171" y="74771"/>
                          <a:pt x="258031" y="76484"/>
                          <a:pt x="261257" y="79065"/>
                        </a:cubicBezTo>
                        <a:cubicBezTo>
                          <a:pt x="263788" y="81090"/>
                          <a:pt x="265602" y="83915"/>
                          <a:pt x="268133" y="85940"/>
                        </a:cubicBezTo>
                        <a:cubicBezTo>
                          <a:pt x="271359" y="88521"/>
                          <a:pt x="275308" y="90126"/>
                          <a:pt x="278445" y="92815"/>
                        </a:cubicBezTo>
                        <a:cubicBezTo>
                          <a:pt x="283367" y="97034"/>
                          <a:pt x="287612" y="101982"/>
                          <a:pt x="292196" y="106566"/>
                        </a:cubicBezTo>
                        <a:lnTo>
                          <a:pt x="302509" y="116878"/>
                        </a:lnTo>
                        <a:cubicBezTo>
                          <a:pt x="304801" y="119170"/>
                          <a:pt x="306687" y="121956"/>
                          <a:pt x="309384" y="123754"/>
                        </a:cubicBezTo>
                        <a:cubicBezTo>
                          <a:pt x="312821" y="126046"/>
                          <a:pt x="316470" y="128048"/>
                          <a:pt x="319696" y="130629"/>
                        </a:cubicBezTo>
                        <a:cubicBezTo>
                          <a:pt x="322227" y="132654"/>
                          <a:pt x="323979" y="135559"/>
                          <a:pt x="326572" y="137504"/>
                        </a:cubicBezTo>
                        <a:cubicBezTo>
                          <a:pt x="333182" y="142462"/>
                          <a:pt x="340322" y="146671"/>
                          <a:pt x="347197" y="151254"/>
                        </a:cubicBezTo>
                        <a:cubicBezTo>
                          <a:pt x="347204" y="151259"/>
                          <a:pt x="367815" y="165001"/>
                          <a:pt x="367823" y="165005"/>
                        </a:cubicBezTo>
                        <a:cubicBezTo>
                          <a:pt x="372406" y="167297"/>
                          <a:pt x="377228" y="169164"/>
                          <a:pt x="381573" y="171880"/>
                        </a:cubicBezTo>
                        <a:cubicBezTo>
                          <a:pt x="387791" y="175766"/>
                          <a:pt x="398371" y="185436"/>
                          <a:pt x="405636" y="189068"/>
                        </a:cubicBezTo>
                        <a:cubicBezTo>
                          <a:pt x="408877" y="190688"/>
                          <a:pt x="412511" y="191359"/>
                          <a:pt x="415949" y="192505"/>
                        </a:cubicBezTo>
                        <a:cubicBezTo>
                          <a:pt x="422344" y="198901"/>
                          <a:pt x="424463" y="201919"/>
                          <a:pt x="433137" y="206256"/>
                        </a:cubicBezTo>
                        <a:cubicBezTo>
                          <a:pt x="436378" y="207876"/>
                          <a:pt x="440012" y="208547"/>
                          <a:pt x="443450" y="209693"/>
                        </a:cubicBezTo>
                        <a:cubicBezTo>
                          <a:pt x="446888" y="211985"/>
                          <a:pt x="449987" y="214891"/>
                          <a:pt x="453763" y="216569"/>
                        </a:cubicBezTo>
                        <a:cubicBezTo>
                          <a:pt x="460385" y="219512"/>
                          <a:pt x="468358" y="219424"/>
                          <a:pt x="474388" y="223444"/>
                        </a:cubicBezTo>
                        <a:lnTo>
                          <a:pt x="495014" y="237194"/>
                        </a:lnTo>
                        <a:cubicBezTo>
                          <a:pt x="498452" y="239486"/>
                          <a:pt x="501408" y="242762"/>
                          <a:pt x="505327" y="244069"/>
                        </a:cubicBezTo>
                        <a:cubicBezTo>
                          <a:pt x="508764" y="245215"/>
                          <a:pt x="512472" y="245747"/>
                          <a:pt x="515639" y="247507"/>
                        </a:cubicBezTo>
                        <a:cubicBezTo>
                          <a:pt x="522862" y="251520"/>
                          <a:pt x="528426" y="258644"/>
                          <a:pt x="536265" y="261257"/>
                        </a:cubicBezTo>
                        <a:cubicBezTo>
                          <a:pt x="543140" y="263549"/>
                          <a:pt x="550408" y="264892"/>
                          <a:pt x="556890" y="268133"/>
                        </a:cubicBezTo>
                        <a:cubicBezTo>
                          <a:pt x="573882" y="276628"/>
                          <a:pt x="565779" y="273388"/>
                          <a:pt x="580954" y="278445"/>
                        </a:cubicBezTo>
                        <a:cubicBezTo>
                          <a:pt x="584073" y="280784"/>
                          <a:pt x="599987" y="293118"/>
                          <a:pt x="605017" y="295633"/>
                        </a:cubicBezTo>
                        <a:cubicBezTo>
                          <a:pt x="608258" y="297254"/>
                          <a:pt x="612089" y="297450"/>
                          <a:pt x="615330" y="299071"/>
                        </a:cubicBezTo>
                        <a:cubicBezTo>
                          <a:pt x="619025" y="300919"/>
                          <a:pt x="622055" y="303896"/>
                          <a:pt x="625642" y="305946"/>
                        </a:cubicBezTo>
                        <a:cubicBezTo>
                          <a:pt x="675715" y="334559"/>
                          <a:pt x="611141" y="296976"/>
                          <a:pt x="649705" y="316259"/>
                        </a:cubicBezTo>
                        <a:cubicBezTo>
                          <a:pt x="653400" y="318107"/>
                          <a:pt x="656221" y="321507"/>
                          <a:pt x="660018" y="323134"/>
                        </a:cubicBezTo>
                        <a:cubicBezTo>
                          <a:pt x="664361" y="324995"/>
                          <a:pt x="669244" y="325214"/>
                          <a:pt x="673769" y="326572"/>
                        </a:cubicBezTo>
                        <a:cubicBezTo>
                          <a:pt x="680710" y="328654"/>
                          <a:pt x="687519" y="331155"/>
                          <a:pt x="694394" y="333447"/>
                        </a:cubicBezTo>
                        <a:lnTo>
                          <a:pt x="735645" y="347197"/>
                        </a:lnTo>
                        <a:lnTo>
                          <a:pt x="756271" y="354072"/>
                        </a:lnTo>
                        <a:cubicBezTo>
                          <a:pt x="799307" y="364832"/>
                          <a:pt x="745773" y="351074"/>
                          <a:pt x="780334" y="360948"/>
                        </a:cubicBezTo>
                        <a:cubicBezTo>
                          <a:pt x="784877" y="362246"/>
                          <a:pt x="789559" y="363028"/>
                          <a:pt x="794084" y="364385"/>
                        </a:cubicBezTo>
                        <a:cubicBezTo>
                          <a:pt x="801026" y="366467"/>
                          <a:pt x="807835" y="368968"/>
                          <a:pt x="814710" y="371260"/>
                        </a:cubicBezTo>
                        <a:lnTo>
                          <a:pt x="855961" y="385011"/>
                        </a:lnTo>
                        <a:lnTo>
                          <a:pt x="866274" y="388448"/>
                        </a:lnTo>
                        <a:cubicBezTo>
                          <a:pt x="869712" y="389594"/>
                          <a:pt x="873034" y="391175"/>
                          <a:pt x="876587" y="391886"/>
                        </a:cubicBezTo>
                        <a:cubicBezTo>
                          <a:pt x="882316" y="393032"/>
                          <a:pt x="888179" y="393645"/>
                          <a:pt x="893775" y="395324"/>
                        </a:cubicBezTo>
                        <a:cubicBezTo>
                          <a:pt x="899685" y="397097"/>
                          <a:pt x="905185" y="400032"/>
                          <a:pt x="910963" y="402199"/>
                        </a:cubicBezTo>
                        <a:cubicBezTo>
                          <a:pt x="914356" y="403471"/>
                          <a:pt x="917791" y="404641"/>
                          <a:pt x="921275" y="405636"/>
                        </a:cubicBezTo>
                        <a:cubicBezTo>
                          <a:pt x="925818" y="406934"/>
                          <a:pt x="930483" y="407776"/>
                          <a:pt x="935026" y="409074"/>
                        </a:cubicBezTo>
                        <a:cubicBezTo>
                          <a:pt x="938510" y="410069"/>
                          <a:pt x="941855" y="411516"/>
                          <a:pt x="945339" y="412511"/>
                        </a:cubicBezTo>
                        <a:cubicBezTo>
                          <a:pt x="949882" y="413809"/>
                          <a:pt x="954546" y="414651"/>
                          <a:pt x="959089" y="415949"/>
                        </a:cubicBezTo>
                        <a:cubicBezTo>
                          <a:pt x="962573" y="416945"/>
                          <a:pt x="965887" y="418508"/>
                          <a:pt x="969402" y="419387"/>
                        </a:cubicBezTo>
                        <a:cubicBezTo>
                          <a:pt x="975070" y="420804"/>
                          <a:pt x="980922" y="421407"/>
                          <a:pt x="986590" y="422824"/>
                        </a:cubicBezTo>
                        <a:cubicBezTo>
                          <a:pt x="996230" y="425234"/>
                          <a:pt x="1004651" y="429991"/>
                          <a:pt x="1014090" y="433137"/>
                        </a:cubicBezTo>
                        <a:cubicBezTo>
                          <a:pt x="1018572" y="434631"/>
                          <a:pt x="1023298" y="435277"/>
                          <a:pt x="1027841" y="436575"/>
                        </a:cubicBezTo>
                        <a:cubicBezTo>
                          <a:pt x="1031325" y="437570"/>
                          <a:pt x="1034658" y="439059"/>
                          <a:pt x="1038154" y="440012"/>
                        </a:cubicBezTo>
                        <a:cubicBezTo>
                          <a:pt x="1047270" y="442498"/>
                          <a:pt x="1056690" y="443899"/>
                          <a:pt x="1065654" y="446887"/>
                        </a:cubicBezTo>
                        <a:cubicBezTo>
                          <a:pt x="1069092" y="448033"/>
                          <a:pt x="1072430" y="449539"/>
                          <a:pt x="1075967" y="450325"/>
                        </a:cubicBezTo>
                        <a:cubicBezTo>
                          <a:pt x="1082771" y="451837"/>
                          <a:pt x="1089742" y="452478"/>
                          <a:pt x="1096593" y="453763"/>
                        </a:cubicBezTo>
                        <a:cubicBezTo>
                          <a:pt x="1108078" y="455917"/>
                          <a:pt x="1119510" y="458346"/>
                          <a:pt x="1130969" y="460638"/>
                        </a:cubicBezTo>
                        <a:cubicBezTo>
                          <a:pt x="1136698" y="461784"/>
                          <a:pt x="1142359" y="463350"/>
                          <a:pt x="1148157" y="464075"/>
                        </a:cubicBezTo>
                        <a:lnTo>
                          <a:pt x="1175657" y="467513"/>
                        </a:lnTo>
                        <a:cubicBezTo>
                          <a:pt x="1194717" y="473867"/>
                          <a:pt x="1180011" y="469648"/>
                          <a:pt x="1210033" y="474388"/>
                        </a:cubicBezTo>
                        <a:cubicBezTo>
                          <a:pt x="1223802" y="476562"/>
                          <a:pt x="1237413" y="479876"/>
                          <a:pt x="1251284" y="481263"/>
                        </a:cubicBezTo>
                        <a:cubicBezTo>
                          <a:pt x="1316531" y="487788"/>
                          <a:pt x="1255657" y="482211"/>
                          <a:pt x="1347537" y="488139"/>
                        </a:cubicBezTo>
                        <a:cubicBezTo>
                          <a:pt x="1362446" y="489101"/>
                          <a:pt x="1377360" y="490089"/>
                          <a:pt x="1392226" y="491576"/>
                        </a:cubicBezTo>
                        <a:cubicBezTo>
                          <a:pt x="1400288" y="492382"/>
                          <a:pt x="1408242" y="494067"/>
                          <a:pt x="1416289" y="495014"/>
                        </a:cubicBezTo>
                        <a:cubicBezTo>
                          <a:pt x="1427726" y="496359"/>
                          <a:pt x="1439206" y="497305"/>
                          <a:pt x="1450665" y="498451"/>
                        </a:cubicBezTo>
                        <a:cubicBezTo>
                          <a:pt x="1456394" y="499597"/>
                          <a:pt x="1462149" y="500621"/>
                          <a:pt x="1467853" y="501889"/>
                        </a:cubicBezTo>
                        <a:cubicBezTo>
                          <a:pt x="1472465" y="502914"/>
                          <a:pt x="1476970" y="504400"/>
                          <a:pt x="1481603" y="505327"/>
                        </a:cubicBezTo>
                        <a:cubicBezTo>
                          <a:pt x="1488438" y="506694"/>
                          <a:pt x="1495378" y="507480"/>
                          <a:pt x="1502229" y="508764"/>
                        </a:cubicBezTo>
                        <a:cubicBezTo>
                          <a:pt x="1513714" y="510917"/>
                          <a:pt x="1525146" y="513347"/>
                          <a:pt x="1536605" y="515639"/>
                        </a:cubicBezTo>
                        <a:cubicBezTo>
                          <a:pt x="1542334" y="516785"/>
                          <a:pt x="1548030" y="518116"/>
                          <a:pt x="1553793" y="519077"/>
                        </a:cubicBezTo>
                        <a:cubicBezTo>
                          <a:pt x="1567543" y="521369"/>
                          <a:pt x="1581244" y="523980"/>
                          <a:pt x="1595044" y="525952"/>
                        </a:cubicBezTo>
                        <a:lnTo>
                          <a:pt x="1619107" y="529390"/>
                        </a:lnTo>
                        <a:cubicBezTo>
                          <a:pt x="1632876" y="531564"/>
                          <a:pt x="1646689" y="533532"/>
                          <a:pt x="1660358" y="536265"/>
                        </a:cubicBezTo>
                        <a:cubicBezTo>
                          <a:pt x="1678898" y="539972"/>
                          <a:pt x="1680906" y="540704"/>
                          <a:pt x="1701609" y="543140"/>
                        </a:cubicBezTo>
                        <a:cubicBezTo>
                          <a:pt x="1717713" y="545035"/>
                          <a:pt x="1762852" y="549116"/>
                          <a:pt x="1777236" y="550015"/>
                        </a:cubicBezTo>
                        <a:cubicBezTo>
                          <a:pt x="1800137" y="551446"/>
                          <a:pt x="1823071" y="552307"/>
                          <a:pt x="1845988" y="553453"/>
                        </a:cubicBezTo>
                        <a:cubicBezTo>
                          <a:pt x="1908210" y="565895"/>
                          <a:pt x="1848164" y="554906"/>
                          <a:pt x="1997242" y="560328"/>
                        </a:cubicBezTo>
                        <a:cubicBezTo>
                          <a:pt x="2015600" y="560996"/>
                          <a:pt x="2033938" y="562241"/>
                          <a:pt x="2052244" y="563766"/>
                        </a:cubicBezTo>
                        <a:cubicBezTo>
                          <a:pt x="2060904" y="564488"/>
                          <a:pt x="2094176" y="569159"/>
                          <a:pt x="2103808" y="570641"/>
                        </a:cubicBezTo>
                        <a:cubicBezTo>
                          <a:pt x="2120743" y="573246"/>
                          <a:pt x="2138202" y="577516"/>
                          <a:pt x="2169122" y="574078"/>
                        </a:cubicBezTo>
                        <a:close/>
                      </a:path>
                    </a:pathLst>
                  </a:custGeom>
                  <a:solidFill>
                    <a:srgbClr val="96BD24">
                      <a:alpha val="2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15" name="Forme libre 114">
                  <a:extLst>
                    <a:ext uri="{FF2B5EF4-FFF2-40B4-BE49-F238E27FC236}">
                      <a16:creationId xmlns:a16="http://schemas.microsoft.com/office/drawing/2014/main" id="{243E227B-D8F7-3579-719B-AF43A800BAB1}"/>
                    </a:ext>
                  </a:extLst>
                </p:cNvPr>
                <p:cNvSpPr/>
                <p:nvPr/>
              </p:nvSpPr>
              <p:spPr>
                <a:xfrm>
                  <a:off x="6629400" y="4653754"/>
                  <a:ext cx="2146300" cy="400846"/>
                </a:xfrm>
                <a:custGeom>
                  <a:avLst/>
                  <a:gdLst>
                    <a:gd name="connsiteX0" fmla="*/ 0 w 2146300"/>
                    <a:gd name="connsiteY0" fmla="*/ 201879 h 400846"/>
                    <a:gd name="connsiteX1" fmla="*/ 42333 w 2146300"/>
                    <a:gd name="connsiteY1" fmla="*/ 28313 h 400846"/>
                    <a:gd name="connsiteX2" fmla="*/ 135467 w 2146300"/>
                    <a:gd name="connsiteY2" fmla="*/ 19846 h 400846"/>
                    <a:gd name="connsiteX3" fmla="*/ 190500 w 2146300"/>
                    <a:gd name="connsiteY3" fmla="*/ 223046 h 400846"/>
                    <a:gd name="connsiteX4" fmla="*/ 258233 w 2146300"/>
                    <a:gd name="connsiteY4" fmla="*/ 320413 h 400846"/>
                    <a:gd name="connsiteX5" fmla="*/ 330200 w 2146300"/>
                    <a:gd name="connsiteY5" fmla="*/ 362746 h 400846"/>
                    <a:gd name="connsiteX6" fmla="*/ 402167 w 2146300"/>
                    <a:gd name="connsiteY6" fmla="*/ 383913 h 400846"/>
                    <a:gd name="connsiteX7" fmla="*/ 503767 w 2146300"/>
                    <a:gd name="connsiteY7" fmla="*/ 388146 h 400846"/>
                    <a:gd name="connsiteX8" fmla="*/ 2146300 w 2146300"/>
                    <a:gd name="connsiteY8" fmla="*/ 400846 h 400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46300" h="400846">
                      <a:moveTo>
                        <a:pt x="0" y="201879"/>
                      </a:moveTo>
                      <a:cubicBezTo>
                        <a:pt x="9877" y="130265"/>
                        <a:pt x="19755" y="58652"/>
                        <a:pt x="42333" y="28313"/>
                      </a:cubicBezTo>
                      <a:cubicBezTo>
                        <a:pt x="64911" y="-2026"/>
                        <a:pt x="110773" y="-12609"/>
                        <a:pt x="135467" y="19846"/>
                      </a:cubicBezTo>
                      <a:cubicBezTo>
                        <a:pt x="160161" y="52301"/>
                        <a:pt x="170039" y="172952"/>
                        <a:pt x="190500" y="223046"/>
                      </a:cubicBezTo>
                      <a:cubicBezTo>
                        <a:pt x="210961" y="273140"/>
                        <a:pt x="234950" y="297130"/>
                        <a:pt x="258233" y="320413"/>
                      </a:cubicBezTo>
                      <a:cubicBezTo>
                        <a:pt x="281516" y="343696"/>
                        <a:pt x="306211" y="352163"/>
                        <a:pt x="330200" y="362746"/>
                      </a:cubicBezTo>
                      <a:cubicBezTo>
                        <a:pt x="354189" y="373329"/>
                        <a:pt x="373239" y="379680"/>
                        <a:pt x="402167" y="383913"/>
                      </a:cubicBezTo>
                      <a:cubicBezTo>
                        <a:pt x="431095" y="388146"/>
                        <a:pt x="503767" y="388146"/>
                        <a:pt x="503767" y="388146"/>
                      </a:cubicBezTo>
                      <a:lnTo>
                        <a:pt x="2146300" y="400846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345491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67A67-6AAC-AC53-AC35-053E6639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Clinical</a:t>
            </a:r>
            <a:r>
              <a:rPr lang="fr-FR" sz="2800" dirty="0"/>
              <a:t> impact of </a:t>
            </a:r>
            <a:r>
              <a:rPr lang="fr-FR" sz="2800" dirty="0" err="1"/>
              <a:t>syndromic</a:t>
            </a:r>
            <a:r>
              <a:rPr lang="fr-FR" sz="2800" dirty="0"/>
              <a:t> </a:t>
            </a:r>
            <a:r>
              <a:rPr lang="fr-FR" sz="2800" dirty="0" err="1"/>
              <a:t>molecular</a:t>
            </a:r>
            <a:r>
              <a:rPr lang="fr-FR" sz="2800" dirty="0"/>
              <a:t> Point-of-Care </a:t>
            </a:r>
            <a:r>
              <a:rPr lang="fr-FR" sz="2800" dirty="0" err="1"/>
              <a:t>testing</a:t>
            </a:r>
            <a:r>
              <a:rPr lang="fr-FR" sz="2800" dirty="0"/>
              <a:t> for gastrointestinal </a:t>
            </a:r>
            <a:r>
              <a:rPr lang="fr-FR" sz="2800" dirty="0" err="1"/>
              <a:t>pathogens</a:t>
            </a:r>
            <a:r>
              <a:rPr lang="fr-FR" sz="2800" dirty="0"/>
              <a:t> in </a:t>
            </a:r>
            <a:r>
              <a:rPr lang="fr-FR" sz="2800" dirty="0" err="1"/>
              <a:t>adults</a:t>
            </a:r>
            <a:r>
              <a:rPr lang="fr-FR" sz="2800" dirty="0"/>
              <a:t> </a:t>
            </a:r>
            <a:r>
              <a:rPr lang="fr-FR" sz="2800" dirty="0" err="1"/>
              <a:t>hospitalised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suspected</a:t>
            </a:r>
            <a:r>
              <a:rPr lang="fr-FR" sz="2800" dirty="0"/>
              <a:t> </a:t>
            </a:r>
            <a:r>
              <a:rPr lang="fr-FR" sz="2800" dirty="0" err="1"/>
              <a:t>gastroenteritis</a:t>
            </a:r>
            <a:r>
              <a:rPr lang="fr-FR" sz="2800" dirty="0"/>
              <a:t> (</a:t>
            </a:r>
            <a:r>
              <a:rPr lang="fr-FR" sz="2800" dirty="0" err="1"/>
              <a:t>GastroPOC</a:t>
            </a:r>
            <a:r>
              <a:rPr lang="fr-FR" sz="2800" dirty="0"/>
              <a:t>): a </a:t>
            </a:r>
            <a:r>
              <a:rPr lang="fr-FR" sz="2800" dirty="0" err="1"/>
              <a:t>pragmatic</a:t>
            </a:r>
            <a:r>
              <a:rPr lang="fr-FR" sz="2800" dirty="0"/>
              <a:t>, open-label, </a:t>
            </a:r>
            <a:r>
              <a:rPr lang="fr-FR" sz="2800" dirty="0" err="1"/>
              <a:t>randomised</a:t>
            </a:r>
            <a:r>
              <a:rPr lang="fr-FR" sz="2800" dirty="0"/>
              <a:t> </a:t>
            </a:r>
            <a:r>
              <a:rPr lang="fr-FR" sz="2800" dirty="0" err="1"/>
              <a:t>controlled</a:t>
            </a:r>
            <a:r>
              <a:rPr lang="fr-FR" sz="2800" dirty="0"/>
              <a:t> trial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36B66-2D0E-1146-BA02-64B9BFD16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N. Brendish et al., ECCMID</a:t>
            </a:r>
            <a:r>
              <a:rPr lang="it-IT" baseline="30000" dirty="0"/>
              <a:t>®</a:t>
            </a:r>
            <a:r>
              <a:rPr lang="it-IT" dirty="0"/>
              <a:t> 2023, Abs #E0481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B02F20-0F4B-FB81-1CC2-AD97B618AC9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Intestinal pathogens: old problems, new challenges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47798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Time-to-event analysis showing time in a single-occupancy room </a:t>
            </a:r>
            <a:br>
              <a:rPr lang="fr-FR"/>
            </a:br>
            <a:r>
              <a:rPr lang="fr-FR"/>
              <a:t>for mPOCT and control groups, by pathogen detection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N. </a:t>
            </a:r>
            <a:r>
              <a:rPr lang="fr-FR" dirty="0" err="1"/>
              <a:t>Brendish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#E0481 </a:t>
            </a:r>
          </a:p>
        </p:txBody>
      </p:sp>
      <p:graphicFrame>
        <p:nvGraphicFramePr>
          <p:cNvPr id="15" name="Graphique 14"/>
          <p:cNvGraphicFramePr/>
          <p:nvPr/>
        </p:nvGraphicFramePr>
        <p:xfrm>
          <a:off x="2557811" y="1549852"/>
          <a:ext cx="7501976" cy="362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 rot="16200000">
            <a:off x="1529697" y="3022781"/>
            <a:ext cx="24994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Proportion of patients </a:t>
            </a:r>
            <a:r>
              <a:rPr lang="da-DK" sz="120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(%)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027547" y="5049083"/>
            <a:ext cx="4675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da-DK" sz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Time in single-occupancy room (days)</a:t>
            </a:r>
            <a:endParaRPr lang="da-DK" sz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3390900" y="1670050"/>
            <a:ext cx="3638550" cy="3009900"/>
          </a:xfrm>
          <a:custGeom>
            <a:avLst/>
            <a:gdLst>
              <a:gd name="connsiteX0" fmla="*/ 3638550 w 3638550"/>
              <a:gd name="connsiteY0" fmla="*/ 3009900 h 3009900"/>
              <a:gd name="connsiteX1" fmla="*/ 2790825 w 3638550"/>
              <a:gd name="connsiteY1" fmla="*/ 3009900 h 3009900"/>
              <a:gd name="connsiteX2" fmla="*/ 2752725 w 3638550"/>
              <a:gd name="connsiteY2" fmla="*/ 2971800 h 3009900"/>
              <a:gd name="connsiteX3" fmla="*/ 2686050 w 3638550"/>
              <a:gd name="connsiteY3" fmla="*/ 2933700 h 3009900"/>
              <a:gd name="connsiteX4" fmla="*/ 2686050 w 3638550"/>
              <a:gd name="connsiteY4" fmla="*/ 2933700 h 3009900"/>
              <a:gd name="connsiteX5" fmla="*/ 2514600 w 3638550"/>
              <a:gd name="connsiteY5" fmla="*/ 2895600 h 3009900"/>
              <a:gd name="connsiteX6" fmla="*/ 2447925 w 3638550"/>
              <a:gd name="connsiteY6" fmla="*/ 2847975 h 3009900"/>
              <a:gd name="connsiteX7" fmla="*/ 2362200 w 3638550"/>
              <a:gd name="connsiteY7" fmla="*/ 2847975 h 3009900"/>
              <a:gd name="connsiteX8" fmla="*/ 2305050 w 3638550"/>
              <a:gd name="connsiteY8" fmla="*/ 2790825 h 3009900"/>
              <a:gd name="connsiteX9" fmla="*/ 2228850 w 3638550"/>
              <a:gd name="connsiteY9" fmla="*/ 2771775 h 3009900"/>
              <a:gd name="connsiteX10" fmla="*/ 2171700 w 3638550"/>
              <a:gd name="connsiteY10" fmla="*/ 2676525 h 3009900"/>
              <a:gd name="connsiteX11" fmla="*/ 2076450 w 3638550"/>
              <a:gd name="connsiteY11" fmla="*/ 2676525 h 3009900"/>
              <a:gd name="connsiteX12" fmla="*/ 1943100 w 3638550"/>
              <a:gd name="connsiteY12" fmla="*/ 2628900 h 3009900"/>
              <a:gd name="connsiteX13" fmla="*/ 1885950 w 3638550"/>
              <a:gd name="connsiteY13" fmla="*/ 2609850 h 3009900"/>
              <a:gd name="connsiteX14" fmla="*/ 1828800 w 3638550"/>
              <a:gd name="connsiteY14" fmla="*/ 2581275 h 3009900"/>
              <a:gd name="connsiteX15" fmla="*/ 1781175 w 3638550"/>
              <a:gd name="connsiteY15" fmla="*/ 2562225 h 3009900"/>
              <a:gd name="connsiteX16" fmla="*/ 1666875 w 3638550"/>
              <a:gd name="connsiteY16" fmla="*/ 2562225 h 3009900"/>
              <a:gd name="connsiteX17" fmla="*/ 1609725 w 3638550"/>
              <a:gd name="connsiteY17" fmla="*/ 2524125 h 3009900"/>
              <a:gd name="connsiteX18" fmla="*/ 1428750 w 3638550"/>
              <a:gd name="connsiteY18" fmla="*/ 2505075 h 3009900"/>
              <a:gd name="connsiteX19" fmla="*/ 1295400 w 3638550"/>
              <a:gd name="connsiteY19" fmla="*/ 2476500 h 3009900"/>
              <a:gd name="connsiteX20" fmla="*/ 1238250 w 3638550"/>
              <a:gd name="connsiteY20" fmla="*/ 2428875 h 3009900"/>
              <a:gd name="connsiteX21" fmla="*/ 1162050 w 3638550"/>
              <a:gd name="connsiteY21" fmla="*/ 2390775 h 3009900"/>
              <a:gd name="connsiteX22" fmla="*/ 1123950 w 3638550"/>
              <a:gd name="connsiteY22" fmla="*/ 2352675 h 3009900"/>
              <a:gd name="connsiteX23" fmla="*/ 1047750 w 3638550"/>
              <a:gd name="connsiteY23" fmla="*/ 2314575 h 3009900"/>
              <a:gd name="connsiteX24" fmla="*/ 971550 w 3638550"/>
              <a:gd name="connsiteY24" fmla="*/ 2200275 h 3009900"/>
              <a:gd name="connsiteX25" fmla="*/ 914400 w 3638550"/>
              <a:gd name="connsiteY25" fmla="*/ 2152650 h 3009900"/>
              <a:gd name="connsiteX26" fmla="*/ 866775 w 3638550"/>
              <a:gd name="connsiteY26" fmla="*/ 2105025 h 3009900"/>
              <a:gd name="connsiteX27" fmla="*/ 809625 w 3638550"/>
              <a:gd name="connsiteY27" fmla="*/ 2009775 h 3009900"/>
              <a:gd name="connsiteX28" fmla="*/ 723900 w 3638550"/>
              <a:gd name="connsiteY28" fmla="*/ 1914525 h 3009900"/>
              <a:gd name="connsiteX29" fmla="*/ 647700 w 3638550"/>
              <a:gd name="connsiteY29" fmla="*/ 1828800 h 3009900"/>
              <a:gd name="connsiteX30" fmla="*/ 600075 w 3638550"/>
              <a:gd name="connsiteY30" fmla="*/ 1685925 h 3009900"/>
              <a:gd name="connsiteX31" fmla="*/ 571500 w 3638550"/>
              <a:gd name="connsiteY31" fmla="*/ 1571625 h 3009900"/>
              <a:gd name="connsiteX32" fmla="*/ 514350 w 3638550"/>
              <a:gd name="connsiteY32" fmla="*/ 1381125 h 3009900"/>
              <a:gd name="connsiteX33" fmla="*/ 457200 w 3638550"/>
              <a:gd name="connsiteY33" fmla="*/ 1228725 h 3009900"/>
              <a:gd name="connsiteX34" fmla="*/ 419100 w 3638550"/>
              <a:gd name="connsiteY34" fmla="*/ 1143000 h 3009900"/>
              <a:gd name="connsiteX35" fmla="*/ 390525 w 3638550"/>
              <a:gd name="connsiteY35" fmla="*/ 1009650 h 3009900"/>
              <a:gd name="connsiteX36" fmla="*/ 342900 w 3638550"/>
              <a:gd name="connsiteY36" fmla="*/ 885825 h 3009900"/>
              <a:gd name="connsiteX37" fmla="*/ 304800 w 3638550"/>
              <a:gd name="connsiteY37" fmla="*/ 714375 h 3009900"/>
              <a:gd name="connsiteX38" fmla="*/ 276225 w 3638550"/>
              <a:gd name="connsiteY38" fmla="*/ 628650 h 3009900"/>
              <a:gd name="connsiteX39" fmla="*/ 219075 w 3638550"/>
              <a:gd name="connsiteY39" fmla="*/ 561975 h 3009900"/>
              <a:gd name="connsiteX40" fmla="*/ 152400 w 3638550"/>
              <a:gd name="connsiteY40" fmla="*/ 314325 h 3009900"/>
              <a:gd name="connsiteX41" fmla="*/ 123825 w 3638550"/>
              <a:gd name="connsiteY41" fmla="*/ 219075 h 3009900"/>
              <a:gd name="connsiteX42" fmla="*/ 0 w 3638550"/>
              <a:gd name="connsiteY42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638550" h="3009900">
                <a:moveTo>
                  <a:pt x="3638550" y="3009900"/>
                </a:moveTo>
                <a:lnTo>
                  <a:pt x="2790825" y="3009900"/>
                </a:lnTo>
                <a:lnTo>
                  <a:pt x="2752725" y="2971800"/>
                </a:lnTo>
                <a:lnTo>
                  <a:pt x="2686050" y="2933700"/>
                </a:lnTo>
                <a:lnTo>
                  <a:pt x="2686050" y="2933700"/>
                </a:lnTo>
                <a:lnTo>
                  <a:pt x="2514600" y="2895600"/>
                </a:lnTo>
                <a:lnTo>
                  <a:pt x="2447925" y="2847975"/>
                </a:lnTo>
                <a:lnTo>
                  <a:pt x="2362200" y="2847975"/>
                </a:lnTo>
                <a:lnTo>
                  <a:pt x="2305050" y="2790825"/>
                </a:lnTo>
                <a:lnTo>
                  <a:pt x="2228850" y="2771775"/>
                </a:lnTo>
                <a:lnTo>
                  <a:pt x="2171700" y="2676525"/>
                </a:lnTo>
                <a:lnTo>
                  <a:pt x="2076450" y="2676525"/>
                </a:lnTo>
                <a:lnTo>
                  <a:pt x="1943100" y="2628900"/>
                </a:lnTo>
                <a:lnTo>
                  <a:pt x="1885950" y="2609850"/>
                </a:lnTo>
                <a:lnTo>
                  <a:pt x="1828800" y="2581275"/>
                </a:lnTo>
                <a:lnTo>
                  <a:pt x="1781175" y="2562225"/>
                </a:lnTo>
                <a:lnTo>
                  <a:pt x="1666875" y="2562225"/>
                </a:lnTo>
                <a:lnTo>
                  <a:pt x="1609725" y="2524125"/>
                </a:lnTo>
                <a:lnTo>
                  <a:pt x="1428750" y="2505075"/>
                </a:lnTo>
                <a:lnTo>
                  <a:pt x="1295400" y="2476500"/>
                </a:lnTo>
                <a:lnTo>
                  <a:pt x="1238250" y="2428875"/>
                </a:lnTo>
                <a:lnTo>
                  <a:pt x="1162050" y="2390775"/>
                </a:lnTo>
                <a:lnTo>
                  <a:pt x="1123950" y="2352675"/>
                </a:lnTo>
                <a:lnTo>
                  <a:pt x="1047750" y="2314575"/>
                </a:lnTo>
                <a:lnTo>
                  <a:pt x="971550" y="2200275"/>
                </a:lnTo>
                <a:lnTo>
                  <a:pt x="914400" y="2152650"/>
                </a:lnTo>
                <a:lnTo>
                  <a:pt x="866775" y="2105025"/>
                </a:lnTo>
                <a:lnTo>
                  <a:pt x="809625" y="2009775"/>
                </a:lnTo>
                <a:lnTo>
                  <a:pt x="723900" y="1914525"/>
                </a:lnTo>
                <a:lnTo>
                  <a:pt x="647700" y="1828800"/>
                </a:lnTo>
                <a:lnTo>
                  <a:pt x="600075" y="1685925"/>
                </a:lnTo>
                <a:lnTo>
                  <a:pt x="571500" y="1571625"/>
                </a:lnTo>
                <a:lnTo>
                  <a:pt x="514350" y="1381125"/>
                </a:lnTo>
                <a:lnTo>
                  <a:pt x="457200" y="1228725"/>
                </a:lnTo>
                <a:lnTo>
                  <a:pt x="419100" y="1143000"/>
                </a:lnTo>
                <a:lnTo>
                  <a:pt x="390525" y="1009650"/>
                </a:lnTo>
                <a:lnTo>
                  <a:pt x="342900" y="885825"/>
                </a:lnTo>
                <a:lnTo>
                  <a:pt x="304800" y="714375"/>
                </a:lnTo>
                <a:lnTo>
                  <a:pt x="276225" y="628650"/>
                </a:lnTo>
                <a:lnTo>
                  <a:pt x="219075" y="561975"/>
                </a:lnTo>
                <a:lnTo>
                  <a:pt x="152400" y="314325"/>
                </a:lnTo>
                <a:lnTo>
                  <a:pt x="123825" y="219075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96B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3396241" y="1618597"/>
            <a:ext cx="6443529" cy="2837204"/>
          </a:xfrm>
          <a:custGeom>
            <a:avLst/>
            <a:gdLst>
              <a:gd name="connsiteX0" fmla="*/ 6443529 w 6443529"/>
              <a:gd name="connsiteY0" fmla="*/ 2828658 h 2837204"/>
              <a:gd name="connsiteX1" fmla="*/ 4025069 w 6443529"/>
              <a:gd name="connsiteY1" fmla="*/ 2837204 h 2837204"/>
              <a:gd name="connsiteX2" fmla="*/ 4016523 w 6443529"/>
              <a:gd name="connsiteY2" fmla="*/ 2768838 h 2837204"/>
              <a:gd name="connsiteX3" fmla="*/ 3657600 w 6443529"/>
              <a:gd name="connsiteY3" fmla="*/ 2777383 h 2837204"/>
              <a:gd name="connsiteX4" fmla="*/ 3623417 w 6443529"/>
              <a:gd name="connsiteY4" fmla="*/ 2683380 h 2837204"/>
              <a:gd name="connsiteX5" fmla="*/ 3264494 w 6443529"/>
              <a:gd name="connsiteY5" fmla="*/ 2683380 h 2837204"/>
              <a:gd name="connsiteX6" fmla="*/ 3247402 w 6443529"/>
              <a:gd name="connsiteY6" fmla="*/ 2597922 h 2837204"/>
              <a:gd name="connsiteX7" fmla="*/ 2999574 w 6443529"/>
              <a:gd name="connsiteY7" fmla="*/ 2597922 h 2837204"/>
              <a:gd name="connsiteX8" fmla="*/ 2965391 w 6443529"/>
              <a:gd name="connsiteY8" fmla="*/ 2529555 h 2837204"/>
              <a:gd name="connsiteX9" fmla="*/ 2324456 w 6443529"/>
              <a:gd name="connsiteY9" fmla="*/ 2486826 h 2837204"/>
              <a:gd name="connsiteX10" fmla="*/ 2324456 w 6443529"/>
              <a:gd name="connsiteY10" fmla="*/ 2418460 h 2837204"/>
              <a:gd name="connsiteX11" fmla="*/ 1931350 w 6443529"/>
              <a:gd name="connsiteY11" fmla="*/ 2418460 h 2837204"/>
              <a:gd name="connsiteX12" fmla="*/ 1931350 w 6443529"/>
              <a:gd name="connsiteY12" fmla="*/ 2333002 h 2837204"/>
              <a:gd name="connsiteX13" fmla="*/ 1905712 w 6443529"/>
              <a:gd name="connsiteY13" fmla="*/ 2333002 h 2837204"/>
              <a:gd name="connsiteX14" fmla="*/ 1880075 w 6443529"/>
              <a:gd name="connsiteY14" fmla="*/ 2256090 h 2837204"/>
              <a:gd name="connsiteX15" fmla="*/ 1709159 w 6443529"/>
              <a:gd name="connsiteY15" fmla="*/ 2221907 h 2837204"/>
              <a:gd name="connsiteX16" fmla="*/ 1683522 w 6443529"/>
              <a:gd name="connsiteY16" fmla="*/ 2170632 h 2837204"/>
              <a:gd name="connsiteX17" fmla="*/ 1632247 w 6443529"/>
              <a:gd name="connsiteY17" fmla="*/ 2153540 h 2837204"/>
              <a:gd name="connsiteX18" fmla="*/ 1632247 w 6443529"/>
              <a:gd name="connsiteY18" fmla="*/ 2068082 h 2837204"/>
              <a:gd name="connsiteX19" fmla="*/ 1486968 w 6443529"/>
              <a:gd name="connsiteY19" fmla="*/ 2059537 h 2837204"/>
              <a:gd name="connsiteX20" fmla="*/ 1418602 w 6443529"/>
              <a:gd name="connsiteY20" fmla="*/ 1991170 h 2837204"/>
              <a:gd name="connsiteX21" fmla="*/ 1333144 w 6443529"/>
              <a:gd name="connsiteY21" fmla="*/ 1948441 h 2837204"/>
              <a:gd name="connsiteX22" fmla="*/ 1324598 w 6443529"/>
              <a:gd name="connsiteY22" fmla="*/ 1897167 h 2837204"/>
              <a:gd name="connsiteX23" fmla="*/ 1273323 w 6443529"/>
              <a:gd name="connsiteY23" fmla="*/ 1880075 h 2837204"/>
              <a:gd name="connsiteX24" fmla="*/ 1187866 w 6443529"/>
              <a:gd name="connsiteY24" fmla="*/ 1803163 h 2837204"/>
              <a:gd name="connsiteX25" fmla="*/ 1145137 w 6443529"/>
              <a:gd name="connsiteY25" fmla="*/ 1726251 h 2837204"/>
              <a:gd name="connsiteX26" fmla="*/ 1119499 w 6443529"/>
              <a:gd name="connsiteY26" fmla="*/ 1640793 h 2837204"/>
              <a:gd name="connsiteX27" fmla="*/ 1042587 w 6443529"/>
              <a:gd name="connsiteY27" fmla="*/ 1623701 h 2837204"/>
              <a:gd name="connsiteX28" fmla="*/ 1025495 w 6443529"/>
              <a:gd name="connsiteY28" fmla="*/ 1478423 h 2837204"/>
              <a:gd name="connsiteX29" fmla="*/ 914400 w 6443529"/>
              <a:gd name="connsiteY29" fmla="*/ 1358782 h 2837204"/>
              <a:gd name="connsiteX30" fmla="*/ 905854 w 6443529"/>
              <a:gd name="connsiteY30" fmla="*/ 1298961 h 2837204"/>
              <a:gd name="connsiteX31" fmla="*/ 880217 w 6443529"/>
              <a:gd name="connsiteY31" fmla="*/ 1290415 h 2837204"/>
              <a:gd name="connsiteX32" fmla="*/ 854580 w 6443529"/>
              <a:gd name="connsiteY32" fmla="*/ 1222049 h 2837204"/>
              <a:gd name="connsiteX33" fmla="*/ 811851 w 6443529"/>
              <a:gd name="connsiteY33" fmla="*/ 1187866 h 2837204"/>
              <a:gd name="connsiteX34" fmla="*/ 820396 w 6443529"/>
              <a:gd name="connsiteY34" fmla="*/ 1136591 h 2837204"/>
              <a:gd name="connsiteX35" fmla="*/ 786213 w 6443529"/>
              <a:gd name="connsiteY35" fmla="*/ 1119499 h 2837204"/>
              <a:gd name="connsiteX36" fmla="*/ 743484 w 6443529"/>
              <a:gd name="connsiteY36" fmla="*/ 769122 h 2837204"/>
              <a:gd name="connsiteX37" fmla="*/ 726393 w 6443529"/>
              <a:gd name="connsiteY37" fmla="*/ 769122 h 2837204"/>
              <a:gd name="connsiteX38" fmla="*/ 709301 w 6443529"/>
              <a:gd name="connsiteY38" fmla="*/ 649481 h 2837204"/>
              <a:gd name="connsiteX39" fmla="*/ 692209 w 6443529"/>
              <a:gd name="connsiteY39" fmla="*/ 564023 h 2837204"/>
              <a:gd name="connsiteX40" fmla="*/ 666572 w 6443529"/>
              <a:gd name="connsiteY40" fmla="*/ 435836 h 2837204"/>
              <a:gd name="connsiteX41" fmla="*/ 623843 w 6443529"/>
              <a:gd name="connsiteY41" fmla="*/ 435836 h 2837204"/>
              <a:gd name="connsiteX42" fmla="*/ 598206 w 6443529"/>
              <a:gd name="connsiteY42" fmla="*/ 316195 h 2837204"/>
              <a:gd name="connsiteX43" fmla="*/ 572568 w 6443529"/>
              <a:gd name="connsiteY43" fmla="*/ 273466 h 2837204"/>
              <a:gd name="connsiteX44" fmla="*/ 495656 w 6443529"/>
              <a:gd name="connsiteY44" fmla="*/ 256374 h 2837204"/>
              <a:gd name="connsiteX45" fmla="*/ 470019 w 6443529"/>
              <a:gd name="connsiteY45" fmla="*/ 205099 h 2837204"/>
              <a:gd name="connsiteX46" fmla="*/ 444381 w 6443529"/>
              <a:gd name="connsiteY46" fmla="*/ 119641 h 2837204"/>
              <a:gd name="connsiteX47" fmla="*/ 393107 w 6443529"/>
              <a:gd name="connsiteY47" fmla="*/ 94004 h 2837204"/>
              <a:gd name="connsiteX48" fmla="*/ 376015 w 6443529"/>
              <a:gd name="connsiteY48" fmla="*/ 0 h 2837204"/>
              <a:gd name="connsiteX49" fmla="*/ 0 w 6443529"/>
              <a:gd name="connsiteY49" fmla="*/ 0 h 283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443529" h="2837204">
                <a:moveTo>
                  <a:pt x="6443529" y="2828658"/>
                </a:moveTo>
                <a:lnTo>
                  <a:pt x="4025069" y="2837204"/>
                </a:lnTo>
                <a:lnTo>
                  <a:pt x="4016523" y="2768838"/>
                </a:lnTo>
                <a:lnTo>
                  <a:pt x="3657600" y="2777383"/>
                </a:lnTo>
                <a:lnTo>
                  <a:pt x="3623417" y="2683380"/>
                </a:lnTo>
                <a:lnTo>
                  <a:pt x="3264494" y="2683380"/>
                </a:lnTo>
                <a:lnTo>
                  <a:pt x="3247402" y="2597922"/>
                </a:lnTo>
                <a:lnTo>
                  <a:pt x="2999574" y="2597922"/>
                </a:lnTo>
                <a:lnTo>
                  <a:pt x="2965391" y="2529555"/>
                </a:lnTo>
                <a:lnTo>
                  <a:pt x="2324456" y="2486826"/>
                </a:lnTo>
                <a:lnTo>
                  <a:pt x="2324456" y="2418460"/>
                </a:lnTo>
                <a:lnTo>
                  <a:pt x="1931350" y="2418460"/>
                </a:lnTo>
                <a:lnTo>
                  <a:pt x="1931350" y="2333002"/>
                </a:lnTo>
                <a:lnTo>
                  <a:pt x="1905712" y="2333002"/>
                </a:lnTo>
                <a:lnTo>
                  <a:pt x="1880075" y="2256090"/>
                </a:lnTo>
                <a:lnTo>
                  <a:pt x="1709159" y="2221907"/>
                </a:lnTo>
                <a:lnTo>
                  <a:pt x="1683522" y="2170632"/>
                </a:lnTo>
                <a:lnTo>
                  <a:pt x="1632247" y="2153540"/>
                </a:lnTo>
                <a:lnTo>
                  <a:pt x="1632247" y="2068082"/>
                </a:lnTo>
                <a:lnTo>
                  <a:pt x="1486968" y="2059537"/>
                </a:lnTo>
                <a:lnTo>
                  <a:pt x="1418602" y="1991170"/>
                </a:lnTo>
                <a:lnTo>
                  <a:pt x="1333144" y="1948441"/>
                </a:lnTo>
                <a:lnTo>
                  <a:pt x="1324598" y="1897167"/>
                </a:lnTo>
                <a:lnTo>
                  <a:pt x="1273323" y="1880075"/>
                </a:lnTo>
                <a:lnTo>
                  <a:pt x="1187866" y="1803163"/>
                </a:lnTo>
                <a:lnTo>
                  <a:pt x="1145137" y="1726251"/>
                </a:lnTo>
                <a:lnTo>
                  <a:pt x="1119499" y="1640793"/>
                </a:lnTo>
                <a:lnTo>
                  <a:pt x="1042587" y="1623701"/>
                </a:lnTo>
                <a:lnTo>
                  <a:pt x="1025495" y="1478423"/>
                </a:lnTo>
                <a:lnTo>
                  <a:pt x="914400" y="1358782"/>
                </a:lnTo>
                <a:lnTo>
                  <a:pt x="905854" y="1298961"/>
                </a:lnTo>
                <a:lnTo>
                  <a:pt x="880217" y="1290415"/>
                </a:lnTo>
                <a:lnTo>
                  <a:pt x="854580" y="1222049"/>
                </a:lnTo>
                <a:lnTo>
                  <a:pt x="811851" y="1187866"/>
                </a:lnTo>
                <a:lnTo>
                  <a:pt x="820396" y="1136591"/>
                </a:lnTo>
                <a:lnTo>
                  <a:pt x="786213" y="1119499"/>
                </a:lnTo>
                <a:lnTo>
                  <a:pt x="743484" y="769122"/>
                </a:lnTo>
                <a:lnTo>
                  <a:pt x="726393" y="769122"/>
                </a:lnTo>
                <a:lnTo>
                  <a:pt x="709301" y="649481"/>
                </a:lnTo>
                <a:lnTo>
                  <a:pt x="692209" y="564023"/>
                </a:lnTo>
                <a:lnTo>
                  <a:pt x="666572" y="435836"/>
                </a:lnTo>
                <a:lnTo>
                  <a:pt x="623843" y="435836"/>
                </a:lnTo>
                <a:lnTo>
                  <a:pt x="598206" y="316195"/>
                </a:lnTo>
                <a:lnTo>
                  <a:pt x="572568" y="273466"/>
                </a:lnTo>
                <a:lnTo>
                  <a:pt x="495656" y="256374"/>
                </a:lnTo>
                <a:lnTo>
                  <a:pt x="470019" y="205099"/>
                </a:lnTo>
                <a:lnTo>
                  <a:pt x="444381" y="119641"/>
                </a:lnTo>
                <a:lnTo>
                  <a:pt x="393107" y="94004"/>
                </a:lnTo>
                <a:lnTo>
                  <a:pt x="376015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3421879" y="1644235"/>
            <a:ext cx="6443528" cy="2922661"/>
          </a:xfrm>
          <a:custGeom>
            <a:avLst/>
            <a:gdLst>
              <a:gd name="connsiteX0" fmla="*/ 6443528 w 6443528"/>
              <a:gd name="connsiteY0" fmla="*/ 2922661 h 2922661"/>
              <a:gd name="connsiteX1" fmla="*/ 6135880 w 6443528"/>
              <a:gd name="connsiteY1" fmla="*/ 2914115 h 2922661"/>
              <a:gd name="connsiteX2" fmla="*/ 5982056 w 6443528"/>
              <a:gd name="connsiteY2" fmla="*/ 2879932 h 2922661"/>
              <a:gd name="connsiteX3" fmla="*/ 5657315 w 6443528"/>
              <a:gd name="connsiteY3" fmla="*/ 2888478 h 2922661"/>
              <a:gd name="connsiteX4" fmla="*/ 5503491 w 6443528"/>
              <a:gd name="connsiteY4" fmla="*/ 2871386 h 2922661"/>
              <a:gd name="connsiteX5" fmla="*/ 5289846 w 6443528"/>
              <a:gd name="connsiteY5" fmla="*/ 2837203 h 2922661"/>
              <a:gd name="connsiteX6" fmla="*/ 5024927 w 6443528"/>
              <a:gd name="connsiteY6" fmla="*/ 2785929 h 2922661"/>
              <a:gd name="connsiteX7" fmla="*/ 4794190 w 6443528"/>
              <a:gd name="connsiteY7" fmla="*/ 2760291 h 2922661"/>
              <a:gd name="connsiteX8" fmla="*/ 4725824 w 6443528"/>
              <a:gd name="connsiteY8" fmla="*/ 2726108 h 2922661"/>
              <a:gd name="connsiteX9" fmla="*/ 4264351 w 6443528"/>
              <a:gd name="connsiteY9" fmla="*/ 2734654 h 2922661"/>
              <a:gd name="connsiteX10" fmla="*/ 3990885 w 6443528"/>
              <a:gd name="connsiteY10" fmla="*/ 2726108 h 2922661"/>
              <a:gd name="connsiteX11" fmla="*/ 3905428 w 6443528"/>
              <a:gd name="connsiteY11" fmla="*/ 2674833 h 2922661"/>
              <a:gd name="connsiteX12" fmla="*/ 3734512 w 6443528"/>
              <a:gd name="connsiteY12" fmla="*/ 2674833 h 2922661"/>
              <a:gd name="connsiteX13" fmla="*/ 3580687 w 6443528"/>
              <a:gd name="connsiteY13" fmla="*/ 2623558 h 2922661"/>
              <a:gd name="connsiteX14" fmla="*/ 3495229 w 6443528"/>
              <a:gd name="connsiteY14" fmla="*/ 2597921 h 2922661"/>
              <a:gd name="connsiteX15" fmla="*/ 3443955 w 6443528"/>
              <a:gd name="connsiteY15" fmla="*/ 2529555 h 2922661"/>
              <a:gd name="connsiteX16" fmla="*/ 3221764 w 6443528"/>
              <a:gd name="connsiteY16" fmla="*/ 2521009 h 2922661"/>
              <a:gd name="connsiteX17" fmla="*/ 3187581 w 6443528"/>
              <a:gd name="connsiteY17" fmla="*/ 2478280 h 2922661"/>
              <a:gd name="connsiteX18" fmla="*/ 2965390 w 6443528"/>
              <a:gd name="connsiteY18" fmla="*/ 2461188 h 2922661"/>
              <a:gd name="connsiteX19" fmla="*/ 2956844 w 6443528"/>
              <a:gd name="connsiteY19" fmla="*/ 2427005 h 2922661"/>
              <a:gd name="connsiteX20" fmla="*/ 2760291 w 6443528"/>
              <a:gd name="connsiteY20" fmla="*/ 2418459 h 2922661"/>
              <a:gd name="connsiteX21" fmla="*/ 2700471 w 6443528"/>
              <a:gd name="connsiteY21" fmla="*/ 2341547 h 2922661"/>
              <a:gd name="connsiteX22" fmla="*/ 2572284 w 6443528"/>
              <a:gd name="connsiteY22" fmla="*/ 2324456 h 2922661"/>
              <a:gd name="connsiteX23" fmla="*/ 2324456 w 6443528"/>
              <a:gd name="connsiteY23" fmla="*/ 2324456 h 2922661"/>
              <a:gd name="connsiteX24" fmla="*/ 2153540 w 6443528"/>
              <a:gd name="connsiteY24" fmla="*/ 2290272 h 2922661"/>
              <a:gd name="connsiteX25" fmla="*/ 1982624 w 6443528"/>
              <a:gd name="connsiteY25" fmla="*/ 2187723 h 2922661"/>
              <a:gd name="connsiteX26" fmla="*/ 1777525 w 6443528"/>
              <a:gd name="connsiteY26" fmla="*/ 2179177 h 2922661"/>
              <a:gd name="connsiteX27" fmla="*/ 1666429 w 6443528"/>
              <a:gd name="connsiteY27" fmla="*/ 2144994 h 2922661"/>
              <a:gd name="connsiteX28" fmla="*/ 1538242 w 6443528"/>
              <a:gd name="connsiteY28" fmla="*/ 2050990 h 2922661"/>
              <a:gd name="connsiteX29" fmla="*/ 1384418 w 6443528"/>
              <a:gd name="connsiteY29" fmla="*/ 1956986 h 2922661"/>
              <a:gd name="connsiteX30" fmla="*/ 1298960 w 6443528"/>
              <a:gd name="connsiteY30" fmla="*/ 1794616 h 2922661"/>
              <a:gd name="connsiteX31" fmla="*/ 1213502 w 6443528"/>
              <a:gd name="connsiteY31" fmla="*/ 1768979 h 2922661"/>
              <a:gd name="connsiteX32" fmla="*/ 1102407 w 6443528"/>
              <a:gd name="connsiteY32" fmla="*/ 1632246 h 2922661"/>
              <a:gd name="connsiteX33" fmla="*/ 1068224 w 6443528"/>
              <a:gd name="connsiteY33" fmla="*/ 1495514 h 2922661"/>
              <a:gd name="connsiteX34" fmla="*/ 1016949 w 6443528"/>
              <a:gd name="connsiteY34" fmla="*/ 1341689 h 2922661"/>
              <a:gd name="connsiteX35" fmla="*/ 922945 w 6443528"/>
              <a:gd name="connsiteY35" fmla="*/ 1196411 h 2922661"/>
              <a:gd name="connsiteX36" fmla="*/ 922945 w 6443528"/>
              <a:gd name="connsiteY36" fmla="*/ 1093861 h 2922661"/>
              <a:gd name="connsiteX37" fmla="*/ 837487 w 6443528"/>
              <a:gd name="connsiteY37" fmla="*/ 948583 h 2922661"/>
              <a:gd name="connsiteX38" fmla="*/ 777667 w 6443528"/>
              <a:gd name="connsiteY38" fmla="*/ 752029 h 2922661"/>
              <a:gd name="connsiteX39" fmla="*/ 709300 w 6443528"/>
              <a:gd name="connsiteY39" fmla="*/ 717846 h 2922661"/>
              <a:gd name="connsiteX40" fmla="*/ 632388 w 6443528"/>
              <a:gd name="connsiteY40" fmla="*/ 615297 h 2922661"/>
              <a:gd name="connsiteX41" fmla="*/ 487110 w 6443528"/>
              <a:gd name="connsiteY41" fmla="*/ 504201 h 2922661"/>
              <a:gd name="connsiteX42" fmla="*/ 418743 w 6443528"/>
              <a:gd name="connsiteY42" fmla="*/ 367469 h 2922661"/>
              <a:gd name="connsiteX43" fmla="*/ 333285 w 6443528"/>
              <a:gd name="connsiteY43" fmla="*/ 264919 h 2922661"/>
              <a:gd name="connsiteX44" fmla="*/ 213644 w 6443528"/>
              <a:gd name="connsiteY44" fmla="*/ 102549 h 2922661"/>
              <a:gd name="connsiteX45" fmla="*/ 0 w 6443528"/>
              <a:gd name="connsiteY45" fmla="*/ 0 h 292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443528" h="2922661">
                <a:moveTo>
                  <a:pt x="6443528" y="2922661"/>
                </a:moveTo>
                <a:lnTo>
                  <a:pt x="6135880" y="2914115"/>
                </a:lnTo>
                <a:lnTo>
                  <a:pt x="5982056" y="2879932"/>
                </a:lnTo>
                <a:lnTo>
                  <a:pt x="5657315" y="2888478"/>
                </a:lnTo>
                <a:lnTo>
                  <a:pt x="5503491" y="2871386"/>
                </a:lnTo>
                <a:lnTo>
                  <a:pt x="5289846" y="2837203"/>
                </a:lnTo>
                <a:lnTo>
                  <a:pt x="5024927" y="2785929"/>
                </a:lnTo>
                <a:lnTo>
                  <a:pt x="4794190" y="2760291"/>
                </a:lnTo>
                <a:lnTo>
                  <a:pt x="4725824" y="2726108"/>
                </a:lnTo>
                <a:lnTo>
                  <a:pt x="4264351" y="2734654"/>
                </a:lnTo>
                <a:lnTo>
                  <a:pt x="3990885" y="2726108"/>
                </a:lnTo>
                <a:lnTo>
                  <a:pt x="3905428" y="2674833"/>
                </a:lnTo>
                <a:lnTo>
                  <a:pt x="3734512" y="2674833"/>
                </a:lnTo>
                <a:lnTo>
                  <a:pt x="3580687" y="2623558"/>
                </a:lnTo>
                <a:lnTo>
                  <a:pt x="3495229" y="2597921"/>
                </a:lnTo>
                <a:lnTo>
                  <a:pt x="3443955" y="2529555"/>
                </a:lnTo>
                <a:lnTo>
                  <a:pt x="3221764" y="2521009"/>
                </a:lnTo>
                <a:lnTo>
                  <a:pt x="3187581" y="2478280"/>
                </a:lnTo>
                <a:lnTo>
                  <a:pt x="2965390" y="2461188"/>
                </a:lnTo>
                <a:lnTo>
                  <a:pt x="2956844" y="2427005"/>
                </a:lnTo>
                <a:lnTo>
                  <a:pt x="2760291" y="2418459"/>
                </a:lnTo>
                <a:lnTo>
                  <a:pt x="2700471" y="2341547"/>
                </a:lnTo>
                <a:lnTo>
                  <a:pt x="2572284" y="2324456"/>
                </a:lnTo>
                <a:lnTo>
                  <a:pt x="2324456" y="2324456"/>
                </a:lnTo>
                <a:lnTo>
                  <a:pt x="2153540" y="2290272"/>
                </a:lnTo>
                <a:lnTo>
                  <a:pt x="1982624" y="2187723"/>
                </a:lnTo>
                <a:lnTo>
                  <a:pt x="1777525" y="2179177"/>
                </a:lnTo>
                <a:lnTo>
                  <a:pt x="1666429" y="2144994"/>
                </a:lnTo>
                <a:lnTo>
                  <a:pt x="1538242" y="2050990"/>
                </a:lnTo>
                <a:lnTo>
                  <a:pt x="1384418" y="1956986"/>
                </a:lnTo>
                <a:lnTo>
                  <a:pt x="1298960" y="1794616"/>
                </a:lnTo>
                <a:lnTo>
                  <a:pt x="1213502" y="1768979"/>
                </a:lnTo>
                <a:lnTo>
                  <a:pt x="1102407" y="1632246"/>
                </a:lnTo>
                <a:lnTo>
                  <a:pt x="1068224" y="1495514"/>
                </a:lnTo>
                <a:lnTo>
                  <a:pt x="1016949" y="1341689"/>
                </a:lnTo>
                <a:lnTo>
                  <a:pt x="922945" y="1196411"/>
                </a:lnTo>
                <a:lnTo>
                  <a:pt x="922945" y="1093861"/>
                </a:lnTo>
                <a:lnTo>
                  <a:pt x="837487" y="948583"/>
                </a:lnTo>
                <a:lnTo>
                  <a:pt x="777667" y="752029"/>
                </a:lnTo>
                <a:lnTo>
                  <a:pt x="709300" y="717846"/>
                </a:lnTo>
                <a:lnTo>
                  <a:pt x="632388" y="615297"/>
                </a:lnTo>
                <a:lnTo>
                  <a:pt x="487110" y="504201"/>
                </a:lnTo>
                <a:lnTo>
                  <a:pt x="418743" y="367469"/>
                </a:lnTo>
                <a:lnTo>
                  <a:pt x="333285" y="264919"/>
                </a:lnTo>
                <a:lnTo>
                  <a:pt x="213644" y="102549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910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7916893" y="2166574"/>
            <a:ext cx="2124972" cy="969496"/>
            <a:chOff x="7383493" y="2408704"/>
            <a:chExt cx="2124972" cy="969496"/>
          </a:xfrm>
        </p:grpSpPr>
        <p:sp>
          <p:nvSpPr>
            <p:cNvPr id="25" name="ZoneTexte 24"/>
            <p:cNvSpPr txBox="1"/>
            <p:nvPr/>
          </p:nvSpPr>
          <p:spPr>
            <a:xfrm>
              <a:off x="7716821" y="2408704"/>
              <a:ext cx="1791644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fr-FR" sz="1300">
                  <a:latin typeface="Arial" panose="020B0604020202020204" pitchFamily="34" charset="0"/>
                  <a:cs typeface="Arial" panose="020B0604020202020204" pitchFamily="34" charset="0"/>
                </a:rPr>
                <a:t>Control, no pathogen</a:t>
              </a:r>
            </a:p>
            <a:p>
              <a:pPr>
                <a:spcBef>
                  <a:spcPts val="200"/>
                </a:spcBef>
              </a:pPr>
              <a:r>
                <a:rPr lang="fr-FR" sz="1300">
                  <a:latin typeface="Arial" panose="020B0604020202020204" pitchFamily="34" charset="0"/>
                  <a:cs typeface="Arial" panose="020B0604020202020204" pitchFamily="34" charset="0"/>
                </a:rPr>
                <a:t>mPOCT, no pathogen</a:t>
              </a:r>
            </a:p>
            <a:p>
              <a:pPr>
                <a:spcBef>
                  <a:spcPts val="200"/>
                </a:spcBef>
              </a:pPr>
              <a:r>
                <a:rPr lang="fr-FR" sz="1300">
                  <a:latin typeface="Arial" panose="020B0604020202020204" pitchFamily="34" charset="0"/>
                  <a:cs typeface="Arial" panose="020B0604020202020204" pitchFamily="34" charset="0"/>
                </a:rPr>
                <a:t>Control, pathogen</a:t>
              </a:r>
            </a:p>
            <a:p>
              <a:pPr>
                <a:spcBef>
                  <a:spcPts val="200"/>
                </a:spcBef>
              </a:pPr>
              <a:r>
                <a:rPr lang="fr-FR" sz="1300">
                  <a:latin typeface="Arial" panose="020B0604020202020204" pitchFamily="34" charset="0"/>
                  <a:cs typeface="Arial" panose="020B0604020202020204" pitchFamily="34" charset="0"/>
                </a:rPr>
                <a:t>mPOCT, pathogen</a:t>
              </a: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7383493" y="2585651"/>
              <a:ext cx="333328" cy="647700"/>
              <a:chOff x="7159672" y="3162300"/>
              <a:chExt cx="469900" cy="647700"/>
            </a:xfrm>
          </p:grpSpPr>
          <p:cxnSp>
            <p:nvCxnSpPr>
              <p:cNvPr id="27" name="Connecteur droit 26"/>
              <p:cNvCxnSpPr/>
              <p:nvPr/>
            </p:nvCxnSpPr>
            <p:spPr>
              <a:xfrm>
                <a:off x="7159672" y="3162300"/>
                <a:ext cx="469900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7159672" y="3378200"/>
                <a:ext cx="469900" cy="0"/>
              </a:xfrm>
              <a:prstGeom prst="line">
                <a:avLst/>
              </a:prstGeom>
              <a:noFill/>
              <a:ln w="381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7159672" y="3594100"/>
                <a:ext cx="469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7159672" y="3810000"/>
                <a:ext cx="469900" cy="0"/>
              </a:xfrm>
              <a:prstGeom prst="line">
                <a:avLst/>
              </a:prstGeom>
              <a:noFill/>
              <a:ln w="38100">
                <a:solidFill>
                  <a:srgbClr val="FF91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ZoneTexte 31"/>
          <p:cNvSpPr txBox="1"/>
          <p:nvPr/>
        </p:nvSpPr>
        <p:spPr>
          <a:xfrm>
            <a:off x="7840693" y="1759321"/>
            <a:ext cx="17155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fr-FR" sz="1300" b="1">
                <a:latin typeface="Arial" panose="020B0604020202020204" pitchFamily="34" charset="0"/>
                <a:cs typeface="Arial" panose="020B0604020202020204" pitchFamily="34" charset="0"/>
              </a:rPr>
              <a:t>Log-Rank </a:t>
            </a:r>
            <a:r>
              <a:rPr lang="fr-FR" sz="1300" b="1" i="1">
                <a:latin typeface="Arial" panose="020B0604020202020204" pitchFamily="34" charset="0"/>
                <a:cs typeface="Arial" panose="020B0604020202020204" pitchFamily="34" charset="0"/>
              </a:rPr>
              <a:t>p&lt;0.0001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2323475" y="1245850"/>
            <a:ext cx="8094690" cy="433049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7853393" y="2115774"/>
            <a:ext cx="2268000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04328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r>
              <a:rPr 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N. </a:t>
            </a:r>
            <a:r>
              <a:rPr lang="fr-FR" dirty="0" err="1"/>
              <a:t>Brendish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#E0481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215298" y="1636060"/>
          <a:ext cx="10594780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14368481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mPOCT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(n=137)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(n=140)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Absolute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difference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 received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 (65%)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(47%)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18% (6 to 29)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agents used per patient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(1 to 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(1 to 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(-0.9 to 0.9)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 all antibiotics, days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 (2.0 to 8.3)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5.4 (1.9 to 7.3)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-0.4 (-2.1 to 1.3)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 inappropriate antibiotics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34/89 (38%)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35/66 (53%)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-15% (-31% to 0.9)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 inappropriate antibiotics, days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 (0.04 to 1.8)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(0.7 to 6.5)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-3.7 (-5.6 to 1.9)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0.0002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3EF3666B-3203-327D-B285-A5CFA6C65AB5}"/>
              </a:ext>
            </a:extLst>
          </p:cNvPr>
          <p:cNvSpPr txBox="1"/>
          <p:nvPr/>
        </p:nvSpPr>
        <p:spPr>
          <a:xfrm>
            <a:off x="1156031" y="4762067"/>
            <a:ext cx="5530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Data are n(%), n/N (%), or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median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(IQR),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mPOCT-molecular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point-of-care test. IV-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Intravenous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3470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Healthcare-associated infections, </a:t>
            </a:r>
            <a:br>
              <a:rPr lang="en-US" dirty="0"/>
            </a:br>
            <a:r>
              <a:rPr lang="en-US" dirty="0"/>
              <a:t>infection prevention &amp; control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84584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6A412-F12E-15D9-BFE2-CDDD0F263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methodology for detection of antibiotic resistance mechanisms from wastewater for population surveillance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B684D8-5715-C81D-476D-EA5DFCA5EB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Cornelly C. et al., ECCMID</a:t>
            </a:r>
            <a:r>
              <a:rPr lang="it-IT" baseline="30000" dirty="0"/>
              <a:t>®</a:t>
            </a:r>
            <a:r>
              <a:rPr lang="it-IT" dirty="0"/>
              <a:t> 2023, Abs #E0086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59528F-556D-1FD8-5589-083C816C49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Down the drain: infection control and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52415061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 the Drain: </a:t>
            </a:r>
            <a:r>
              <a:rPr lang="fr-FR"/>
              <a:t>les messages !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 err="1">
                <a:solidFill>
                  <a:srgbClr val="FFFFFF"/>
                </a:solidFill>
              </a:rPr>
              <a:t>Cornelly</a:t>
            </a:r>
            <a:r>
              <a:rPr lang="fr-FR" dirty="0">
                <a:solidFill>
                  <a:srgbClr val="FFFFFF"/>
                </a:solidFill>
              </a:rPr>
              <a:t> C.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#E0086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2649894"/>
            <a:ext cx="11104989" cy="1511559"/>
          </a:xfrm>
        </p:spPr>
        <p:txBody>
          <a:bodyPr/>
          <a:lstStyle/>
          <a:p>
            <a:r>
              <a:rPr lang="fr-FR" sz="2000"/>
              <a:t>Il persiste des difficultés quant à la méthodologie idéale qui permet d’identifier la résistance dans les eaux usées. </a:t>
            </a:r>
          </a:p>
          <a:p>
            <a:endParaRPr lang="fr-FR" sz="2000"/>
          </a:p>
          <a:p>
            <a:r>
              <a:rPr lang="fr-FR" sz="2000"/>
              <a:t>La sensibilité des techniques est variable selon les kits utilisés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953754" y="895891"/>
            <a:ext cx="10952108" cy="867702"/>
            <a:chOff x="953754" y="667238"/>
            <a:chExt cx="10952108" cy="86770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4B6689C-A5E4-19C5-2271-B32F5373D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297" b="90546"/>
            <a:stretch/>
          </p:blipFill>
          <p:spPr>
            <a:xfrm>
              <a:off x="953754" y="807197"/>
              <a:ext cx="10920578" cy="633152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B6689C-A5E4-19C5-2271-B32F5373D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309" t="3333" r="398" b="92487"/>
            <a:stretch/>
          </p:blipFill>
          <p:spPr>
            <a:xfrm>
              <a:off x="10880952" y="667238"/>
              <a:ext cx="1024910" cy="279918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985284" y="939878"/>
              <a:ext cx="10920578" cy="59506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280199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6A412-F12E-15D9-BFE2-CDDD0F26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284728" cy="2114016"/>
          </a:xfrm>
        </p:spPr>
        <p:txBody>
          <a:bodyPr/>
          <a:lstStyle/>
          <a:p>
            <a:r>
              <a:rPr lang="en-US" sz="2800" dirty="0"/>
              <a:t>The hospital aqueous environment may be more important in nosocomial transmission of </a:t>
            </a:r>
            <a:r>
              <a:rPr lang="en-US" sz="2800" dirty="0" err="1"/>
              <a:t>carbapenemase</a:t>
            </a:r>
            <a:r>
              <a:rPr lang="en-US" sz="2800" dirty="0"/>
              <a:t>- producing (CP)-</a:t>
            </a:r>
            <a:r>
              <a:rPr lang="en-US" sz="2800" i="1" dirty="0"/>
              <a:t>Pseudomonas</a:t>
            </a:r>
            <a:r>
              <a:rPr lang="en-US" sz="2800" dirty="0"/>
              <a:t> than in </a:t>
            </a:r>
            <a:r>
              <a:rPr lang="en-US" sz="2800" dirty="0" err="1"/>
              <a:t>Enterobacterales</a:t>
            </a:r>
            <a:r>
              <a:rPr lang="en-US" sz="2800" dirty="0"/>
              <a:t> in an endemic setting: interim analysis of a </a:t>
            </a:r>
            <a:r>
              <a:rPr lang="en-US" sz="2800" dirty="0" err="1"/>
              <a:t>multicentre</a:t>
            </a:r>
            <a:r>
              <a:rPr lang="en-US" sz="2800" dirty="0"/>
              <a:t> prospective cohort study 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B684D8-5715-C81D-476D-EA5DFCA5EB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X. Huan et al., ECCMID</a:t>
            </a:r>
            <a:r>
              <a:rPr lang="da-DK" baseline="30000" dirty="0"/>
              <a:t>®</a:t>
            </a:r>
            <a:r>
              <a:rPr lang="da-DK" dirty="0"/>
              <a:t> 2023, Abs #E0087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59528F-556D-1FD8-5589-083C816C49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Down the drain: infection control and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54231601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 the Drain: </a:t>
            </a:r>
            <a:r>
              <a:rPr lang="fr-FR"/>
              <a:t>les messages !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FFFFFF"/>
                </a:solidFill>
              </a:rPr>
              <a:t>X. </a:t>
            </a:r>
            <a:r>
              <a:rPr lang="fr-FR" dirty="0" err="1">
                <a:solidFill>
                  <a:srgbClr val="FFFFFF"/>
                </a:solidFill>
              </a:rPr>
              <a:t>Huan</a:t>
            </a:r>
            <a:r>
              <a:rPr lang="fr-FR" dirty="0">
                <a:solidFill>
                  <a:srgbClr val="FFFFFF"/>
                </a:solidFill>
              </a:rPr>
              <a:t>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#E0087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1552371" y="3657599"/>
            <a:ext cx="9981724" cy="613779"/>
          </a:xfrm>
          <a:ln w="6350">
            <a:noFill/>
          </a:ln>
        </p:spPr>
        <p:txBody>
          <a:bodyPr/>
          <a:lstStyle/>
          <a:p>
            <a:pPr marL="187325" indent="-187325"/>
            <a:r>
              <a:rPr lang="fr-FR" dirty="0"/>
              <a:t>Le risque de transmission à partir de l’environnement est plus élevé en cas de contamination </a:t>
            </a:r>
            <a:br>
              <a:rPr lang="fr-FR" dirty="0"/>
            </a:br>
            <a:r>
              <a:rPr lang="fr-FR" dirty="0"/>
              <a:t>par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r>
              <a:rPr lang="fr-FR" i="1" dirty="0"/>
              <a:t> </a:t>
            </a:r>
            <a:r>
              <a:rPr lang="fr-FR" dirty="0"/>
              <a:t>que en cas de contamination par </a:t>
            </a:r>
            <a:r>
              <a:rPr lang="fr-FR" dirty="0" err="1"/>
              <a:t>Enterobactérales</a:t>
            </a:r>
            <a:r>
              <a:rPr lang="fr-FR" dirty="0"/>
              <a:t>.</a:t>
            </a:r>
            <a:r>
              <a:rPr lang="fr-FR" i="1" dirty="0"/>
              <a:t> 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960194" y="1418252"/>
            <a:ext cx="10943348" cy="1562155"/>
            <a:chOff x="985284" y="2354193"/>
            <a:chExt cx="9667972" cy="1380096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81C0E5-3614-E01C-5247-773E19D6F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1" r="965" b="80405"/>
            <a:stretch/>
          </p:blipFill>
          <p:spPr>
            <a:xfrm>
              <a:off x="1080048" y="2385032"/>
              <a:ext cx="9573208" cy="1343818"/>
            </a:xfrm>
            <a:prstGeom prst="rect">
              <a:avLst/>
            </a:prstGeom>
            <a:solidFill>
              <a:schemeClr val="accent2"/>
            </a:solidFill>
            <a:ln w="28575"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985284" y="2354193"/>
              <a:ext cx="9667972" cy="138009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74244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1290918" y="866089"/>
            <a:ext cx="10031506" cy="424927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Baseline characteristics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R. </a:t>
            </a:r>
            <a:r>
              <a:rPr lang="fr-FR" dirty="0" err="1">
                <a:solidFill>
                  <a:srgbClr val="FFFFFF"/>
                </a:solidFill>
              </a:rPr>
              <a:t>Kuehl</a:t>
            </a:r>
            <a:r>
              <a:rPr lang="fr-FR" dirty="0">
                <a:solidFill>
                  <a:srgbClr val="FFFFFF"/>
                </a:solidFill>
              </a:rPr>
              <a:t> 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#O0610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1474615" y="699224"/>
            <a:ext cx="343605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65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(IQR 51-72)</a:t>
            </a:r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2902415" y="5289310"/>
            <a:ext cx="6923293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implant-</a:t>
            </a:r>
            <a:r>
              <a:rPr lang="fr-FR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Infection </a:t>
            </a:r>
            <a:r>
              <a:rPr lang="fr-FR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49 (22</a:t>
            </a: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957272" y="6039110"/>
            <a:ext cx="54784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*S. epidermidis </a:t>
            </a:r>
            <a:r>
              <a:rPr lang="fr-FR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interpreted</a:t>
            </a:r>
            <a:r>
              <a:rPr lang="fr-FR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relevant and </a:t>
            </a:r>
            <a:r>
              <a:rPr lang="fr-FR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endParaRPr lang="fr-FR" sz="8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e 112"/>
          <p:cNvGrpSpPr/>
          <p:nvPr/>
        </p:nvGrpSpPr>
        <p:grpSpPr>
          <a:xfrm>
            <a:off x="4482590" y="1624626"/>
            <a:ext cx="4024548" cy="3275447"/>
            <a:chOff x="4777807" y="1874643"/>
            <a:chExt cx="4024548" cy="3275447"/>
          </a:xfrm>
        </p:grpSpPr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6391387" y="4826925"/>
              <a:ext cx="193280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Acute (&lt;4  weeks)</a:t>
              </a:r>
              <a:endPara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9" name="Graphique 78"/>
            <p:cNvGraphicFramePr/>
            <p:nvPr/>
          </p:nvGraphicFramePr>
          <p:xfrm>
            <a:off x="4842490" y="2121335"/>
            <a:ext cx="3959865" cy="26399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4777807" y="1874643"/>
              <a:ext cx="222426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fr-FR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Chronic (&gt;4  weeks)</a:t>
              </a:r>
              <a:endPara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6637580" y="3674937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6046660" y="2853353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107" name="Forme libre 106"/>
            <p:cNvSpPr/>
            <p:nvPr/>
          </p:nvSpPr>
          <p:spPr>
            <a:xfrm rot="10800000">
              <a:off x="5889941" y="2197808"/>
              <a:ext cx="501446" cy="384223"/>
            </a:xfrm>
            <a:custGeom>
              <a:avLst/>
              <a:gdLst>
                <a:gd name="connsiteX0" fmla="*/ 501446 w 501446"/>
                <a:gd name="connsiteY0" fmla="*/ 368710 h 368710"/>
                <a:gd name="connsiteX1" fmla="*/ 0 w 501446"/>
                <a:gd name="connsiteY1" fmla="*/ 368710 h 368710"/>
                <a:gd name="connsiteX2" fmla="*/ 0 w 501446"/>
                <a:gd name="connsiteY2" fmla="*/ 0 h 3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446" h="368710">
                  <a:moveTo>
                    <a:pt x="501446" y="368710"/>
                  </a:moveTo>
                  <a:lnTo>
                    <a:pt x="0" y="36871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6934683" y="4381253"/>
              <a:ext cx="501446" cy="423465"/>
            </a:xfrm>
            <a:custGeom>
              <a:avLst/>
              <a:gdLst>
                <a:gd name="connsiteX0" fmla="*/ 501446 w 501446"/>
                <a:gd name="connsiteY0" fmla="*/ 368710 h 368710"/>
                <a:gd name="connsiteX1" fmla="*/ 0 w 501446"/>
                <a:gd name="connsiteY1" fmla="*/ 368710 h 368710"/>
                <a:gd name="connsiteX2" fmla="*/ 0 w 501446"/>
                <a:gd name="connsiteY2" fmla="*/ 0 h 3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446" h="368710">
                  <a:moveTo>
                    <a:pt x="501446" y="368710"/>
                  </a:moveTo>
                  <a:lnTo>
                    <a:pt x="0" y="36871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4" name="Groupe 113"/>
          <p:cNvGrpSpPr/>
          <p:nvPr/>
        </p:nvGrpSpPr>
        <p:grpSpPr>
          <a:xfrm>
            <a:off x="1474615" y="1262554"/>
            <a:ext cx="3959865" cy="3637519"/>
            <a:chOff x="849913" y="1512571"/>
            <a:chExt cx="3959865" cy="3637519"/>
          </a:xfrm>
        </p:grpSpPr>
        <p:graphicFrame>
          <p:nvGraphicFramePr>
            <p:cNvPr id="82" name="Graphique 81"/>
            <p:cNvGraphicFramePr/>
            <p:nvPr/>
          </p:nvGraphicFramePr>
          <p:xfrm>
            <a:off x="849913" y="2164808"/>
            <a:ext cx="3959865" cy="26399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2302986" y="4826925"/>
              <a:ext cx="1554902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Bone- and joint</a:t>
              </a:r>
              <a:endPara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2499954" y="3697818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1860043" y="2642737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6%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2117578" y="2436086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6%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2534149" y="2324693"/>
              <a:ext cx="5376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</a:p>
          </p:txBody>
        </p:sp>
        <p:grpSp>
          <p:nvGrpSpPr>
            <p:cNvPr id="103" name="Groupe 102"/>
            <p:cNvGrpSpPr/>
            <p:nvPr/>
          </p:nvGrpSpPr>
          <p:grpSpPr>
            <a:xfrm>
              <a:off x="849913" y="2297457"/>
              <a:ext cx="1554902" cy="307777"/>
              <a:chOff x="849913" y="2297457"/>
              <a:chExt cx="1554902" cy="307777"/>
            </a:xfrm>
          </p:grpSpPr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52451C3A-2299-884E-A6D9-95A925480DAF}"/>
                  </a:ext>
                </a:extLst>
              </p:cNvPr>
              <p:cNvSpPr txBox="1"/>
              <p:nvPr/>
            </p:nvSpPr>
            <p:spPr>
              <a:xfrm>
                <a:off x="849913" y="2297457"/>
                <a:ext cx="15549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Cardiovascular</a:t>
                </a:r>
                <a:endParaRPr lang="fr-F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3" name="Connecteur droit 92"/>
              <p:cNvCxnSpPr/>
              <p:nvPr/>
            </p:nvCxnSpPr>
            <p:spPr>
              <a:xfrm flipH="1">
                <a:off x="1434257" y="2596570"/>
                <a:ext cx="6279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e 100"/>
            <p:cNvGrpSpPr/>
            <p:nvPr/>
          </p:nvGrpSpPr>
          <p:grpSpPr>
            <a:xfrm>
              <a:off x="2008815" y="1512571"/>
              <a:ext cx="1554902" cy="774297"/>
              <a:chOff x="2008815" y="1512571"/>
              <a:chExt cx="1554902" cy="774297"/>
            </a:xfrm>
          </p:grpSpPr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52451C3A-2299-884E-A6D9-95A925480DAF}"/>
                  </a:ext>
                </a:extLst>
              </p:cNvPr>
              <p:cNvSpPr txBox="1"/>
              <p:nvPr/>
            </p:nvSpPr>
            <p:spPr>
              <a:xfrm>
                <a:off x="2008815" y="1512571"/>
                <a:ext cx="15549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fr-FR"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Skin-/soft tissue</a:t>
                </a:r>
                <a:endParaRPr lang="fr-F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5" name="Connecteur droit 94"/>
              <p:cNvCxnSpPr/>
              <p:nvPr/>
            </p:nvCxnSpPr>
            <p:spPr>
              <a:xfrm>
                <a:off x="2786266" y="1820403"/>
                <a:ext cx="0" cy="4664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101"/>
            <p:cNvGrpSpPr/>
            <p:nvPr/>
          </p:nvGrpSpPr>
          <p:grpSpPr>
            <a:xfrm>
              <a:off x="964361" y="1905327"/>
              <a:ext cx="1554902" cy="445086"/>
              <a:chOff x="964361" y="1775417"/>
              <a:chExt cx="1554902" cy="574998"/>
            </a:xfrm>
          </p:grpSpPr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52451C3A-2299-884E-A6D9-95A925480DAF}"/>
                  </a:ext>
                </a:extLst>
              </p:cNvPr>
              <p:cNvSpPr txBox="1"/>
              <p:nvPr/>
            </p:nvSpPr>
            <p:spPr>
              <a:xfrm>
                <a:off x="964361" y="1775417"/>
                <a:ext cx="15549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fr-FR"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Neurological</a:t>
                </a:r>
                <a:endParaRPr lang="fr-F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orme libre 96"/>
              <p:cNvSpPr/>
              <p:nvPr/>
            </p:nvSpPr>
            <p:spPr>
              <a:xfrm rot="10800000">
                <a:off x="1961535" y="2110631"/>
                <a:ext cx="501446" cy="239784"/>
              </a:xfrm>
              <a:custGeom>
                <a:avLst/>
                <a:gdLst>
                  <a:gd name="connsiteX0" fmla="*/ 501446 w 501446"/>
                  <a:gd name="connsiteY0" fmla="*/ 368710 h 368710"/>
                  <a:gd name="connsiteX1" fmla="*/ 0 w 501446"/>
                  <a:gd name="connsiteY1" fmla="*/ 368710 h 368710"/>
                  <a:gd name="connsiteX2" fmla="*/ 0 w 501446"/>
                  <a:gd name="connsiteY2" fmla="*/ 0 h 36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1446" h="368710">
                    <a:moveTo>
                      <a:pt x="501446" y="368710"/>
                    </a:moveTo>
                    <a:lnTo>
                      <a:pt x="0" y="36871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4" name="Groupe 103"/>
            <p:cNvGrpSpPr/>
            <p:nvPr/>
          </p:nvGrpSpPr>
          <p:grpSpPr>
            <a:xfrm>
              <a:off x="2895534" y="1896143"/>
              <a:ext cx="740595" cy="409005"/>
              <a:chOff x="2895534" y="1776765"/>
              <a:chExt cx="740595" cy="528385"/>
            </a:xfrm>
          </p:grpSpPr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52451C3A-2299-884E-A6D9-95A925480DAF}"/>
                  </a:ext>
                </a:extLst>
              </p:cNvPr>
              <p:cNvSpPr txBox="1"/>
              <p:nvPr/>
            </p:nvSpPr>
            <p:spPr>
              <a:xfrm>
                <a:off x="2895534" y="1776765"/>
                <a:ext cx="74059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endParaRPr lang="fr-F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orme libre 99"/>
              <p:cNvSpPr/>
              <p:nvPr/>
            </p:nvSpPr>
            <p:spPr>
              <a:xfrm rot="10800000" flipH="1">
                <a:off x="2973274" y="2096402"/>
                <a:ext cx="501446" cy="208748"/>
              </a:xfrm>
              <a:custGeom>
                <a:avLst/>
                <a:gdLst>
                  <a:gd name="connsiteX0" fmla="*/ 501446 w 501446"/>
                  <a:gd name="connsiteY0" fmla="*/ 368710 h 368710"/>
                  <a:gd name="connsiteX1" fmla="*/ 0 w 501446"/>
                  <a:gd name="connsiteY1" fmla="*/ 368710 h 368710"/>
                  <a:gd name="connsiteX2" fmla="*/ 0 w 501446"/>
                  <a:gd name="connsiteY2" fmla="*/ 0 h 36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1446" h="368710">
                    <a:moveTo>
                      <a:pt x="501446" y="368710"/>
                    </a:moveTo>
                    <a:lnTo>
                      <a:pt x="0" y="36871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9" name="Forme libre 108"/>
            <p:cNvSpPr/>
            <p:nvPr/>
          </p:nvSpPr>
          <p:spPr>
            <a:xfrm>
              <a:off x="2833849" y="4381253"/>
              <a:ext cx="501446" cy="423465"/>
            </a:xfrm>
            <a:custGeom>
              <a:avLst/>
              <a:gdLst>
                <a:gd name="connsiteX0" fmla="*/ 501446 w 501446"/>
                <a:gd name="connsiteY0" fmla="*/ 368710 h 368710"/>
                <a:gd name="connsiteX1" fmla="*/ 0 w 501446"/>
                <a:gd name="connsiteY1" fmla="*/ 368710 h 368710"/>
                <a:gd name="connsiteX2" fmla="*/ 0 w 501446"/>
                <a:gd name="connsiteY2" fmla="*/ 0 h 3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446" h="368710">
                  <a:moveTo>
                    <a:pt x="501446" y="368710"/>
                  </a:moveTo>
                  <a:lnTo>
                    <a:pt x="0" y="36871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7535048" y="1624626"/>
            <a:ext cx="3959865" cy="3275447"/>
            <a:chOff x="8136771" y="1874643"/>
            <a:chExt cx="3959865" cy="3275447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10235228" y="4826925"/>
              <a:ext cx="1554902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Mono-microbial</a:t>
              </a:r>
              <a:endPara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8170606" y="1874643"/>
              <a:ext cx="1554902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fr-FR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Poly-microbial*</a:t>
              </a:r>
              <a:endPara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6" name="Graphique 75"/>
            <p:cNvGraphicFramePr/>
            <p:nvPr/>
          </p:nvGraphicFramePr>
          <p:xfrm>
            <a:off x="8136771" y="2121335"/>
            <a:ext cx="3959865" cy="26399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10240697" y="3497762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69%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9189629" y="3053408"/>
              <a:ext cx="8353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31%</a:t>
              </a:r>
            </a:p>
          </p:txBody>
        </p:sp>
        <p:sp>
          <p:nvSpPr>
            <p:cNvPr id="110" name="Forme libre 109"/>
            <p:cNvSpPr/>
            <p:nvPr/>
          </p:nvSpPr>
          <p:spPr>
            <a:xfrm rot="10800000">
              <a:off x="9071076" y="2197808"/>
              <a:ext cx="501446" cy="384223"/>
            </a:xfrm>
            <a:custGeom>
              <a:avLst/>
              <a:gdLst>
                <a:gd name="connsiteX0" fmla="*/ 501446 w 501446"/>
                <a:gd name="connsiteY0" fmla="*/ 368710 h 368710"/>
                <a:gd name="connsiteX1" fmla="*/ 0 w 501446"/>
                <a:gd name="connsiteY1" fmla="*/ 368710 h 368710"/>
                <a:gd name="connsiteX2" fmla="*/ 0 w 501446"/>
                <a:gd name="connsiteY2" fmla="*/ 0 h 3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446" h="368710">
                  <a:moveTo>
                    <a:pt x="501446" y="368710"/>
                  </a:moveTo>
                  <a:lnTo>
                    <a:pt x="0" y="36871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Forme libre 110"/>
            <p:cNvSpPr/>
            <p:nvPr/>
          </p:nvSpPr>
          <p:spPr>
            <a:xfrm>
              <a:off x="10574592" y="4381253"/>
              <a:ext cx="501446" cy="423465"/>
            </a:xfrm>
            <a:custGeom>
              <a:avLst/>
              <a:gdLst>
                <a:gd name="connsiteX0" fmla="*/ 501446 w 501446"/>
                <a:gd name="connsiteY0" fmla="*/ 368710 h 368710"/>
                <a:gd name="connsiteX1" fmla="*/ 0 w 501446"/>
                <a:gd name="connsiteY1" fmla="*/ 368710 h 368710"/>
                <a:gd name="connsiteX2" fmla="*/ 0 w 501446"/>
                <a:gd name="connsiteY2" fmla="*/ 0 h 3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446" h="368710">
                  <a:moveTo>
                    <a:pt x="501446" y="368710"/>
                  </a:moveTo>
                  <a:lnTo>
                    <a:pt x="0" y="36871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C4EECA0-30B6-9294-EFE0-86E41C1C5181}"/>
              </a:ext>
            </a:extLst>
          </p:cNvPr>
          <p:cNvSpPr txBox="1"/>
          <p:nvPr/>
        </p:nvSpPr>
        <p:spPr>
          <a:xfrm>
            <a:off x="10396052" y="887470"/>
            <a:ext cx="9263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(n=224)</a:t>
            </a:r>
          </a:p>
        </p:txBody>
      </p:sp>
    </p:spTree>
    <p:extLst>
      <p:ext uri="{BB962C8B-B14F-4D97-AF65-F5344CB8AC3E}">
        <p14:creationId xmlns:p14="http://schemas.microsoft.com/office/powerpoint/2010/main" val="2264940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6A412-F12E-15D9-BFE2-CDDD0F26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284728" cy="2114016"/>
          </a:xfrm>
        </p:spPr>
        <p:txBody>
          <a:bodyPr/>
          <a:lstStyle/>
          <a:p>
            <a:r>
              <a:rPr lang="en-US" dirty="0" err="1"/>
              <a:t>Carbapenamase</a:t>
            </a:r>
            <a:r>
              <a:rPr lang="en-US" dirty="0"/>
              <a:t>-producing </a:t>
            </a:r>
            <a:r>
              <a:rPr lang="en-US" dirty="0" err="1"/>
              <a:t>Enterobacterales</a:t>
            </a:r>
            <a:r>
              <a:rPr lang="en-US" dirty="0"/>
              <a:t> in hospital wastewater: consistent detection with diverse epidemiology compared to patient cohort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59528F-556D-1FD8-5589-083C816C49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Down the drain: infection control and the environment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1DD1D8-6679-386C-FB4A-ECA46834A3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76656" y="4142684"/>
            <a:ext cx="8419168" cy="360864"/>
          </a:xfrm>
        </p:spPr>
        <p:txBody>
          <a:bodyPr/>
          <a:lstStyle/>
          <a:p>
            <a:r>
              <a:rPr lang="en-US" dirty="0"/>
              <a:t>A. Kearney et al., ECCMID</a:t>
            </a:r>
            <a:r>
              <a:rPr lang="en-US" baseline="30000" dirty="0"/>
              <a:t>®</a:t>
            </a:r>
            <a:r>
              <a:rPr lang="en-US" dirty="0"/>
              <a:t> 2023, Abs #E0089</a:t>
            </a:r>
          </a:p>
        </p:txBody>
      </p:sp>
    </p:spTree>
    <p:extLst>
      <p:ext uri="{BB962C8B-B14F-4D97-AF65-F5344CB8AC3E}">
        <p14:creationId xmlns:p14="http://schemas.microsoft.com/office/powerpoint/2010/main" val="25970117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1184E4E-248A-7371-4D42-A601F627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" b="88872"/>
          <a:stretch/>
        </p:blipFill>
        <p:spPr>
          <a:xfrm>
            <a:off x="1130920" y="1698178"/>
            <a:ext cx="10928521" cy="87707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 the Drain: </a:t>
            </a:r>
            <a:r>
              <a:rPr lang="fr-FR"/>
              <a:t>les messages !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FFFFFF"/>
                </a:solidFill>
              </a:rPr>
              <a:t>A. Kearney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#E0089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2612570" y="3070791"/>
            <a:ext cx="7053943" cy="848067"/>
          </a:xfrm>
          <a:ln w="6350">
            <a:noFill/>
          </a:ln>
        </p:spPr>
        <p:txBody>
          <a:bodyPr/>
          <a:lstStyle/>
          <a:p>
            <a:pPr marL="279400" indent="-279400">
              <a:lnSpc>
                <a:spcPts val="2700"/>
              </a:lnSpc>
            </a:pPr>
            <a:r>
              <a:rPr lang="fr-FR" sz="2000"/>
              <a:t>Discordance entre une faible colonisation humaine (</a:t>
            </a:r>
            <a:r>
              <a:rPr lang="fr-FR" sz="2000" b="1"/>
              <a:t>1,2</a:t>
            </a:r>
            <a:r>
              <a:rPr lang="fr-FR" sz="1600"/>
              <a:t>%</a:t>
            </a:r>
            <a:r>
              <a:rPr lang="fr-FR" sz="2000"/>
              <a:t>) </a:t>
            </a:r>
            <a:br>
              <a:rPr lang="fr-FR" sz="2000"/>
            </a:br>
            <a:r>
              <a:rPr lang="fr-FR" sz="2000"/>
              <a:t>et une contamination fréquente de l’environnement (</a:t>
            </a:r>
            <a:r>
              <a:rPr lang="fr-FR" sz="2000" b="1"/>
              <a:t>100</a:t>
            </a:r>
            <a:r>
              <a:rPr lang="fr-FR" sz="1600"/>
              <a:t>%</a:t>
            </a:r>
            <a:r>
              <a:rPr lang="fr-FR" sz="200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86184" y="1660855"/>
            <a:ext cx="10943348" cy="95171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652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A9BA2-272A-7641-914E-F7773EF5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Source and contact investigations among patients and the hospital environment after detection of </a:t>
            </a:r>
            <a:r>
              <a:rPr lang="en-US" sz="3000" dirty="0" err="1"/>
              <a:t>carbapenemase</a:t>
            </a:r>
            <a:r>
              <a:rPr lang="en-US" sz="3000" dirty="0"/>
              <a:t>-producing </a:t>
            </a:r>
            <a:r>
              <a:rPr lang="en-US" sz="3000" i="1" dirty="0"/>
              <a:t>Pseudomonas aeruginosa</a:t>
            </a:r>
            <a:r>
              <a:rPr lang="en-US" sz="3000" dirty="0"/>
              <a:t>: a retrospective cohort study</a:t>
            </a:r>
            <a:endParaRPr lang="fr-FR" sz="30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C76C0-809E-64C7-E5ED-7AF95FFDBF9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Down the drain: infection control and the environment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8BAB1EA-015D-FC4F-FD02-9FAEB5AF72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76656" y="4142684"/>
            <a:ext cx="8419168" cy="360864"/>
          </a:xfrm>
        </p:spPr>
        <p:txBody>
          <a:bodyPr/>
          <a:lstStyle/>
          <a:p>
            <a:r>
              <a:rPr lang="fr-FR" dirty="0"/>
              <a:t>A.C. </a:t>
            </a:r>
            <a:r>
              <a:rPr lang="fr-FR" dirty="0" err="1"/>
              <a:t>Büchler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#E0092</a:t>
            </a:r>
          </a:p>
        </p:txBody>
      </p:sp>
    </p:spTree>
    <p:extLst>
      <p:ext uri="{BB962C8B-B14F-4D97-AF65-F5344CB8AC3E}">
        <p14:creationId xmlns:p14="http://schemas.microsoft.com/office/powerpoint/2010/main" val="41447962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960194" y="1"/>
            <a:ext cx="11104990" cy="1227718"/>
          </a:xfrm>
          <a:solidFill>
            <a:schemeClr val="bg1"/>
          </a:solidFill>
        </p:spPr>
        <p:txBody>
          <a:bodyPr/>
          <a:lstStyle/>
          <a:p>
            <a:r>
              <a:rPr lang="fr-FR" dirty="0"/>
              <a:t>Source and contact investigation of patients and the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of </a:t>
            </a:r>
            <a:r>
              <a:rPr lang="fr-FR" dirty="0" err="1"/>
              <a:t>carbapenemase-producing</a:t>
            </a:r>
            <a:r>
              <a:rPr lang="fr-FR" dirty="0"/>
              <a:t>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r>
              <a:rPr lang="fr-FR" dirty="0"/>
              <a:t> on </a:t>
            </a:r>
            <a:br>
              <a:rPr lang="fr-FR" dirty="0"/>
            </a:br>
            <a:r>
              <a:rPr lang="fr-FR" dirty="0"/>
              <a:t>a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hospital</a:t>
            </a:r>
            <a:r>
              <a:rPr lang="fr-FR" dirty="0"/>
              <a:t> </a:t>
            </a:r>
            <a:r>
              <a:rPr lang="fr-FR" dirty="0" err="1"/>
              <a:t>ward</a:t>
            </a:r>
            <a:r>
              <a:rPr lang="fr-FR" dirty="0"/>
              <a:t>: a </a:t>
            </a:r>
            <a:r>
              <a:rPr lang="fr-FR" dirty="0" err="1"/>
              <a:t>retrospective</a:t>
            </a:r>
            <a:r>
              <a:rPr lang="fr-FR" dirty="0"/>
              <a:t> </a:t>
            </a:r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/>
              <a:t>A.C. </a:t>
            </a:r>
            <a:r>
              <a:rPr lang="fr-FR" dirty="0" err="1"/>
              <a:t>Büchler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#E0092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La transmission de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r>
              <a:rPr lang="fr-FR" i="1" dirty="0"/>
              <a:t> </a:t>
            </a:r>
            <a:r>
              <a:rPr lang="fr-FR" dirty="0"/>
              <a:t>producteur de </a:t>
            </a:r>
            <a:r>
              <a:rPr lang="fr-FR" dirty="0" err="1"/>
              <a:t>Carbapenemase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est rare hors réanimation 0,4%. </a:t>
            </a:r>
          </a:p>
          <a:p>
            <a:r>
              <a:rPr lang="fr-FR" dirty="0"/>
              <a:t>Les enquêtes effectuées mettent en évidence une contamination de l’environnement </a:t>
            </a:r>
            <a:br>
              <a:rPr lang="fr-FR" dirty="0"/>
            </a:br>
            <a:r>
              <a:rPr lang="fr-FR" dirty="0"/>
              <a:t>dans 48% des situations. </a:t>
            </a:r>
          </a:p>
          <a:p>
            <a:r>
              <a:rPr lang="fr-FR" dirty="0"/>
              <a:t>Les routes de transmission essentiellement environnementales et manuportées </a:t>
            </a:r>
            <a:br>
              <a:rPr lang="fr-FR" dirty="0"/>
            </a:br>
            <a:r>
              <a:rPr lang="fr-FR" dirty="0"/>
              <a:t>restent non identifiées dans 1/3 des cas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E2B12E-270E-9D64-5C42-388620519A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Andrea C. </a:t>
            </a:r>
            <a:r>
              <a:rPr lang="fr-FR" dirty="0" err="1"/>
              <a:t>Büchler</a:t>
            </a:r>
            <a:r>
              <a:rPr lang="fr-FR" dirty="0"/>
              <a:t>, et al.;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Medical</a:t>
            </a:r>
            <a:r>
              <a:rPr lang="fr-FR" dirty="0"/>
              <a:t> </a:t>
            </a:r>
            <a:r>
              <a:rPr lang="fr-FR" dirty="0" err="1"/>
              <a:t>Microbiology</a:t>
            </a:r>
            <a:r>
              <a:rPr lang="fr-FR" dirty="0"/>
              <a:t> and </a:t>
            </a:r>
            <a:r>
              <a:rPr lang="fr-FR" dirty="0" err="1"/>
              <a:t>infectious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, Erasmus MC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Medical</a:t>
            </a:r>
            <a:r>
              <a:rPr lang="fr-FR" dirty="0"/>
              <a:t> Center, Rotterdam, the </a:t>
            </a:r>
            <a:r>
              <a:rPr lang="fr-FR" dirty="0" err="1"/>
              <a:t>Netherlands</a:t>
            </a:r>
            <a:endParaRPr lang="fr-FR" dirty="0"/>
          </a:p>
        </p:txBody>
      </p:sp>
      <p:cxnSp>
        <p:nvCxnSpPr>
          <p:cNvPr id="18" name="Connecteur droit 17"/>
          <p:cNvCxnSpPr>
            <a:cxnSpLocks/>
          </p:cNvCxnSpPr>
          <p:nvPr/>
        </p:nvCxnSpPr>
        <p:spPr>
          <a:xfrm>
            <a:off x="960194" y="1227720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D52AAC97-0E71-4BF2-B197-0089BAB89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" t="4049" r="77544" b="83516"/>
          <a:stretch/>
        </p:blipFill>
        <p:spPr>
          <a:xfrm>
            <a:off x="10478319" y="960896"/>
            <a:ext cx="1586865" cy="7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102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7C35C-CA79-58EB-5D94-05547AEA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 antibiotic exposures on </a:t>
            </a:r>
            <a:r>
              <a:rPr lang="en-US" dirty="0" err="1"/>
              <a:t>colonisation</a:t>
            </a:r>
            <a:r>
              <a:rPr lang="en-US" dirty="0"/>
              <a:t> resistance to bacteria resident in the healthcare environment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B8D802-D645-E8DC-FE06-279F94CE05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Down the drain: infection control and the environment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74B781E-590A-E026-3F24-88863DBE1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76656" y="4142684"/>
            <a:ext cx="8419168" cy="360864"/>
          </a:xfrm>
        </p:spPr>
        <p:txBody>
          <a:bodyPr/>
          <a:lstStyle/>
          <a:p>
            <a:r>
              <a:rPr lang="fr-FR" dirty="0"/>
              <a:t>B. Kelly et al., ECCMID</a:t>
            </a:r>
            <a:r>
              <a:rPr lang="fr-FR" baseline="30000" dirty="0"/>
              <a:t>®</a:t>
            </a:r>
            <a:r>
              <a:rPr lang="fr-FR" dirty="0"/>
              <a:t> 2023, Abs #E0093</a:t>
            </a:r>
          </a:p>
        </p:txBody>
      </p:sp>
    </p:spTree>
    <p:extLst>
      <p:ext uri="{BB962C8B-B14F-4D97-AF65-F5344CB8AC3E}">
        <p14:creationId xmlns:p14="http://schemas.microsoft.com/office/powerpoint/2010/main" val="204266655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e 81"/>
          <p:cNvGrpSpPr/>
          <p:nvPr/>
        </p:nvGrpSpPr>
        <p:grpSpPr>
          <a:xfrm>
            <a:off x="4393324" y="2040457"/>
            <a:ext cx="4750676" cy="2644370"/>
            <a:chOff x="4393324" y="2286000"/>
            <a:chExt cx="4750676" cy="2644370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4393324" y="2286000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4393324" y="2826795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4393324" y="3351007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4393324" y="3872753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4393324" y="4399877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4393324" y="4930370"/>
              <a:ext cx="4750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exposures</a:t>
            </a:r>
            <a:r>
              <a:rPr lang="fr-FR" dirty="0"/>
              <a:t> on </a:t>
            </a:r>
            <a:r>
              <a:rPr lang="fr-FR" dirty="0" err="1"/>
              <a:t>colonization</a:t>
            </a:r>
            <a:r>
              <a:rPr lang="fr-FR" dirty="0"/>
              <a:t> </a:t>
            </a:r>
            <a:r>
              <a:rPr lang="fr-FR" dirty="0" err="1"/>
              <a:t>resistance</a:t>
            </a:r>
            <a:r>
              <a:rPr lang="fr-FR" dirty="0"/>
              <a:t> to </a:t>
            </a:r>
            <a:r>
              <a:rPr lang="fr-FR" dirty="0" err="1"/>
              <a:t>bacteria</a:t>
            </a:r>
            <a:r>
              <a:rPr lang="fr-FR" dirty="0"/>
              <a:t> </a:t>
            </a:r>
            <a:r>
              <a:rPr lang="fr-FR" dirty="0" err="1"/>
              <a:t>resident</a:t>
            </a:r>
            <a:r>
              <a:rPr lang="fr-FR" dirty="0"/>
              <a:t> in the </a:t>
            </a:r>
            <a:r>
              <a:rPr lang="fr-FR" dirty="0" err="1"/>
              <a:t>healthcare</a:t>
            </a:r>
            <a:r>
              <a:rPr lang="fr-FR" dirty="0"/>
              <a:t> </a:t>
            </a:r>
            <a:r>
              <a:rPr lang="fr-FR" dirty="0" err="1"/>
              <a:t>environment</a:t>
            </a:r>
            <a:endParaRPr lang="fr-FR" sz="2000" b="0" i="1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FFFFFF"/>
                </a:solidFill>
              </a:rPr>
              <a:t>B. Kelly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#E0093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/>
              <a:t>Results: Specific antibiotic effects on ASV transfers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4286922" y="1751423"/>
            <a:ext cx="4857078" cy="3311933"/>
            <a:chOff x="4286922" y="1996966"/>
            <a:chExt cx="4857078" cy="3311933"/>
          </a:xfrm>
        </p:grpSpPr>
        <p:grpSp>
          <p:nvGrpSpPr>
            <p:cNvPr id="12" name="Groupe 11"/>
            <p:cNvGrpSpPr/>
            <p:nvPr/>
          </p:nvGrpSpPr>
          <p:grpSpPr>
            <a:xfrm>
              <a:off x="4286922" y="1996966"/>
              <a:ext cx="4857078" cy="3247696"/>
              <a:chOff x="4286922" y="1996966"/>
              <a:chExt cx="4857078" cy="3247696"/>
            </a:xfrm>
          </p:grpSpPr>
          <p:sp>
            <p:nvSpPr>
              <p:cNvPr id="6" name="Forme libre 5"/>
              <p:cNvSpPr/>
              <p:nvPr/>
            </p:nvSpPr>
            <p:spPr>
              <a:xfrm>
                <a:off x="4393324" y="1996966"/>
                <a:ext cx="4750676" cy="3247696"/>
              </a:xfrm>
              <a:custGeom>
                <a:avLst/>
                <a:gdLst>
                  <a:gd name="connsiteX0" fmla="*/ 0 w 4750676"/>
                  <a:gd name="connsiteY0" fmla="*/ 0 h 3247696"/>
                  <a:gd name="connsiteX1" fmla="*/ 0 w 4750676"/>
                  <a:gd name="connsiteY1" fmla="*/ 3247696 h 3247696"/>
                  <a:gd name="connsiteX2" fmla="*/ 4750676 w 4750676"/>
                  <a:gd name="connsiteY2" fmla="*/ 3247696 h 32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0676" h="3247696">
                    <a:moveTo>
                      <a:pt x="0" y="0"/>
                    </a:moveTo>
                    <a:lnTo>
                      <a:pt x="0" y="3247696"/>
                    </a:lnTo>
                    <a:lnTo>
                      <a:pt x="4750676" y="3247696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>
                <a:off x="4286922" y="2823882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286922" y="3351007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4286922" y="3872753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4286922" y="4399877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4286922" y="2286000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4286922" y="4921623"/>
                <a:ext cx="106402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3" name="Groupe 22"/>
            <p:cNvGrpSpPr/>
            <p:nvPr/>
          </p:nvGrpSpPr>
          <p:grpSpPr>
            <a:xfrm>
              <a:off x="4576791" y="5244662"/>
              <a:ext cx="4453666" cy="64237"/>
              <a:chOff x="4576791" y="5244662"/>
              <a:chExt cx="4453666" cy="106402"/>
            </a:xfrm>
          </p:grpSpPr>
          <p:cxnSp>
            <p:nvCxnSpPr>
              <p:cNvPr id="22" name="Connecteur droit 21"/>
              <p:cNvCxnSpPr/>
              <p:nvPr/>
            </p:nvCxnSpPr>
            <p:spPr>
              <a:xfrm flipV="1">
                <a:off x="4576791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5458918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V="1">
                <a:off x="6367939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V="1">
                <a:off x="7250066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flipV="1">
                <a:off x="8148330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flipV="1">
                <a:off x="9030457" y="5244662"/>
                <a:ext cx="0" cy="10640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32" name="ZoneTexte 31"/>
          <p:cNvSpPr txBox="1"/>
          <p:nvPr/>
        </p:nvSpPr>
        <p:spPr>
          <a:xfrm>
            <a:off x="4325196" y="499911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-4.0%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183041" y="499911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-3.0%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092062" y="499911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-2.0%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966680" y="499911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-1.0%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7954206" y="4999119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8754580" y="499911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-1.0%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283038" y="5343439"/>
            <a:ext cx="5042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change in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-to-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ASV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additonal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4576791" y="1751423"/>
            <a:ext cx="4453666" cy="3247696"/>
            <a:chOff x="4576791" y="1996966"/>
            <a:chExt cx="4453666" cy="3247696"/>
          </a:xfrm>
        </p:grpSpPr>
        <p:cxnSp>
          <p:nvCxnSpPr>
            <p:cNvPr id="40" name="Connecteur droit 39"/>
            <p:cNvCxnSpPr/>
            <p:nvPr/>
          </p:nvCxnSpPr>
          <p:spPr>
            <a:xfrm flipV="1">
              <a:off x="8148330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V="1">
              <a:off x="7250066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V="1">
              <a:off x="6367939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flipV="1">
              <a:off x="5458918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V="1">
              <a:off x="4576791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V="1">
              <a:off x="9030457" y="1996966"/>
              <a:ext cx="0" cy="32476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8209128" y="1995248"/>
            <a:ext cx="494732" cy="117714"/>
            <a:chOff x="8209128" y="2227143"/>
            <a:chExt cx="494732" cy="117714"/>
          </a:xfrm>
        </p:grpSpPr>
        <p:cxnSp>
          <p:nvCxnSpPr>
            <p:cNvPr id="49" name="Connecteur droit 48"/>
            <p:cNvCxnSpPr/>
            <p:nvPr/>
          </p:nvCxnSpPr>
          <p:spPr>
            <a:xfrm>
              <a:off x="8209128" y="2286000"/>
              <a:ext cx="49473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/>
            <p:cNvSpPr/>
            <p:nvPr/>
          </p:nvSpPr>
          <p:spPr>
            <a:xfrm>
              <a:off x="8395078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8321524" y="2522395"/>
            <a:ext cx="556345" cy="117714"/>
            <a:chOff x="8188198" y="2227143"/>
            <a:chExt cx="556345" cy="117714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8188198" y="2286000"/>
              <a:ext cx="556345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llipse 53"/>
            <p:cNvSpPr/>
            <p:nvPr/>
          </p:nvSpPr>
          <p:spPr>
            <a:xfrm>
              <a:off x="8395078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6434919" y="3046607"/>
            <a:ext cx="1491018" cy="117714"/>
            <a:chOff x="7661028" y="2227143"/>
            <a:chExt cx="1491018" cy="117714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7661028" y="2286000"/>
              <a:ext cx="1491018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57"/>
            <p:cNvSpPr/>
            <p:nvPr/>
          </p:nvSpPr>
          <p:spPr>
            <a:xfrm>
              <a:off x="8395078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4576791" y="3568353"/>
            <a:ext cx="1591997" cy="117714"/>
            <a:chOff x="7590756" y="2227143"/>
            <a:chExt cx="1591997" cy="117714"/>
          </a:xfrm>
        </p:grpSpPr>
        <p:cxnSp>
          <p:nvCxnSpPr>
            <p:cNvPr id="62" name="Connecteur droit 61"/>
            <p:cNvCxnSpPr/>
            <p:nvPr/>
          </p:nvCxnSpPr>
          <p:spPr>
            <a:xfrm>
              <a:off x="7590756" y="2286000"/>
              <a:ext cx="159199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lipse 62"/>
            <p:cNvSpPr/>
            <p:nvPr/>
          </p:nvSpPr>
          <p:spPr>
            <a:xfrm>
              <a:off x="8395078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8395078" y="4095477"/>
            <a:ext cx="510086" cy="117714"/>
            <a:chOff x="8166956" y="2227143"/>
            <a:chExt cx="510086" cy="117714"/>
          </a:xfrm>
        </p:grpSpPr>
        <p:cxnSp>
          <p:nvCxnSpPr>
            <p:cNvPr id="66" name="Connecteur droit 65"/>
            <p:cNvCxnSpPr/>
            <p:nvPr/>
          </p:nvCxnSpPr>
          <p:spPr>
            <a:xfrm>
              <a:off x="8166956" y="2286000"/>
              <a:ext cx="510086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lipse 66"/>
            <p:cNvSpPr/>
            <p:nvPr/>
          </p:nvSpPr>
          <p:spPr>
            <a:xfrm>
              <a:off x="8381430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7861483" y="4617223"/>
            <a:ext cx="1043681" cy="117714"/>
            <a:chOff x="7911913" y="2227143"/>
            <a:chExt cx="1043681" cy="117714"/>
          </a:xfrm>
        </p:grpSpPr>
        <p:cxnSp>
          <p:nvCxnSpPr>
            <p:cNvPr id="72" name="Connecteur droit 71"/>
            <p:cNvCxnSpPr/>
            <p:nvPr/>
          </p:nvCxnSpPr>
          <p:spPr>
            <a:xfrm>
              <a:off x="7911913" y="2286000"/>
              <a:ext cx="1043681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lipse 72"/>
            <p:cNvSpPr/>
            <p:nvPr/>
          </p:nvSpPr>
          <p:spPr>
            <a:xfrm>
              <a:off x="8381430" y="2227143"/>
              <a:ext cx="117714" cy="1177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ZoneTexte 83"/>
          <p:cNvSpPr txBox="1"/>
          <p:nvPr/>
        </p:nvSpPr>
        <p:spPr>
          <a:xfrm>
            <a:off x="2988450" y="1877329"/>
            <a:ext cx="1345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2988450" y="2418124"/>
            <a:ext cx="1345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Metronidazole</a:t>
            </a:r>
            <a:endParaRPr lang="fr-FR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988450" y="2942336"/>
            <a:ext cx="1345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Oxazolidinone</a:t>
            </a:r>
            <a:endParaRPr lang="fr-FR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988450" y="3464082"/>
            <a:ext cx="1345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Quinolone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2921002" y="3991206"/>
            <a:ext cx="14130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Vancomycin</a:t>
            </a:r>
            <a:r>
              <a:rPr lang="fr-F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(IV)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2307413" y="4412924"/>
            <a:ext cx="20266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ß-lactam + </a:t>
            </a:r>
            <a:br>
              <a:rPr lang="fr-FR" sz="1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ß-lactaminase inhibitor </a:t>
            </a:r>
          </a:p>
        </p:txBody>
      </p:sp>
      <p:sp>
        <p:nvSpPr>
          <p:cNvPr id="90" name="Rectangle à coins arrondis 89"/>
          <p:cNvSpPr/>
          <p:nvPr/>
        </p:nvSpPr>
        <p:spPr>
          <a:xfrm>
            <a:off x="2154263" y="1541143"/>
            <a:ext cx="7764651" cy="4354674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CBFEF26A-8F8E-5956-2BD9-69EA705FC3E8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Matthew J, Ziegler, MD, MS et 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66786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A0ED4B-62F8-0A95-1BCF-B0CC238BE8B7}"/>
              </a:ext>
            </a:extLst>
          </p:cNvPr>
          <p:cNvSpPr/>
          <p:nvPr/>
        </p:nvSpPr>
        <p:spPr>
          <a:xfrm>
            <a:off x="8494226" y="2329161"/>
            <a:ext cx="3570957" cy="22747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534A1E-1A2D-25CA-8719-19FB5025AE36}"/>
              </a:ext>
            </a:extLst>
          </p:cNvPr>
          <p:cNvSpPr/>
          <p:nvPr/>
        </p:nvSpPr>
        <p:spPr>
          <a:xfrm>
            <a:off x="4806198" y="2329161"/>
            <a:ext cx="3570957" cy="22747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BB341E-3C08-D8BA-E1EB-8A3CB8A6512E}"/>
              </a:ext>
            </a:extLst>
          </p:cNvPr>
          <p:cNvSpPr/>
          <p:nvPr/>
        </p:nvSpPr>
        <p:spPr>
          <a:xfrm>
            <a:off x="1082841" y="2329161"/>
            <a:ext cx="3570957" cy="22747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Impact of a simple cleaning intervention to prevent transmission of carapenemase-producing enterobacterales from hospital sinks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FFFFFF"/>
                </a:solidFill>
              </a:rPr>
              <a:t>B. Kelly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#E0093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1106123"/>
            <a:ext cx="11104990" cy="582613"/>
          </a:xfrm>
        </p:spPr>
        <p:txBody>
          <a:bodyPr/>
          <a:lstStyle/>
          <a:p>
            <a:r>
              <a:rPr lang="fr-FR"/>
              <a:t>Implementation of cleaning intervention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AE0E242-683F-6959-0556-D4FD7DBE6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Kwong JC1.2.3, </a:t>
            </a:r>
            <a:r>
              <a:rPr lang="fr-FR" dirty="0" err="1"/>
              <a:t>Leroi</a:t>
            </a:r>
            <a:r>
              <a:rPr lang="fr-FR" dirty="0"/>
              <a:t> M1.4,Grabsch E.1.4, </a:t>
            </a:r>
            <a:r>
              <a:rPr lang="fr-FR" dirty="0" err="1"/>
              <a:t>Greenough</a:t>
            </a:r>
            <a:r>
              <a:rPr lang="fr-FR" dirty="0"/>
              <a:t> J1, Houston L1, Sherry NL1.5, Howden BP1.2.5 ,Johnson PD1, Grayson ML1</a:t>
            </a:r>
          </a:p>
          <a:p>
            <a:r>
              <a:rPr lang="fr-FR" dirty="0"/>
              <a:t>1.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Infectious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, Austin </a:t>
            </a:r>
            <a:r>
              <a:rPr lang="fr-FR" dirty="0" err="1"/>
              <a:t>Health</a:t>
            </a:r>
            <a:r>
              <a:rPr lang="fr-FR" dirty="0"/>
              <a:t>; 2.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Microbiology</a:t>
            </a:r>
            <a:r>
              <a:rPr lang="fr-FR" dirty="0"/>
              <a:t> &amp; </a:t>
            </a:r>
            <a:r>
              <a:rPr lang="fr-FR" dirty="0" err="1"/>
              <a:t>Immunology</a:t>
            </a:r>
            <a:r>
              <a:rPr lang="fr-FR" dirty="0"/>
              <a:t>, </a:t>
            </a:r>
            <a:r>
              <a:rPr lang="fr-FR" dirty="0" err="1"/>
              <a:t>University</a:t>
            </a:r>
            <a:r>
              <a:rPr lang="fr-FR" dirty="0"/>
              <a:t> of Melbourne at the Doherty Institute ; 3. </a:t>
            </a:r>
            <a:r>
              <a:rPr lang="fr-FR" dirty="0" err="1"/>
              <a:t>Department</a:t>
            </a:r>
            <a:r>
              <a:rPr lang="fr-FR" dirty="0"/>
              <a:t>   of </a:t>
            </a:r>
            <a:r>
              <a:rPr lang="fr-FR" dirty="0" err="1"/>
              <a:t>Infectious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, </a:t>
            </a:r>
            <a:r>
              <a:rPr lang="fr-FR" dirty="0" err="1"/>
              <a:t>University</a:t>
            </a:r>
            <a:r>
              <a:rPr lang="fr-FR" dirty="0"/>
              <a:t> of Melbourne at the Doherty Institute; </a:t>
            </a:r>
            <a:br>
              <a:rPr lang="fr-FR" dirty="0"/>
            </a:br>
            <a:r>
              <a:rPr lang="fr-FR" dirty="0"/>
              <a:t>4.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Microbiology</a:t>
            </a:r>
            <a:r>
              <a:rPr lang="fr-FR" dirty="0"/>
              <a:t>, </a:t>
            </a:r>
            <a:r>
              <a:rPr lang="fr-FR" dirty="0" err="1"/>
              <a:t>Asutin</a:t>
            </a:r>
            <a:r>
              <a:rPr lang="fr-FR" dirty="0"/>
              <a:t> </a:t>
            </a:r>
            <a:r>
              <a:rPr lang="fr-FR" dirty="0" err="1"/>
              <a:t>Health</a:t>
            </a:r>
            <a:r>
              <a:rPr lang="fr-FR" dirty="0"/>
              <a:t>; 5. </a:t>
            </a:r>
            <a:r>
              <a:rPr lang="fr-FR" dirty="0" err="1"/>
              <a:t>Microbiological</a:t>
            </a:r>
            <a:r>
              <a:rPr lang="fr-FR" dirty="0"/>
              <a:t> Diagnostic Unit Public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. </a:t>
            </a:r>
            <a:r>
              <a:rPr lang="fr-FR" dirty="0" err="1"/>
              <a:t>University</a:t>
            </a:r>
            <a:r>
              <a:rPr lang="fr-FR" dirty="0"/>
              <a:t> of Melbourne at the Doherty Institute</a:t>
            </a:r>
            <a:endParaRPr lang="fr-FR" baseline="30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04148A-ABF8-E024-2726-552F47F90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3" t="34890" r="48280" b="45795"/>
          <a:stretch/>
        </p:blipFill>
        <p:spPr>
          <a:xfrm>
            <a:off x="1082842" y="2329161"/>
            <a:ext cx="3570958" cy="22747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5D1237-92E9-57E7-B494-6F3B55D8B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05" t="1377" r="1233" b="83774"/>
          <a:stretch/>
        </p:blipFill>
        <p:spPr>
          <a:xfrm>
            <a:off x="5215024" y="1105434"/>
            <a:ext cx="1633557" cy="749287"/>
          </a:xfrm>
          <a:prstGeom prst="rect">
            <a:avLst/>
          </a:prstGeom>
          <a:ln w="3810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CB0D51-E264-7E71-E222-76A8510CC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7" t="54283" r="48280" b="25135"/>
          <a:stretch/>
        </p:blipFill>
        <p:spPr>
          <a:xfrm>
            <a:off x="4856423" y="2329162"/>
            <a:ext cx="3433010" cy="22005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7B1D9C-7348-DF26-E15F-AD9EC5C1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9" t="75705" r="48280" b="6072"/>
          <a:stretch/>
        </p:blipFill>
        <p:spPr>
          <a:xfrm>
            <a:off x="8715918" y="2329161"/>
            <a:ext cx="3193899" cy="18658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254887C-565B-5966-3061-68AA1B67EE32}"/>
              </a:ext>
            </a:extLst>
          </p:cNvPr>
          <p:cNvSpPr txBox="1"/>
          <p:nvPr/>
        </p:nvSpPr>
        <p:spPr>
          <a:xfrm>
            <a:off x="1109509" y="4725445"/>
            <a:ext cx="109643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Figure 2: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inspection of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beneath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the drain of an ICU CHB,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debridement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dishwashing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detergent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4D37059-2A0E-AB76-B85D-2DEBC8BD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98" t="19444" r="995" b="74315"/>
          <a:stretch/>
        </p:blipFill>
        <p:spPr>
          <a:xfrm>
            <a:off x="6911307" y="1289388"/>
            <a:ext cx="2756252" cy="42800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40119955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132BA-4606-83D7-573D-1B36DEC9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air pollutants and removal strategies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4B022C-46DB-54E1-6D28-05E49ADE58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P. Bluyssen et al., ECCMID</a:t>
            </a:r>
            <a:r>
              <a:rPr lang="da-DK" baseline="30000" dirty="0"/>
              <a:t>®</a:t>
            </a:r>
            <a:r>
              <a:rPr lang="da-DK" dirty="0"/>
              <a:t> 2023, Abs #EW079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41E25C-E7AF-EFFE-7085-9502A5C3D1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Improving indoor ventilation in healthcare environments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689883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Ventilation types and principales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P. Bluyssen et al., ECCMID</a:t>
            </a:r>
            <a:r>
              <a:rPr lang="da-DK" baseline="30000" dirty="0"/>
              <a:t>®</a:t>
            </a:r>
            <a:r>
              <a:rPr lang="da-DK" dirty="0"/>
              <a:t> 2023, Abs #EW079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B96440-7050-A41E-CFA4-738204E95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4" t="20875" r="41061" b="27138"/>
          <a:stretch/>
        </p:blipFill>
        <p:spPr>
          <a:xfrm>
            <a:off x="4276436" y="1145309"/>
            <a:ext cx="3888509" cy="356523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326BFAF-EB6E-F9D0-CB78-9B38E0070F42}"/>
              </a:ext>
            </a:extLst>
          </p:cNvPr>
          <p:cNvSpPr txBox="1"/>
          <p:nvPr/>
        </p:nvSpPr>
        <p:spPr>
          <a:xfrm>
            <a:off x="2807853" y="1514764"/>
            <a:ext cx="1394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Vertical ventilation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020189-1D29-D879-6DB6-915A2F25770B}"/>
              </a:ext>
            </a:extLst>
          </p:cNvPr>
          <p:cNvSpPr txBox="1"/>
          <p:nvPr/>
        </p:nvSpPr>
        <p:spPr>
          <a:xfrm>
            <a:off x="2484579" y="2703093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Displacement</a:t>
            </a:r>
            <a:r>
              <a:rPr lang="fr-FR" sz="2000" dirty="0"/>
              <a:t> ventilation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B55DE1-59DA-70D0-20E2-C25FF14929C9}"/>
              </a:ext>
            </a:extLst>
          </p:cNvPr>
          <p:cNvSpPr txBox="1"/>
          <p:nvPr/>
        </p:nvSpPr>
        <p:spPr>
          <a:xfrm>
            <a:off x="2549313" y="3949467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Mixing</a:t>
            </a:r>
            <a:r>
              <a:rPr lang="fr-FR" sz="2000" dirty="0"/>
              <a:t> ventilation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BD6F993-567D-D7C9-4822-77A680B40F3F}"/>
              </a:ext>
            </a:extLst>
          </p:cNvPr>
          <p:cNvSpPr txBox="1"/>
          <p:nvPr/>
        </p:nvSpPr>
        <p:spPr>
          <a:xfrm>
            <a:off x="4186033" y="4826566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Mechanical</a:t>
            </a:r>
            <a:r>
              <a:rPr lang="fr-FR" sz="2000" dirty="0"/>
              <a:t> ventilation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89CBBA-F0C5-74F1-335B-44F9C4AF24CC}"/>
              </a:ext>
            </a:extLst>
          </p:cNvPr>
          <p:cNvSpPr txBox="1"/>
          <p:nvPr/>
        </p:nvSpPr>
        <p:spPr>
          <a:xfrm>
            <a:off x="6156176" y="4826566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Natural ventilation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0EEEB5-D45D-14F0-DF89-876A136344B2}"/>
              </a:ext>
            </a:extLst>
          </p:cNvPr>
          <p:cNvSpPr txBox="1"/>
          <p:nvPr/>
        </p:nvSpPr>
        <p:spPr>
          <a:xfrm>
            <a:off x="8015382" y="1505241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Open </a:t>
            </a:r>
            <a:r>
              <a:rPr lang="fr-FR" sz="2000" dirty="0" err="1"/>
              <a:t>window</a:t>
            </a:r>
            <a:endParaRPr lang="fr-FR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45E92A-9446-4C6A-5F99-AD6C3A1278BB}"/>
              </a:ext>
            </a:extLst>
          </p:cNvPr>
          <p:cNvSpPr txBox="1"/>
          <p:nvPr/>
        </p:nvSpPr>
        <p:spPr>
          <a:xfrm>
            <a:off x="8098509" y="2739860"/>
            <a:ext cx="16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Cross</a:t>
            </a:r>
          </a:p>
          <a:p>
            <a:pPr algn="ctr"/>
            <a:r>
              <a:rPr lang="fr-FR" sz="2000" dirty="0"/>
              <a:t>ventilation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04B588A-075D-7635-0204-3F6B73367DB8}"/>
              </a:ext>
            </a:extLst>
          </p:cNvPr>
          <p:cNvSpPr txBox="1"/>
          <p:nvPr/>
        </p:nvSpPr>
        <p:spPr>
          <a:xfrm>
            <a:off x="8052328" y="4230503"/>
            <a:ext cx="1886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Open </a:t>
            </a:r>
            <a:r>
              <a:rPr lang="fr-FR" sz="2000" dirty="0" err="1"/>
              <a:t>internal</a:t>
            </a:r>
            <a:endParaRPr lang="fr-FR" sz="2000" dirty="0"/>
          </a:p>
          <a:p>
            <a:pPr algn="ctr"/>
            <a:r>
              <a:rPr lang="fr-FR" sz="2000" dirty="0" err="1"/>
              <a:t>door</a:t>
            </a:r>
            <a:r>
              <a:rPr lang="fr-FR" sz="2000" dirty="0"/>
              <a:t> + </a:t>
            </a:r>
            <a:r>
              <a:rPr lang="fr-FR" sz="2000" dirty="0" err="1"/>
              <a:t>window</a:t>
            </a:r>
            <a:endParaRPr lang="fr-FR" sz="2000" dirty="0"/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8208CC4F-432B-2669-8715-1950E7A3C8A7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Images by </a:t>
            </a:r>
            <a:r>
              <a:rPr lang="fr-FR" dirty="0" err="1"/>
              <a:t>P.M.Bluyssen</a:t>
            </a:r>
            <a:r>
              <a:rPr lang="fr-FR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75821070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132BA-4606-83D7-573D-1B36DEC9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purification (UV-C) for healthcare environments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4B022C-46DB-54E1-6D28-05E49ADE58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K. Wood et al., ECCMID</a:t>
            </a:r>
            <a:r>
              <a:rPr lang="da-DK" baseline="30000" dirty="0"/>
              <a:t>®</a:t>
            </a:r>
            <a:r>
              <a:rPr lang="da-DK" dirty="0"/>
              <a:t> 2023, Abs #EW079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41E25C-E7AF-EFFE-7085-9502A5C3D1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Improving indoor ventilation in healthcare environments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132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E37430C-D2EC-002B-264C-88A02F17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57" y="339992"/>
            <a:ext cx="9779619" cy="515141"/>
          </a:xfrm>
        </p:spPr>
        <p:txBody>
          <a:bodyPr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Arial "/>
              </a:rPr>
              <a:t>Sommaire</a:t>
            </a:r>
            <a:endParaRPr lang="fr-FR" sz="2400" b="0" dirty="0">
              <a:latin typeface="Arial Narrow" panose="020B0606020202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6AF572E-011F-3831-2B31-ABE44243F528}"/>
              </a:ext>
            </a:extLst>
          </p:cNvPr>
          <p:cNvSpPr txBox="1">
            <a:spLocks/>
          </p:cNvSpPr>
          <p:nvPr/>
        </p:nvSpPr>
        <p:spPr>
          <a:xfrm>
            <a:off x="376457" y="966525"/>
            <a:ext cx="9779619" cy="4663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4400" b="1" i="0" kern="1200" dirty="0">
                <a:solidFill>
                  <a:srgbClr val="96BD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Bacterial infection &amp; disease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……………..…………………………………... slide 3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Bacterial susceptibility &amp; resistance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…………………………………….……. slide 45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Diagnostic microbiology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……………………………………………………….. slide 103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New antibacterial agents, PK/PD &amp; Stewardship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..…………………………. slide 123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Fungal infection &amp; disease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……………………………………………………. slide 167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Parasitic diseases &amp; global health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…………………………………………… slide 177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 Narrow" panose="020B0606020202030204" pitchFamily="34" charset="0"/>
              </a:rPr>
              <a:t>Healthcare-associated infections, infection prevention &amp; control </a:t>
            </a:r>
            <a:r>
              <a:rPr lang="en-US" sz="2400" b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………... slide 185</a:t>
            </a:r>
            <a:br>
              <a:rPr lang="en-US" sz="2400" b="0" dirty="0">
                <a:latin typeface="Arial Narrow" panose="020B0606020202030204" pitchFamily="34" charset="0"/>
              </a:rPr>
            </a:br>
            <a:br>
              <a:rPr lang="en-US" sz="2400" b="0" dirty="0">
                <a:latin typeface="Arial Narrow" panose="020B0606020202030204" pitchFamily="34" charset="0"/>
              </a:rPr>
            </a:br>
            <a:br>
              <a:rPr lang="en-US" sz="2400" b="0" dirty="0">
                <a:latin typeface="Arial Narrow" panose="020B0606020202030204" pitchFamily="34" charset="0"/>
              </a:rPr>
            </a:br>
            <a:br>
              <a:rPr lang="en-US" sz="2400" b="0" dirty="0">
                <a:latin typeface="Arial Narrow" panose="020B0606020202030204" pitchFamily="34" charset="0"/>
              </a:rPr>
            </a:br>
            <a:br>
              <a:rPr lang="en-US" sz="2400" b="0" dirty="0">
                <a:latin typeface="Arial Narrow" panose="020B0606020202030204" pitchFamily="34" charset="0"/>
              </a:rPr>
            </a:br>
            <a:endParaRPr lang="en-US" sz="24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7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0B4004-0E12-E794-6322-4BABD1A4F47A}"/>
              </a:ext>
            </a:extLst>
          </p:cNvPr>
          <p:cNvSpPr/>
          <p:nvPr/>
        </p:nvSpPr>
        <p:spPr>
          <a:xfrm>
            <a:off x="889000" y="287867"/>
            <a:ext cx="11303000" cy="62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6679"/>
            <a:ext cx="8930753" cy="590628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R. </a:t>
            </a:r>
            <a:r>
              <a:rPr lang="fr-FR" dirty="0" err="1">
                <a:solidFill>
                  <a:srgbClr val="FFFFFF"/>
                </a:solidFill>
              </a:rPr>
              <a:t>Kuehl</a:t>
            </a:r>
            <a:r>
              <a:rPr lang="fr-FR" dirty="0">
                <a:solidFill>
                  <a:srgbClr val="FFFFFF"/>
                </a:solidFill>
              </a:rPr>
              <a:t> 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#O0610</a:t>
            </a:r>
          </a:p>
        </p:txBody>
      </p:sp>
      <p:graphicFrame>
        <p:nvGraphicFramePr>
          <p:cNvPr id="116" name="Tableau 115"/>
          <p:cNvGraphicFramePr>
            <a:graphicFrameLocks noGrp="1"/>
          </p:cNvGraphicFramePr>
          <p:nvPr/>
        </p:nvGraphicFramePr>
        <p:xfrm>
          <a:off x="6274761" y="356700"/>
          <a:ext cx="5317471" cy="2442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8995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(%)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r>
                        <a:rPr lang="da-DK" sz="13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failure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 (42%)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pPr marL="442913" indent="-192088"/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Unplanned surgery/change</a:t>
                      </a:r>
                      <a:r>
                        <a:rPr lang="da-DK" sz="13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antibiotic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 (40%)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pPr marL="442913" indent="-192088"/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Infection-related</a:t>
                      </a:r>
                      <a:r>
                        <a:rPr lang="da-DK" sz="13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death</a:t>
                      </a:r>
                      <a:endParaRPr lang="en-US"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(2%)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r>
                        <a:rPr lang="da-DK" sz="13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infection leading to failure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pPr marL="265113" indent="-14288"/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Persistent/recurrent </a:t>
                      </a:r>
                      <a:r>
                        <a:rPr lang="da-DK" sz="13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Epidermidis </a:t>
                      </a:r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(29%)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995">
                <a:tc>
                  <a:txBody>
                    <a:bodyPr/>
                    <a:lstStyle/>
                    <a:p>
                      <a:pPr marL="442913" indent="-192088"/>
                      <a:r>
                        <a:rPr lang="da-DK"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 with new pathogen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 (13%)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52" name="Groupe 151"/>
          <p:cNvGrpSpPr/>
          <p:nvPr/>
        </p:nvGrpSpPr>
        <p:grpSpPr>
          <a:xfrm>
            <a:off x="960194" y="403968"/>
            <a:ext cx="4835922" cy="5048092"/>
            <a:chOff x="960194" y="821766"/>
            <a:chExt cx="4835922" cy="5048092"/>
          </a:xfrm>
        </p:grpSpPr>
        <p:sp>
          <p:nvSpPr>
            <p:cNvPr id="115" name="Rectangle 114"/>
            <p:cNvSpPr/>
            <p:nvPr/>
          </p:nvSpPr>
          <p:spPr>
            <a:xfrm>
              <a:off x="960194" y="821766"/>
              <a:ext cx="4835922" cy="5048092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B01F58A8-4415-FC04-35EF-2247D0A5A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567" t="23296" r="57878" b="1685"/>
            <a:stretch/>
          </p:blipFill>
          <p:spPr>
            <a:xfrm>
              <a:off x="2227006" y="1386348"/>
              <a:ext cx="2595717" cy="3834581"/>
            </a:xfrm>
            <a:prstGeom prst="rect">
              <a:avLst/>
            </a:prstGeom>
          </p:spPr>
        </p:pic>
        <p:grpSp>
          <p:nvGrpSpPr>
            <p:cNvPr id="122" name="Groupe 121"/>
            <p:cNvGrpSpPr/>
            <p:nvPr/>
          </p:nvGrpSpPr>
          <p:grpSpPr>
            <a:xfrm>
              <a:off x="1683265" y="5475136"/>
              <a:ext cx="3559355" cy="288000"/>
              <a:chOff x="1742258" y="5486400"/>
              <a:chExt cx="3559355" cy="288000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4185613" y="5486400"/>
                <a:ext cx="1116000" cy="288000"/>
              </a:xfrm>
              <a:prstGeom prst="rect">
                <a:avLst/>
              </a:prstGeom>
              <a:solidFill>
                <a:srgbClr val="A5D3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reported</a:t>
                </a: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963936" y="5486400"/>
                <a:ext cx="1116000" cy="288000"/>
              </a:xfrm>
              <a:prstGeom prst="rect">
                <a:avLst/>
              </a:prstGeom>
              <a:solidFill>
                <a:srgbClr val="27A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Susceptible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742258" y="5486400"/>
                <a:ext cx="1116000" cy="288000"/>
              </a:xfrm>
              <a:prstGeom prst="rect">
                <a:avLst/>
              </a:prstGeom>
              <a:solidFill>
                <a:srgbClr val="323B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Resistant</a:t>
                </a:r>
              </a:p>
            </p:txBody>
          </p:sp>
        </p:grpSp>
        <p:grpSp>
          <p:nvGrpSpPr>
            <p:cNvPr id="138" name="Groupe 137"/>
            <p:cNvGrpSpPr/>
            <p:nvPr/>
          </p:nvGrpSpPr>
          <p:grpSpPr>
            <a:xfrm>
              <a:off x="960194" y="1390746"/>
              <a:ext cx="1301005" cy="3733487"/>
              <a:chOff x="450038" y="1390746"/>
              <a:chExt cx="1811162" cy="3733487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450038" y="1390746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Oxacillin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450038" y="1737738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Tetracycline</a:t>
                </a: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450038" y="2084730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Ciprofloxacin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450038" y="2400177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Clindamycin</a:t>
                </a: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450038" y="2774310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Fusidic acid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450038" y="3091806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Gentamicin</a:t>
                </a: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50038" y="3453546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Cotrimoxazol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450038" y="3809014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Rifampicin</a:t>
                </a: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450038" y="4111762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Linezolid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450038" y="4489388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Daptomycin</a:t>
                </a: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450038" y="4836233"/>
                <a:ext cx="1811162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Vancomycin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1109192" y="961021"/>
              <a:ext cx="1156703" cy="28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Antibiotic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742649" y="961021"/>
              <a:ext cx="1008000" cy="28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resistant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334272" y="961021"/>
              <a:ext cx="2340000" cy="28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Epidermidis </a:t>
              </a:r>
              <a:r>
                <a:rPr lang="fr-FR" sz="1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isolates</a:t>
              </a:r>
              <a:endPara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Groupe 150"/>
            <p:cNvGrpSpPr/>
            <p:nvPr/>
          </p:nvGrpSpPr>
          <p:grpSpPr>
            <a:xfrm>
              <a:off x="4990733" y="1390746"/>
              <a:ext cx="556888" cy="3733487"/>
              <a:chOff x="4957007" y="1390746"/>
              <a:chExt cx="1301005" cy="3733487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4957007" y="1390746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82%</a:t>
                </a: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957007" y="1737738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65%</a:t>
                </a: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4957007" y="2084730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56%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957007" y="2400177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53%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4957007" y="2774310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50%</a:t>
                </a: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957007" y="3091806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50%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957007" y="3453546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38%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957007" y="3809014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13%</a:t>
                </a: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957007" y="4111762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0%</a:t>
                </a: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957007" y="4489388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0%</a:t>
                </a: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957007" y="4836233"/>
                <a:ext cx="1301005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3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0%</a:t>
                </a:r>
              </a:p>
            </p:txBody>
          </p:sp>
        </p:grpSp>
      </p:grpSp>
      <p:grpSp>
        <p:nvGrpSpPr>
          <p:cNvPr id="158" name="Groupe 157"/>
          <p:cNvGrpSpPr/>
          <p:nvPr/>
        </p:nvGrpSpPr>
        <p:grpSpPr>
          <a:xfrm>
            <a:off x="6274760" y="2962008"/>
            <a:ext cx="5317471" cy="3060250"/>
            <a:chOff x="6274760" y="2962008"/>
            <a:chExt cx="5317471" cy="3060250"/>
          </a:xfrm>
        </p:grpSpPr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4D750F80-E705-54D4-0B34-44D4B6F2E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95" t="24948" r="31712" b="2569"/>
            <a:stretch/>
          </p:blipFill>
          <p:spPr>
            <a:xfrm>
              <a:off x="6481238" y="3231143"/>
              <a:ext cx="4108104" cy="2787446"/>
            </a:xfrm>
            <a:prstGeom prst="rect">
              <a:avLst/>
            </a:prstGeom>
          </p:spPr>
        </p:pic>
        <p:sp>
          <p:nvSpPr>
            <p:cNvPr id="154" name="Rectangle 153"/>
            <p:cNvSpPr/>
            <p:nvPr/>
          </p:nvSpPr>
          <p:spPr>
            <a:xfrm>
              <a:off x="9742076" y="3241248"/>
              <a:ext cx="1548000" cy="297325"/>
            </a:xfrm>
            <a:prstGeom prst="rect">
              <a:avLst/>
            </a:prstGeom>
            <a:solidFill>
              <a:srgbClr val="E2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multiresistance</a:t>
              </a: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815342" y="4695421"/>
              <a:ext cx="1548000" cy="297325"/>
            </a:xfrm>
            <a:prstGeom prst="rect">
              <a:avLst/>
            </a:prstGeom>
            <a:solidFill>
              <a:srgbClr val="F8D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Multiresistance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274760" y="2962008"/>
              <a:ext cx="5317471" cy="3060250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7612111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UVC for disinfection of water, surfaces, air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K. Wood et al., ECCMID</a:t>
            </a:r>
            <a:r>
              <a:rPr lang="da-DK" baseline="30000" dirty="0"/>
              <a:t>®</a:t>
            </a:r>
            <a:r>
              <a:rPr lang="da-DK" dirty="0"/>
              <a:t> 2023, Abs #EW079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5" y="1145441"/>
            <a:ext cx="4932037" cy="3078807"/>
          </a:xfrm>
        </p:spPr>
        <p:txBody>
          <a:bodyPr/>
          <a:lstStyle/>
          <a:p>
            <a:r>
              <a:rPr lang="fr-FR" sz="1600" dirty="0"/>
              <a:t>UV </a:t>
            </a:r>
            <a:r>
              <a:rPr lang="fr-FR" sz="1600" dirty="0" err="1"/>
              <a:t>germicidal</a:t>
            </a:r>
            <a:r>
              <a:rPr lang="fr-FR" sz="1600" dirty="0"/>
              <a:t> </a:t>
            </a:r>
            <a:r>
              <a:rPr lang="fr-FR" sz="1600" dirty="0" err="1"/>
              <a:t>effect</a:t>
            </a:r>
            <a:r>
              <a:rPr lang="fr-FR" sz="1600" dirty="0"/>
              <a:t> </a:t>
            </a:r>
            <a:r>
              <a:rPr lang="fr-FR" sz="1600" dirty="0" err="1"/>
              <a:t>known</a:t>
            </a:r>
            <a:r>
              <a:rPr lang="fr-FR" sz="1600" dirty="0"/>
              <a:t> </a:t>
            </a:r>
            <a:r>
              <a:rPr lang="fr-FR" sz="1600" dirty="0" err="1"/>
              <a:t>since</a:t>
            </a:r>
            <a:r>
              <a:rPr lang="fr-FR" sz="1600" dirty="0"/>
              <a:t> 1870s</a:t>
            </a:r>
          </a:p>
          <a:p>
            <a:r>
              <a:rPr lang="fr-FR" sz="1600" dirty="0"/>
              <a:t>Damages DNA/RNA, </a:t>
            </a:r>
            <a:r>
              <a:rPr lang="fr-FR" sz="1600" dirty="0" err="1"/>
              <a:t>prevents</a:t>
            </a:r>
            <a:r>
              <a:rPr lang="fr-FR" sz="1600" dirty="0"/>
              <a:t> </a:t>
            </a:r>
            <a:r>
              <a:rPr lang="fr-FR" sz="1600" dirty="0" err="1"/>
              <a:t>replication</a:t>
            </a:r>
            <a:endParaRPr lang="fr-FR" sz="1600" dirty="0"/>
          </a:p>
          <a:p>
            <a:r>
              <a:rPr lang="fr-FR" sz="1600" dirty="0" err="1"/>
              <a:t>Used</a:t>
            </a:r>
            <a:r>
              <a:rPr lang="fr-FR" sz="1600" dirty="0"/>
              <a:t> in water </a:t>
            </a:r>
            <a:r>
              <a:rPr lang="fr-FR" sz="1600" dirty="0" err="1"/>
              <a:t>treatment</a:t>
            </a:r>
            <a:r>
              <a:rPr lang="fr-FR" sz="1600" dirty="0"/>
              <a:t> </a:t>
            </a:r>
            <a:r>
              <a:rPr lang="fr-FR" sz="1600" dirty="0" err="1"/>
              <a:t>since</a:t>
            </a:r>
            <a:r>
              <a:rPr lang="fr-FR" sz="1600" dirty="0"/>
              <a:t> 1910</a:t>
            </a:r>
          </a:p>
          <a:p>
            <a:r>
              <a:rPr lang="fr-FR" sz="1600" dirty="0" err="1"/>
              <a:t>Upper</a:t>
            </a:r>
            <a:r>
              <a:rPr lang="fr-FR" sz="1600" dirty="0"/>
              <a:t> room </a:t>
            </a:r>
            <a:r>
              <a:rPr lang="fr-FR" sz="1600" dirty="0" err="1"/>
              <a:t>since</a:t>
            </a:r>
            <a:r>
              <a:rPr lang="fr-FR" sz="1600" dirty="0"/>
              <a:t> 1930s: </a:t>
            </a:r>
            <a:r>
              <a:rPr lang="fr-FR" sz="1600" dirty="0" err="1"/>
              <a:t>measles</a:t>
            </a:r>
            <a:r>
              <a:rPr lang="fr-FR" sz="1600" dirty="0"/>
              <a:t>, TB, influenza</a:t>
            </a:r>
          </a:p>
          <a:p>
            <a:r>
              <a:rPr lang="fr-FR" sz="1600" dirty="0"/>
              <a:t>Mercury </a:t>
            </a:r>
            <a:r>
              <a:rPr lang="fr-FR" sz="1600" dirty="0" err="1"/>
              <a:t>lamps</a:t>
            </a:r>
            <a:r>
              <a:rPr lang="fr-FR" sz="1600" dirty="0"/>
              <a:t> at 254nm must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shielded</a:t>
            </a:r>
            <a:endParaRPr lang="fr-FR" sz="1600" dirty="0"/>
          </a:p>
          <a:p>
            <a:r>
              <a:rPr lang="fr-FR" sz="1600" dirty="0" err="1"/>
              <a:t>Fell</a:t>
            </a:r>
            <a:r>
              <a:rPr lang="fr-FR" sz="1600" dirty="0"/>
              <a:t> out of </a:t>
            </a:r>
            <a:r>
              <a:rPr lang="fr-FR" sz="1600" dirty="0" err="1"/>
              <a:t>widespread</a:t>
            </a:r>
            <a:r>
              <a:rPr lang="fr-FR" sz="1600" dirty="0"/>
              <a:t> use </a:t>
            </a:r>
            <a:r>
              <a:rPr lang="fr-FR" sz="1600" dirty="0" err="1"/>
              <a:t>frim</a:t>
            </a:r>
            <a:r>
              <a:rPr lang="fr-FR" sz="1600" dirty="0"/>
              <a:t> 1950s, in part due to </a:t>
            </a:r>
            <a:r>
              <a:rPr lang="fr-FR" sz="1600" dirty="0" err="1"/>
              <a:t>antibiotics</a:t>
            </a:r>
            <a:r>
              <a:rPr lang="fr-FR" sz="1600" dirty="0"/>
              <a:t>, vaccines</a:t>
            </a:r>
          </a:p>
          <a:p>
            <a:r>
              <a:rPr lang="fr-FR" sz="1600" dirty="0" err="1"/>
              <a:t>Renewed</a:t>
            </a:r>
            <a:r>
              <a:rPr lang="fr-FR" sz="1600" dirty="0"/>
              <a:t> </a:t>
            </a:r>
            <a:r>
              <a:rPr lang="fr-FR" sz="1600" dirty="0" err="1"/>
              <a:t>interest</a:t>
            </a:r>
            <a:r>
              <a:rPr lang="fr-FR" sz="1600" dirty="0"/>
              <a:t> – 1980s TB </a:t>
            </a:r>
            <a:r>
              <a:rPr lang="fr-FR" sz="1600" dirty="0" err="1"/>
              <a:t>epidemics</a:t>
            </a:r>
            <a:r>
              <a:rPr lang="fr-FR" sz="1600" dirty="0"/>
              <a:t>, </a:t>
            </a:r>
            <a:r>
              <a:rPr lang="fr-FR" sz="1600" dirty="0" err="1"/>
              <a:t>drug</a:t>
            </a:r>
            <a:r>
              <a:rPr lang="fr-FR" sz="1600" dirty="0"/>
              <a:t> </a:t>
            </a:r>
            <a:r>
              <a:rPr lang="fr-FR" sz="1600" dirty="0" err="1"/>
              <a:t>resistant</a:t>
            </a:r>
            <a:r>
              <a:rPr lang="fr-FR" sz="1600" dirty="0"/>
              <a:t> </a:t>
            </a:r>
            <a:r>
              <a:rPr lang="fr-FR" sz="1600" dirty="0" err="1"/>
              <a:t>bacteria</a:t>
            </a:r>
            <a:r>
              <a:rPr lang="fr-FR" sz="1600" dirty="0"/>
              <a:t>, </a:t>
            </a:r>
            <a:r>
              <a:rPr lang="fr-FR" sz="1600" dirty="0" err="1"/>
              <a:t>hospital</a:t>
            </a:r>
            <a:r>
              <a:rPr lang="fr-FR" sz="1600" dirty="0"/>
              <a:t> </a:t>
            </a:r>
            <a:r>
              <a:rPr lang="fr-FR" sz="1600" dirty="0" err="1"/>
              <a:t>acquired</a:t>
            </a:r>
            <a:r>
              <a:rPr lang="fr-FR" sz="1600" dirty="0"/>
              <a:t> infections</a:t>
            </a:r>
          </a:p>
          <a:p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pandemic</a:t>
            </a:r>
            <a:r>
              <a:rPr lang="fr-FR" sz="1600" dirty="0"/>
              <a:t> – lots of </a:t>
            </a:r>
            <a:r>
              <a:rPr lang="fr-FR" sz="1600" dirty="0" err="1"/>
              <a:t>hype</a:t>
            </a:r>
            <a:r>
              <a:rPr lang="fr-FR" sz="1600" dirty="0"/>
              <a:t> </a:t>
            </a:r>
            <a:r>
              <a:rPr lang="fr-FR" sz="1600" dirty="0" err="1"/>
              <a:t>around</a:t>
            </a:r>
            <a:r>
              <a:rPr lang="fr-FR" sz="1600" dirty="0"/>
              <a:t> UV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AE0E242-683F-6959-0556-D4FD7DBE6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1. Réf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9D75B9-7081-17F2-6412-F91D6DF4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" t="62269" r="19833" b="11065"/>
          <a:stretch/>
        </p:blipFill>
        <p:spPr>
          <a:xfrm>
            <a:off x="1056753" y="4303768"/>
            <a:ext cx="9499601" cy="1828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605115-7CC3-C731-E40E-DF765298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96" t="21422" r="19583" b="46111"/>
          <a:stretch/>
        </p:blipFill>
        <p:spPr>
          <a:xfrm>
            <a:off x="6058642" y="1234275"/>
            <a:ext cx="613335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544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Far-UVC in the Leeds </a:t>
            </a:r>
            <a:r>
              <a:rPr lang="fr-FR" dirty="0" err="1"/>
              <a:t>bioaerosol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K. Wood et al., ECCMID</a:t>
            </a:r>
            <a:r>
              <a:rPr lang="da-DK" baseline="30000" dirty="0"/>
              <a:t>®</a:t>
            </a:r>
            <a:r>
              <a:rPr lang="da-DK" dirty="0"/>
              <a:t> 2023, Abs #EW079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4432339"/>
            <a:ext cx="11104989" cy="1681333"/>
          </a:xfrm>
        </p:spPr>
        <p:txBody>
          <a:bodyPr/>
          <a:lstStyle/>
          <a:p>
            <a:r>
              <a:rPr lang="da-DK" dirty="0"/>
              <a:t>Current exposure limits: reduction in steady-state airbone </a:t>
            </a:r>
            <a:r>
              <a:rPr lang="da-DK" i="1" dirty="0"/>
              <a:t>S. Aureus </a:t>
            </a:r>
            <a:r>
              <a:rPr lang="da-DK" dirty="0"/>
              <a:t>of 92.1%</a:t>
            </a:r>
          </a:p>
          <a:p>
            <a:r>
              <a:rPr lang="da-DK" dirty="0"/>
              <a:t>Equivalent to an additional 35 air Changes per Hour (current), TWO HUNDRED ACH (new)</a:t>
            </a:r>
          </a:p>
          <a:p>
            <a:r>
              <a:rPr lang="da-DK" dirty="0"/>
              <a:t>Would outperform a portable air cleaner (15.5 eACH)</a:t>
            </a:r>
          </a:p>
          <a:p>
            <a:r>
              <a:rPr lang="da-DK" dirty="0"/>
              <a:t>Will be even more effective against coronaviruses and influenza</a:t>
            </a:r>
          </a:p>
          <a:p>
            <a:pPr marL="628650" lvl="2" indent="0">
              <a:buNone/>
            </a:pP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Eadie</a:t>
            </a:r>
            <a:r>
              <a:rPr lang="fr-FR" dirty="0"/>
              <a:t> et al. (2022)    https://www.nature.com/articles/s41598-022-08462-z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577490-E837-3353-F7E7-886DF9FC7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6430" r="65682" b="32795"/>
          <a:stretch/>
        </p:blipFill>
        <p:spPr>
          <a:xfrm>
            <a:off x="1671781" y="683491"/>
            <a:ext cx="3777674" cy="348210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5571C8-42A5-D32B-2A64-528C30408F64}"/>
              </a:ext>
            </a:extLst>
          </p:cNvPr>
          <p:cNvGrpSpPr/>
          <p:nvPr/>
        </p:nvGrpSpPr>
        <p:grpSpPr>
          <a:xfrm>
            <a:off x="6083281" y="944218"/>
            <a:ext cx="5028667" cy="3235656"/>
            <a:chOff x="1003278" y="2470699"/>
            <a:chExt cx="5028667" cy="3414413"/>
          </a:xfrm>
        </p:grpSpPr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48FD7958-0C0F-C592-DB1D-87AAE8995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0430" y="3754407"/>
              <a:ext cx="282133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Percentage of pathologen remaining</a:t>
              </a:r>
            </a:p>
          </p:txBody>
        </p: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BD32B763-EE14-C9E8-2548-78350C78B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8240" y="5617168"/>
              <a:ext cx="4293705" cy="26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Time from lamp switch on (min)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6840F452-BAA1-F939-22A1-1D6DC0B338A0}"/>
              </a:ext>
            </a:extLst>
          </p:cNvPr>
          <p:cNvSpPr txBox="1"/>
          <p:nvPr/>
        </p:nvSpPr>
        <p:spPr>
          <a:xfrm>
            <a:off x="9260186" y="965142"/>
            <a:ext cx="2481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sz="1100" dirty="0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fr-FR" sz="1100" dirty="0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rgbClr val="96B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endParaRPr lang="fr-FR" sz="1100" dirty="0">
              <a:solidFill>
                <a:srgbClr val="96BD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3B57E66C-EABE-DDFF-BA20-595FC43BE13F}"/>
              </a:ext>
            </a:extLst>
          </p:cNvPr>
          <p:cNvSpPr/>
          <p:nvPr/>
        </p:nvSpPr>
        <p:spPr>
          <a:xfrm>
            <a:off x="6980041" y="1446282"/>
            <a:ext cx="4112979" cy="2036453"/>
          </a:xfrm>
          <a:custGeom>
            <a:avLst/>
            <a:gdLst>
              <a:gd name="connsiteX0" fmla="*/ 0 w 4112979"/>
              <a:gd name="connsiteY0" fmla="*/ 378875 h 2036453"/>
              <a:gd name="connsiteX1" fmla="*/ 182152 w 4112979"/>
              <a:gd name="connsiteY1" fmla="*/ 265941 h 2036453"/>
              <a:gd name="connsiteX2" fmla="*/ 255012 w 4112979"/>
              <a:gd name="connsiteY2" fmla="*/ 291442 h 2036453"/>
              <a:gd name="connsiteX3" fmla="*/ 397090 w 4112979"/>
              <a:gd name="connsiteY3" fmla="*/ 397090 h 2036453"/>
              <a:gd name="connsiteX4" fmla="*/ 451736 w 4112979"/>
              <a:gd name="connsiteY4" fmla="*/ 397090 h 2036453"/>
              <a:gd name="connsiteX5" fmla="*/ 637530 w 4112979"/>
              <a:gd name="connsiteY5" fmla="*/ 94719 h 2036453"/>
              <a:gd name="connsiteX6" fmla="*/ 757750 w 4112979"/>
              <a:gd name="connsiteY6" fmla="*/ 142078 h 2036453"/>
              <a:gd name="connsiteX7" fmla="*/ 885256 w 4112979"/>
              <a:gd name="connsiteY7" fmla="*/ 255012 h 2036453"/>
              <a:gd name="connsiteX8" fmla="*/ 998190 w 4112979"/>
              <a:gd name="connsiteY8" fmla="*/ 353374 h 2036453"/>
              <a:gd name="connsiteX9" fmla="*/ 1103838 w 4112979"/>
              <a:gd name="connsiteY9" fmla="*/ 418948 h 2036453"/>
              <a:gd name="connsiteX10" fmla="*/ 1289632 w 4112979"/>
              <a:gd name="connsiteY10" fmla="*/ 265941 h 2036453"/>
              <a:gd name="connsiteX11" fmla="*/ 1395280 w 4112979"/>
              <a:gd name="connsiteY11" fmla="*/ 98362 h 2036453"/>
              <a:gd name="connsiteX12" fmla="*/ 1497285 w 4112979"/>
              <a:gd name="connsiteY12" fmla="*/ 0 h 2036453"/>
              <a:gd name="connsiteX13" fmla="*/ 1588361 w 4112979"/>
              <a:gd name="connsiteY13" fmla="*/ 36430 h 2036453"/>
              <a:gd name="connsiteX14" fmla="*/ 1653935 w 4112979"/>
              <a:gd name="connsiteY14" fmla="*/ 145721 h 2036453"/>
              <a:gd name="connsiteX15" fmla="*/ 1726796 w 4112979"/>
              <a:gd name="connsiteY15" fmla="*/ 207653 h 2036453"/>
              <a:gd name="connsiteX16" fmla="*/ 1788727 w 4112979"/>
              <a:gd name="connsiteY16" fmla="*/ 185794 h 2036453"/>
              <a:gd name="connsiteX17" fmla="*/ 1861588 w 4112979"/>
              <a:gd name="connsiteY17" fmla="*/ 87433 h 2036453"/>
              <a:gd name="connsiteX18" fmla="*/ 1930805 w 4112979"/>
              <a:gd name="connsiteY18" fmla="*/ 72861 h 2036453"/>
              <a:gd name="connsiteX19" fmla="*/ 2007309 w 4112979"/>
              <a:gd name="connsiteY19" fmla="*/ 167579 h 2036453"/>
              <a:gd name="connsiteX20" fmla="*/ 2163959 w 4112979"/>
              <a:gd name="connsiteY20" fmla="*/ 765036 h 2036453"/>
              <a:gd name="connsiteX21" fmla="*/ 2364326 w 4112979"/>
              <a:gd name="connsiteY21" fmla="*/ 1755940 h 2036453"/>
              <a:gd name="connsiteX22" fmla="*/ 2451758 w 4112979"/>
              <a:gd name="connsiteY22" fmla="*/ 1908947 h 2036453"/>
              <a:gd name="connsiteX23" fmla="*/ 2593836 w 4112979"/>
              <a:gd name="connsiteY23" fmla="*/ 1996379 h 2036453"/>
              <a:gd name="connsiteX24" fmla="*/ 2703127 w 4112979"/>
              <a:gd name="connsiteY24" fmla="*/ 2000022 h 2036453"/>
              <a:gd name="connsiteX25" fmla="*/ 2819704 w 4112979"/>
              <a:gd name="connsiteY25" fmla="*/ 1985450 h 2036453"/>
              <a:gd name="connsiteX26" fmla="*/ 2918066 w 4112979"/>
              <a:gd name="connsiteY26" fmla="*/ 2014594 h 2036453"/>
              <a:gd name="connsiteX27" fmla="*/ 3056501 w 4112979"/>
              <a:gd name="connsiteY27" fmla="*/ 2036453 h 2036453"/>
              <a:gd name="connsiteX28" fmla="*/ 3209508 w 4112979"/>
              <a:gd name="connsiteY28" fmla="*/ 2003665 h 2036453"/>
              <a:gd name="connsiteX29" fmla="*/ 3344300 w 4112979"/>
              <a:gd name="connsiteY29" fmla="*/ 1989093 h 2036453"/>
              <a:gd name="connsiteX30" fmla="*/ 3475449 w 4112979"/>
              <a:gd name="connsiteY30" fmla="*/ 1989093 h 2036453"/>
              <a:gd name="connsiteX31" fmla="*/ 3610241 w 4112979"/>
              <a:gd name="connsiteY31" fmla="*/ 1985450 h 2036453"/>
              <a:gd name="connsiteX32" fmla="*/ 3741390 w 4112979"/>
              <a:gd name="connsiteY32" fmla="*/ 1992736 h 2036453"/>
              <a:gd name="connsiteX33" fmla="*/ 3868896 w 4112979"/>
              <a:gd name="connsiteY33" fmla="*/ 2014594 h 2036453"/>
              <a:gd name="connsiteX34" fmla="*/ 3992759 w 4112979"/>
              <a:gd name="connsiteY34" fmla="*/ 2003665 h 2036453"/>
              <a:gd name="connsiteX35" fmla="*/ 4112979 w 4112979"/>
              <a:gd name="connsiteY35" fmla="*/ 1992736 h 203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12979" h="2036453">
                <a:moveTo>
                  <a:pt x="0" y="378875"/>
                </a:moveTo>
                <a:lnTo>
                  <a:pt x="182152" y="265941"/>
                </a:lnTo>
                <a:lnTo>
                  <a:pt x="255012" y="291442"/>
                </a:lnTo>
                <a:lnTo>
                  <a:pt x="397090" y="397090"/>
                </a:lnTo>
                <a:lnTo>
                  <a:pt x="451736" y="397090"/>
                </a:lnTo>
                <a:lnTo>
                  <a:pt x="637530" y="94719"/>
                </a:lnTo>
                <a:lnTo>
                  <a:pt x="757750" y="142078"/>
                </a:lnTo>
                <a:lnTo>
                  <a:pt x="885256" y="255012"/>
                </a:lnTo>
                <a:lnTo>
                  <a:pt x="998190" y="353374"/>
                </a:lnTo>
                <a:lnTo>
                  <a:pt x="1103838" y="418948"/>
                </a:lnTo>
                <a:lnTo>
                  <a:pt x="1289632" y="265941"/>
                </a:lnTo>
                <a:lnTo>
                  <a:pt x="1395280" y="98362"/>
                </a:lnTo>
                <a:lnTo>
                  <a:pt x="1497285" y="0"/>
                </a:lnTo>
                <a:lnTo>
                  <a:pt x="1588361" y="36430"/>
                </a:lnTo>
                <a:lnTo>
                  <a:pt x="1653935" y="145721"/>
                </a:lnTo>
                <a:lnTo>
                  <a:pt x="1726796" y="207653"/>
                </a:lnTo>
                <a:lnTo>
                  <a:pt x="1788727" y="185794"/>
                </a:lnTo>
                <a:lnTo>
                  <a:pt x="1861588" y="87433"/>
                </a:lnTo>
                <a:lnTo>
                  <a:pt x="1930805" y="72861"/>
                </a:lnTo>
                <a:lnTo>
                  <a:pt x="2007309" y="167579"/>
                </a:lnTo>
                <a:lnTo>
                  <a:pt x="2163959" y="765036"/>
                </a:lnTo>
                <a:lnTo>
                  <a:pt x="2364326" y="1755940"/>
                </a:lnTo>
                <a:lnTo>
                  <a:pt x="2451758" y="1908947"/>
                </a:lnTo>
                <a:lnTo>
                  <a:pt x="2593836" y="1996379"/>
                </a:lnTo>
                <a:lnTo>
                  <a:pt x="2703127" y="2000022"/>
                </a:lnTo>
                <a:lnTo>
                  <a:pt x="2819704" y="1985450"/>
                </a:lnTo>
                <a:lnTo>
                  <a:pt x="2918066" y="2014594"/>
                </a:lnTo>
                <a:lnTo>
                  <a:pt x="3056501" y="2036453"/>
                </a:lnTo>
                <a:lnTo>
                  <a:pt x="3209508" y="2003665"/>
                </a:lnTo>
                <a:lnTo>
                  <a:pt x="3344300" y="1989093"/>
                </a:lnTo>
                <a:lnTo>
                  <a:pt x="3475449" y="1989093"/>
                </a:lnTo>
                <a:lnTo>
                  <a:pt x="3610241" y="1985450"/>
                </a:lnTo>
                <a:lnTo>
                  <a:pt x="3741390" y="1992736"/>
                </a:lnTo>
                <a:lnTo>
                  <a:pt x="3868896" y="2014594"/>
                </a:lnTo>
                <a:lnTo>
                  <a:pt x="3992759" y="2003665"/>
                </a:lnTo>
                <a:lnTo>
                  <a:pt x="4112979" y="1992736"/>
                </a:lnTo>
              </a:path>
            </a:pathLst>
          </a:custGeom>
          <a:noFill/>
          <a:ln w="25400">
            <a:solidFill>
              <a:srgbClr val="96BD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69068A-294A-1041-BE40-A50A9F019D32}"/>
              </a:ext>
            </a:extLst>
          </p:cNvPr>
          <p:cNvSpPr/>
          <p:nvPr/>
        </p:nvSpPr>
        <p:spPr>
          <a:xfrm>
            <a:off x="6943611" y="1777797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EDBDFE-1ACA-3F45-CA91-FFB8E465BD7C}"/>
              </a:ext>
            </a:extLst>
          </p:cNvPr>
          <p:cNvSpPr/>
          <p:nvPr/>
        </p:nvSpPr>
        <p:spPr>
          <a:xfrm>
            <a:off x="7155967" y="1685383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C84360-2CA8-D38C-E951-41ED061A55D2}"/>
              </a:ext>
            </a:extLst>
          </p:cNvPr>
          <p:cNvSpPr/>
          <p:nvPr/>
        </p:nvSpPr>
        <p:spPr>
          <a:xfrm>
            <a:off x="7365558" y="1808394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565CB-647A-B700-6FEE-28C3E9CCD5B3}"/>
              </a:ext>
            </a:extLst>
          </p:cNvPr>
          <p:cNvSpPr/>
          <p:nvPr/>
        </p:nvSpPr>
        <p:spPr>
          <a:xfrm>
            <a:off x="7587162" y="1510285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C790EF-5574-4AC6-5F09-A658C83AF28C}"/>
              </a:ext>
            </a:extLst>
          </p:cNvPr>
          <p:cNvSpPr/>
          <p:nvPr/>
        </p:nvSpPr>
        <p:spPr>
          <a:xfrm>
            <a:off x="7807682" y="1656239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B82C73-09A3-FF71-B1F4-4C93E433B647}"/>
              </a:ext>
            </a:extLst>
          </p:cNvPr>
          <p:cNvSpPr/>
          <p:nvPr/>
        </p:nvSpPr>
        <p:spPr>
          <a:xfrm>
            <a:off x="8020916" y="1814827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80DBD-2855-F594-8CE3-E7201FA903D2}"/>
              </a:ext>
            </a:extLst>
          </p:cNvPr>
          <p:cNvSpPr/>
          <p:nvPr/>
        </p:nvSpPr>
        <p:spPr>
          <a:xfrm>
            <a:off x="8239730" y="1656472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E837EB-B447-9E38-DA55-49DF7A758261}"/>
              </a:ext>
            </a:extLst>
          </p:cNvPr>
          <p:cNvSpPr/>
          <p:nvPr/>
        </p:nvSpPr>
        <p:spPr>
          <a:xfrm>
            <a:off x="8463892" y="1394561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05EA0B-B0FE-1B2B-081F-F554C4DA5984}"/>
              </a:ext>
            </a:extLst>
          </p:cNvPr>
          <p:cNvSpPr/>
          <p:nvPr/>
        </p:nvSpPr>
        <p:spPr>
          <a:xfrm>
            <a:off x="8668988" y="1626010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888718-13C7-7DFD-5706-642687F555AE}"/>
              </a:ext>
            </a:extLst>
          </p:cNvPr>
          <p:cNvSpPr/>
          <p:nvPr/>
        </p:nvSpPr>
        <p:spPr>
          <a:xfrm>
            <a:off x="8882454" y="1488427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15CE9-AF4B-82A0-8009-73CDC64D77C0}"/>
              </a:ext>
            </a:extLst>
          </p:cNvPr>
          <p:cNvSpPr/>
          <p:nvPr/>
        </p:nvSpPr>
        <p:spPr>
          <a:xfrm>
            <a:off x="9109174" y="2197345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E4B810-6F23-4565-0305-308D8126EC1E}"/>
              </a:ext>
            </a:extLst>
          </p:cNvPr>
          <p:cNvSpPr/>
          <p:nvPr/>
        </p:nvSpPr>
        <p:spPr>
          <a:xfrm>
            <a:off x="9322408" y="3194295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A1098-7430-E319-3559-A1B5CB40EEAC}"/>
              </a:ext>
            </a:extLst>
          </p:cNvPr>
          <p:cNvSpPr/>
          <p:nvPr/>
        </p:nvSpPr>
        <p:spPr>
          <a:xfrm>
            <a:off x="9544012" y="3404351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BC54E7-C779-6A6C-7DD4-35780594CA52}"/>
              </a:ext>
            </a:extLst>
          </p:cNvPr>
          <p:cNvSpPr/>
          <p:nvPr/>
        </p:nvSpPr>
        <p:spPr>
          <a:xfrm>
            <a:off x="9758332" y="3392569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F1FE0D-C6C0-0531-FAE7-FC04288A9A3C}"/>
              </a:ext>
            </a:extLst>
          </p:cNvPr>
          <p:cNvSpPr/>
          <p:nvPr/>
        </p:nvSpPr>
        <p:spPr>
          <a:xfrm>
            <a:off x="9967922" y="3444425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9B3385-A230-24E9-1F9F-6D6FE9EA71F0}"/>
              </a:ext>
            </a:extLst>
          </p:cNvPr>
          <p:cNvSpPr/>
          <p:nvPr/>
        </p:nvSpPr>
        <p:spPr>
          <a:xfrm>
            <a:off x="10191232" y="3417838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6C5704-1522-572A-F1B8-89EEAF33F75C}"/>
              </a:ext>
            </a:extLst>
          </p:cNvPr>
          <p:cNvSpPr/>
          <p:nvPr/>
        </p:nvSpPr>
        <p:spPr>
          <a:xfrm>
            <a:off x="10397180" y="3401561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21F24B-8582-C42E-CD04-C01E996B1090}"/>
              </a:ext>
            </a:extLst>
          </p:cNvPr>
          <p:cNvSpPr/>
          <p:nvPr/>
        </p:nvSpPr>
        <p:spPr>
          <a:xfrm>
            <a:off x="10620490" y="3400475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8A73FE-FADF-1D32-7B18-8EFB18931C4C}"/>
              </a:ext>
            </a:extLst>
          </p:cNvPr>
          <p:cNvSpPr/>
          <p:nvPr/>
        </p:nvSpPr>
        <p:spPr>
          <a:xfrm>
            <a:off x="10833723" y="3417838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64A9D8-8506-541C-8801-9602774422AB}"/>
              </a:ext>
            </a:extLst>
          </p:cNvPr>
          <p:cNvSpPr/>
          <p:nvPr/>
        </p:nvSpPr>
        <p:spPr>
          <a:xfrm>
            <a:off x="11049980" y="3404351"/>
            <a:ext cx="80147" cy="8014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308172A-CBD1-8BBA-BB4A-B15330CD8C39}"/>
              </a:ext>
            </a:extLst>
          </p:cNvPr>
          <p:cNvSpPr txBox="1"/>
          <p:nvPr/>
        </p:nvSpPr>
        <p:spPr>
          <a:xfrm>
            <a:off x="9267472" y="1283565"/>
            <a:ext cx="2481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ACGIH « skin »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8B24A8CA-0D77-38ED-2F39-70E73F9AE67F}"/>
              </a:ext>
            </a:extLst>
          </p:cNvPr>
          <p:cNvSpPr/>
          <p:nvPr/>
        </p:nvSpPr>
        <p:spPr>
          <a:xfrm>
            <a:off x="6980041" y="1482712"/>
            <a:ext cx="4142123" cy="2123886"/>
          </a:xfrm>
          <a:custGeom>
            <a:avLst/>
            <a:gdLst>
              <a:gd name="connsiteX0" fmla="*/ 0 w 4142123"/>
              <a:gd name="connsiteY0" fmla="*/ 233154 h 2123886"/>
              <a:gd name="connsiteX1" fmla="*/ 196724 w 4142123"/>
              <a:gd name="connsiteY1" fmla="*/ 47360 h 2123886"/>
              <a:gd name="connsiteX2" fmla="*/ 229511 w 4142123"/>
              <a:gd name="connsiteY2" fmla="*/ 43717 h 2123886"/>
              <a:gd name="connsiteX3" fmla="*/ 324230 w 4142123"/>
              <a:gd name="connsiteY3" fmla="*/ 174866 h 2123886"/>
              <a:gd name="connsiteX4" fmla="*/ 411663 w 4142123"/>
              <a:gd name="connsiteY4" fmla="*/ 309658 h 2123886"/>
              <a:gd name="connsiteX5" fmla="*/ 462665 w 4142123"/>
              <a:gd name="connsiteY5" fmla="*/ 313301 h 2123886"/>
              <a:gd name="connsiteX6" fmla="*/ 641173 w 4142123"/>
              <a:gd name="connsiteY6" fmla="*/ 178509 h 2123886"/>
              <a:gd name="connsiteX7" fmla="*/ 812396 w 4142123"/>
              <a:gd name="connsiteY7" fmla="*/ 142078 h 2123886"/>
              <a:gd name="connsiteX8" fmla="*/ 936259 w 4142123"/>
              <a:gd name="connsiteY8" fmla="*/ 120220 h 2123886"/>
              <a:gd name="connsiteX9" fmla="*/ 1052835 w 4142123"/>
              <a:gd name="connsiteY9" fmla="*/ 123863 h 2123886"/>
              <a:gd name="connsiteX10" fmla="*/ 1111124 w 4142123"/>
              <a:gd name="connsiteY10" fmla="*/ 153008 h 2123886"/>
              <a:gd name="connsiteX11" fmla="*/ 1205843 w 4142123"/>
              <a:gd name="connsiteY11" fmla="*/ 258655 h 2123886"/>
              <a:gd name="connsiteX12" fmla="*/ 1289632 w 4142123"/>
              <a:gd name="connsiteY12" fmla="*/ 353374 h 2123886"/>
              <a:gd name="connsiteX13" fmla="*/ 1358850 w 4142123"/>
              <a:gd name="connsiteY13" fmla="*/ 342445 h 2123886"/>
              <a:gd name="connsiteX14" fmla="*/ 1519143 w 4142123"/>
              <a:gd name="connsiteY14" fmla="*/ 193081 h 2123886"/>
              <a:gd name="connsiteX15" fmla="*/ 1643006 w 4142123"/>
              <a:gd name="connsiteY15" fmla="*/ 32788 h 2123886"/>
              <a:gd name="connsiteX16" fmla="*/ 1723153 w 4142123"/>
              <a:gd name="connsiteY16" fmla="*/ 0 h 2123886"/>
              <a:gd name="connsiteX17" fmla="*/ 1796013 w 4142123"/>
              <a:gd name="connsiteY17" fmla="*/ 21859 h 2123886"/>
              <a:gd name="connsiteX18" fmla="*/ 1894375 w 4142123"/>
              <a:gd name="connsiteY18" fmla="*/ 193081 h 2123886"/>
              <a:gd name="connsiteX19" fmla="*/ 1992737 w 4142123"/>
              <a:gd name="connsiteY19" fmla="*/ 608386 h 2123886"/>
              <a:gd name="connsiteX20" fmla="*/ 2080169 w 4142123"/>
              <a:gd name="connsiteY20" fmla="*/ 1482713 h 2123886"/>
              <a:gd name="connsiteX21" fmla="*/ 2120243 w 4142123"/>
              <a:gd name="connsiteY21" fmla="*/ 1817871 h 2123886"/>
              <a:gd name="connsiteX22" fmla="*/ 2149387 w 4142123"/>
              <a:gd name="connsiteY22" fmla="*/ 2032810 h 2123886"/>
              <a:gd name="connsiteX23" fmla="*/ 2171245 w 4142123"/>
              <a:gd name="connsiteY23" fmla="*/ 2094741 h 2123886"/>
              <a:gd name="connsiteX24" fmla="*/ 2207675 w 4142123"/>
              <a:gd name="connsiteY24" fmla="*/ 2123886 h 2123886"/>
              <a:gd name="connsiteX25" fmla="*/ 2389827 w 4142123"/>
              <a:gd name="connsiteY25" fmla="*/ 2105670 h 2123886"/>
              <a:gd name="connsiteX26" fmla="*/ 2517333 w 4142123"/>
              <a:gd name="connsiteY26" fmla="*/ 2112957 h 2123886"/>
              <a:gd name="connsiteX27" fmla="*/ 2619337 w 4142123"/>
              <a:gd name="connsiteY27" fmla="*/ 2109313 h 2123886"/>
              <a:gd name="connsiteX28" fmla="*/ 2794203 w 4142123"/>
              <a:gd name="connsiteY28" fmla="*/ 2105670 h 2123886"/>
              <a:gd name="connsiteX29" fmla="*/ 3020071 w 4142123"/>
              <a:gd name="connsiteY29" fmla="*/ 2054668 h 2123886"/>
              <a:gd name="connsiteX30" fmla="*/ 3158506 w 4142123"/>
              <a:gd name="connsiteY30" fmla="*/ 2091098 h 2123886"/>
              <a:gd name="connsiteX31" fmla="*/ 3249581 w 4142123"/>
              <a:gd name="connsiteY31" fmla="*/ 2091098 h 2123886"/>
              <a:gd name="connsiteX32" fmla="*/ 3449948 w 4142123"/>
              <a:gd name="connsiteY32" fmla="*/ 2076526 h 2123886"/>
              <a:gd name="connsiteX33" fmla="*/ 3541024 w 4142123"/>
              <a:gd name="connsiteY33" fmla="*/ 2083812 h 2123886"/>
              <a:gd name="connsiteX34" fmla="*/ 3650314 w 4142123"/>
              <a:gd name="connsiteY34" fmla="*/ 2087455 h 2123886"/>
              <a:gd name="connsiteX35" fmla="*/ 3748676 w 4142123"/>
              <a:gd name="connsiteY35" fmla="*/ 2091098 h 2123886"/>
              <a:gd name="connsiteX36" fmla="*/ 3879825 w 4142123"/>
              <a:gd name="connsiteY36" fmla="*/ 2083812 h 2123886"/>
              <a:gd name="connsiteX37" fmla="*/ 3952686 w 4142123"/>
              <a:gd name="connsiteY37" fmla="*/ 2091098 h 2123886"/>
              <a:gd name="connsiteX38" fmla="*/ 4142123 w 4142123"/>
              <a:gd name="connsiteY38" fmla="*/ 2098384 h 21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142123" h="2123886">
                <a:moveTo>
                  <a:pt x="0" y="233154"/>
                </a:moveTo>
                <a:lnTo>
                  <a:pt x="196724" y="47360"/>
                </a:lnTo>
                <a:lnTo>
                  <a:pt x="229511" y="43717"/>
                </a:lnTo>
                <a:lnTo>
                  <a:pt x="324230" y="174866"/>
                </a:lnTo>
                <a:lnTo>
                  <a:pt x="411663" y="309658"/>
                </a:lnTo>
                <a:lnTo>
                  <a:pt x="462665" y="313301"/>
                </a:lnTo>
                <a:lnTo>
                  <a:pt x="641173" y="178509"/>
                </a:lnTo>
                <a:lnTo>
                  <a:pt x="812396" y="142078"/>
                </a:lnTo>
                <a:lnTo>
                  <a:pt x="936259" y="120220"/>
                </a:lnTo>
                <a:lnTo>
                  <a:pt x="1052835" y="123863"/>
                </a:lnTo>
                <a:lnTo>
                  <a:pt x="1111124" y="153008"/>
                </a:lnTo>
                <a:lnTo>
                  <a:pt x="1205843" y="258655"/>
                </a:lnTo>
                <a:lnTo>
                  <a:pt x="1289632" y="353374"/>
                </a:lnTo>
                <a:lnTo>
                  <a:pt x="1358850" y="342445"/>
                </a:lnTo>
                <a:lnTo>
                  <a:pt x="1519143" y="193081"/>
                </a:lnTo>
                <a:lnTo>
                  <a:pt x="1643006" y="32788"/>
                </a:lnTo>
                <a:lnTo>
                  <a:pt x="1723153" y="0"/>
                </a:lnTo>
                <a:lnTo>
                  <a:pt x="1796013" y="21859"/>
                </a:lnTo>
                <a:lnTo>
                  <a:pt x="1894375" y="193081"/>
                </a:lnTo>
                <a:lnTo>
                  <a:pt x="1992737" y="608386"/>
                </a:lnTo>
                <a:lnTo>
                  <a:pt x="2080169" y="1482713"/>
                </a:lnTo>
                <a:lnTo>
                  <a:pt x="2120243" y="1817871"/>
                </a:lnTo>
                <a:lnTo>
                  <a:pt x="2149387" y="2032810"/>
                </a:lnTo>
                <a:lnTo>
                  <a:pt x="2171245" y="2094741"/>
                </a:lnTo>
                <a:lnTo>
                  <a:pt x="2207675" y="2123886"/>
                </a:lnTo>
                <a:lnTo>
                  <a:pt x="2389827" y="2105670"/>
                </a:lnTo>
                <a:lnTo>
                  <a:pt x="2517333" y="2112957"/>
                </a:lnTo>
                <a:lnTo>
                  <a:pt x="2619337" y="2109313"/>
                </a:lnTo>
                <a:lnTo>
                  <a:pt x="2794203" y="2105670"/>
                </a:lnTo>
                <a:lnTo>
                  <a:pt x="3020071" y="2054668"/>
                </a:lnTo>
                <a:lnTo>
                  <a:pt x="3158506" y="2091098"/>
                </a:lnTo>
                <a:lnTo>
                  <a:pt x="3249581" y="2091098"/>
                </a:lnTo>
                <a:lnTo>
                  <a:pt x="3449948" y="2076526"/>
                </a:lnTo>
                <a:lnTo>
                  <a:pt x="3541024" y="2083812"/>
                </a:lnTo>
                <a:lnTo>
                  <a:pt x="3650314" y="2087455"/>
                </a:lnTo>
                <a:lnTo>
                  <a:pt x="3748676" y="2091098"/>
                </a:lnTo>
                <a:lnTo>
                  <a:pt x="3879825" y="2083812"/>
                </a:lnTo>
                <a:lnTo>
                  <a:pt x="3952686" y="2091098"/>
                </a:lnTo>
                <a:lnTo>
                  <a:pt x="4142123" y="2098384"/>
                </a:lnTo>
              </a:path>
            </a:pathLst>
          </a:cu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Losange 40">
            <a:extLst>
              <a:ext uri="{FF2B5EF4-FFF2-40B4-BE49-F238E27FC236}">
                <a16:creationId xmlns:a16="http://schemas.microsoft.com/office/drawing/2014/main" id="{AA6B5E84-70F1-FD70-EE04-735B8E9ABA92}"/>
              </a:ext>
            </a:extLst>
          </p:cNvPr>
          <p:cNvSpPr/>
          <p:nvPr/>
        </p:nvSpPr>
        <p:spPr>
          <a:xfrm>
            <a:off x="6939968" y="1675792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Losange 41">
            <a:extLst>
              <a:ext uri="{FF2B5EF4-FFF2-40B4-BE49-F238E27FC236}">
                <a16:creationId xmlns:a16="http://schemas.microsoft.com/office/drawing/2014/main" id="{2F1FC221-6B95-317D-BBE4-53E641F2B21E}"/>
              </a:ext>
            </a:extLst>
          </p:cNvPr>
          <p:cNvSpPr/>
          <p:nvPr/>
        </p:nvSpPr>
        <p:spPr>
          <a:xfrm>
            <a:off x="7153176" y="1494861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Losange 42">
            <a:extLst>
              <a:ext uri="{FF2B5EF4-FFF2-40B4-BE49-F238E27FC236}">
                <a16:creationId xmlns:a16="http://schemas.microsoft.com/office/drawing/2014/main" id="{339A9687-7D25-6E28-AA07-B7080D3175FB}"/>
              </a:ext>
            </a:extLst>
          </p:cNvPr>
          <p:cNvSpPr/>
          <p:nvPr/>
        </p:nvSpPr>
        <p:spPr>
          <a:xfrm>
            <a:off x="7371991" y="1742587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Losange 43">
            <a:extLst>
              <a:ext uri="{FF2B5EF4-FFF2-40B4-BE49-F238E27FC236}">
                <a16:creationId xmlns:a16="http://schemas.microsoft.com/office/drawing/2014/main" id="{2E4F2E86-7BE6-0637-4196-9D4BD580BEE1}"/>
              </a:ext>
            </a:extLst>
          </p:cNvPr>
          <p:cNvSpPr/>
          <p:nvPr/>
        </p:nvSpPr>
        <p:spPr>
          <a:xfrm>
            <a:off x="7581581" y="1612290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Losange 44">
            <a:extLst>
              <a:ext uri="{FF2B5EF4-FFF2-40B4-BE49-F238E27FC236}">
                <a16:creationId xmlns:a16="http://schemas.microsoft.com/office/drawing/2014/main" id="{EBBAAFDB-FE8C-A9ED-D87F-38B795B81E00}"/>
              </a:ext>
            </a:extLst>
          </p:cNvPr>
          <p:cNvSpPr/>
          <p:nvPr/>
        </p:nvSpPr>
        <p:spPr>
          <a:xfrm>
            <a:off x="7804039" y="1567953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Losange 45">
            <a:extLst>
              <a:ext uri="{FF2B5EF4-FFF2-40B4-BE49-F238E27FC236}">
                <a16:creationId xmlns:a16="http://schemas.microsoft.com/office/drawing/2014/main" id="{6B5DF775-D224-DF29-A34C-5F200DD000DF}"/>
              </a:ext>
            </a:extLst>
          </p:cNvPr>
          <p:cNvSpPr/>
          <p:nvPr/>
        </p:nvSpPr>
        <p:spPr>
          <a:xfrm>
            <a:off x="8013630" y="1576092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Losange 46">
            <a:extLst>
              <a:ext uri="{FF2B5EF4-FFF2-40B4-BE49-F238E27FC236}">
                <a16:creationId xmlns:a16="http://schemas.microsoft.com/office/drawing/2014/main" id="{5C5EC085-AE68-99D5-9C4B-FC08364410D4}"/>
              </a:ext>
            </a:extLst>
          </p:cNvPr>
          <p:cNvSpPr/>
          <p:nvPr/>
        </p:nvSpPr>
        <p:spPr>
          <a:xfrm>
            <a:off x="8237792" y="1790179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Losange 47">
            <a:extLst>
              <a:ext uri="{FF2B5EF4-FFF2-40B4-BE49-F238E27FC236}">
                <a16:creationId xmlns:a16="http://schemas.microsoft.com/office/drawing/2014/main" id="{C55214FF-1D8B-D9F0-B3E6-0D99CCEECC86}"/>
              </a:ext>
            </a:extLst>
          </p:cNvPr>
          <p:cNvSpPr/>
          <p:nvPr/>
        </p:nvSpPr>
        <p:spPr>
          <a:xfrm>
            <a:off x="8453816" y="1624537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Losange 48">
            <a:extLst>
              <a:ext uri="{FF2B5EF4-FFF2-40B4-BE49-F238E27FC236}">
                <a16:creationId xmlns:a16="http://schemas.microsoft.com/office/drawing/2014/main" id="{C9FF15A7-F781-57B3-56C6-DB670C21ECA4}"/>
              </a:ext>
            </a:extLst>
          </p:cNvPr>
          <p:cNvSpPr/>
          <p:nvPr/>
        </p:nvSpPr>
        <p:spPr>
          <a:xfrm>
            <a:off x="8666197" y="1436805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Losange 49">
            <a:extLst>
              <a:ext uri="{FF2B5EF4-FFF2-40B4-BE49-F238E27FC236}">
                <a16:creationId xmlns:a16="http://schemas.microsoft.com/office/drawing/2014/main" id="{F15FAF03-9AAD-C28E-822B-C60BCC0C04CC}"/>
              </a:ext>
            </a:extLst>
          </p:cNvPr>
          <p:cNvSpPr/>
          <p:nvPr/>
        </p:nvSpPr>
        <p:spPr>
          <a:xfrm>
            <a:off x="8882221" y="1796379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Losange 50">
            <a:extLst>
              <a:ext uri="{FF2B5EF4-FFF2-40B4-BE49-F238E27FC236}">
                <a16:creationId xmlns:a16="http://schemas.microsoft.com/office/drawing/2014/main" id="{F55BC3F7-F1BB-EC9F-A115-7E338F6F1784}"/>
              </a:ext>
            </a:extLst>
          </p:cNvPr>
          <p:cNvSpPr/>
          <p:nvPr/>
        </p:nvSpPr>
        <p:spPr>
          <a:xfrm>
            <a:off x="9100803" y="3521935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Losange 51">
            <a:extLst>
              <a:ext uri="{FF2B5EF4-FFF2-40B4-BE49-F238E27FC236}">
                <a16:creationId xmlns:a16="http://schemas.microsoft.com/office/drawing/2014/main" id="{806612A5-F6B9-A69B-BA7E-C3CFB3187EF8}"/>
              </a:ext>
            </a:extLst>
          </p:cNvPr>
          <p:cNvSpPr/>
          <p:nvPr/>
        </p:nvSpPr>
        <p:spPr>
          <a:xfrm>
            <a:off x="9319850" y="3537438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Losange 52">
            <a:extLst>
              <a:ext uri="{FF2B5EF4-FFF2-40B4-BE49-F238E27FC236}">
                <a16:creationId xmlns:a16="http://schemas.microsoft.com/office/drawing/2014/main" id="{33CC71F1-DA4F-A77C-A068-98B500E94F17}"/>
              </a:ext>
            </a:extLst>
          </p:cNvPr>
          <p:cNvSpPr/>
          <p:nvPr/>
        </p:nvSpPr>
        <p:spPr>
          <a:xfrm>
            <a:off x="9530293" y="3542787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Losange 53">
            <a:extLst>
              <a:ext uri="{FF2B5EF4-FFF2-40B4-BE49-F238E27FC236}">
                <a16:creationId xmlns:a16="http://schemas.microsoft.com/office/drawing/2014/main" id="{5DD93A13-3C51-7B2D-5060-5951FBFFE49D}"/>
              </a:ext>
            </a:extLst>
          </p:cNvPr>
          <p:cNvSpPr/>
          <p:nvPr/>
        </p:nvSpPr>
        <p:spPr>
          <a:xfrm>
            <a:off x="9755541" y="3522013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Losange 54">
            <a:extLst>
              <a:ext uri="{FF2B5EF4-FFF2-40B4-BE49-F238E27FC236}">
                <a16:creationId xmlns:a16="http://schemas.microsoft.com/office/drawing/2014/main" id="{3C997F01-7B7A-AD11-35E3-CFC3D089AE75}"/>
              </a:ext>
            </a:extLst>
          </p:cNvPr>
          <p:cNvSpPr/>
          <p:nvPr/>
        </p:nvSpPr>
        <p:spPr>
          <a:xfrm>
            <a:off x="9964279" y="3500775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23AB4D45-3BFA-2C46-5E86-D12E27B1D861}"/>
              </a:ext>
            </a:extLst>
          </p:cNvPr>
          <p:cNvSpPr/>
          <p:nvPr/>
        </p:nvSpPr>
        <p:spPr>
          <a:xfrm>
            <a:off x="10184798" y="3538290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Losange 56">
            <a:extLst>
              <a:ext uri="{FF2B5EF4-FFF2-40B4-BE49-F238E27FC236}">
                <a16:creationId xmlns:a16="http://schemas.microsoft.com/office/drawing/2014/main" id="{75FD3677-E072-4163-B9EC-E8D847F1541D}"/>
              </a:ext>
            </a:extLst>
          </p:cNvPr>
          <p:cNvSpPr/>
          <p:nvPr/>
        </p:nvSpPr>
        <p:spPr>
          <a:xfrm>
            <a:off x="10397180" y="3522633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Losange 57">
            <a:extLst>
              <a:ext uri="{FF2B5EF4-FFF2-40B4-BE49-F238E27FC236}">
                <a16:creationId xmlns:a16="http://schemas.microsoft.com/office/drawing/2014/main" id="{ACF2B8FE-A5D6-4273-B384-434784417EF3}"/>
              </a:ext>
            </a:extLst>
          </p:cNvPr>
          <p:cNvSpPr/>
          <p:nvPr/>
        </p:nvSpPr>
        <p:spPr>
          <a:xfrm>
            <a:off x="10611266" y="3529919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Losange 58">
            <a:extLst>
              <a:ext uri="{FF2B5EF4-FFF2-40B4-BE49-F238E27FC236}">
                <a16:creationId xmlns:a16="http://schemas.microsoft.com/office/drawing/2014/main" id="{9ED34224-BD6F-3B07-ACF6-747E7B59AA66}"/>
              </a:ext>
            </a:extLst>
          </p:cNvPr>
          <p:cNvSpPr/>
          <p:nvPr/>
        </p:nvSpPr>
        <p:spPr>
          <a:xfrm>
            <a:off x="10827289" y="3522633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Losange 59">
            <a:extLst>
              <a:ext uri="{FF2B5EF4-FFF2-40B4-BE49-F238E27FC236}">
                <a16:creationId xmlns:a16="http://schemas.microsoft.com/office/drawing/2014/main" id="{6FB8482C-FA13-A76B-9B07-EA2E9CC8A3C1}"/>
              </a:ext>
            </a:extLst>
          </p:cNvPr>
          <p:cNvSpPr/>
          <p:nvPr/>
        </p:nvSpPr>
        <p:spPr>
          <a:xfrm>
            <a:off x="11054243" y="3534415"/>
            <a:ext cx="87433" cy="94719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45182DEF-8E1C-E90B-71F7-5352E5829BE6}"/>
              </a:ext>
            </a:extLst>
          </p:cNvPr>
          <p:cNvCxnSpPr/>
          <p:nvPr/>
        </p:nvCxnSpPr>
        <p:spPr>
          <a:xfrm>
            <a:off x="6761874" y="924339"/>
            <a:ext cx="0" cy="267362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A2ADA0D8-34B3-724B-215B-2012CE7084E3}"/>
              </a:ext>
            </a:extLst>
          </p:cNvPr>
          <p:cNvCxnSpPr>
            <a:cxnSpLocks/>
          </p:cNvCxnSpPr>
          <p:nvPr/>
        </p:nvCxnSpPr>
        <p:spPr>
          <a:xfrm>
            <a:off x="6758609" y="3599245"/>
            <a:ext cx="433935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4D1AB906-6008-C2B4-9487-34028CC94EA1}"/>
              </a:ext>
            </a:extLst>
          </p:cNvPr>
          <p:cNvCxnSpPr>
            <a:cxnSpLocks/>
          </p:cNvCxnSpPr>
          <p:nvPr/>
        </p:nvCxnSpPr>
        <p:spPr>
          <a:xfrm>
            <a:off x="6761221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DF7FA205-DCBC-5BAC-2B1B-8130EC7B95DC}"/>
              </a:ext>
            </a:extLst>
          </p:cNvPr>
          <p:cNvCxnSpPr>
            <a:cxnSpLocks/>
          </p:cNvCxnSpPr>
          <p:nvPr/>
        </p:nvCxnSpPr>
        <p:spPr>
          <a:xfrm>
            <a:off x="7196142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1A67AE50-C273-03AF-EC2F-32762510DAAD}"/>
              </a:ext>
            </a:extLst>
          </p:cNvPr>
          <p:cNvCxnSpPr>
            <a:cxnSpLocks/>
          </p:cNvCxnSpPr>
          <p:nvPr/>
        </p:nvCxnSpPr>
        <p:spPr>
          <a:xfrm>
            <a:off x="7630119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401B5880-68F1-264F-DF12-93F65E41C3BD}"/>
              </a:ext>
            </a:extLst>
          </p:cNvPr>
          <p:cNvCxnSpPr>
            <a:cxnSpLocks/>
          </p:cNvCxnSpPr>
          <p:nvPr/>
        </p:nvCxnSpPr>
        <p:spPr>
          <a:xfrm>
            <a:off x="8062167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223BD6AC-FAFB-6A70-1CE4-4625616A7AE1}"/>
              </a:ext>
            </a:extLst>
          </p:cNvPr>
          <p:cNvCxnSpPr>
            <a:cxnSpLocks/>
          </p:cNvCxnSpPr>
          <p:nvPr/>
        </p:nvCxnSpPr>
        <p:spPr>
          <a:xfrm>
            <a:off x="8492286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AC2E001F-58D0-48CF-6517-E9F660ED0E50}"/>
              </a:ext>
            </a:extLst>
          </p:cNvPr>
          <p:cNvCxnSpPr>
            <a:cxnSpLocks/>
          </p:cNvCxnSpPr>
          <p:nvPr/>
        </p:nvCxnSpPr>
        <p:spPr>
          <a:xfrm>
            <a:off x="8926264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10B08021-ED61-8539-D7DC-53D4021459E1}"/>
              </a:ext>
            </a:extLst>
          </p:cNvPr>
          <p:cNvCxnSpPr>
            <a:cxnSpLocks/>
          </p:cNvCxnSpPr>
          <p:nvPr/>
        </p:nvCxnSpPr>
        <p:spPr>
          <a:xfrm>
            <a:off x="9359719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606282CF-17DB-75F0-D758-F8DCACCAC421}"/>
              </a:ext>
            </a:extLst>
          </p:cNvPr>
          <p:cNvCxnSpPr>
            <a:cxnSpLocks/>
          </p:cNvCxnSpPr>
          <p:nvPr/>
        </p:nvCxnSpPr>
        <p:spPr>
          <a:xfrm>
            <a:off x="9795104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1A76085F-F63D-820C-86E2-4E71A6651829}"/>
              </a:ext>
            </a:extLst>
          </p:cNvPr>
          <p:cNvCxnSpPr>
            <a:cxnSpLocks/>
          </p:cNvCxnSpPr>
          <p:nvPr/>
        </p:nvCxnSpPr>
        <p:spPr>
          <a:xfrm>
            <a:off x="10232419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E80FEE85-5DD2-9973-5094-CF86B35A613B}"/>
              </a:ext>
            </a:extLst>
          </p:cNvPr>
          <p:cNvCxnSpPr>
            <a:cxnSpLocks/>
          </p:cNvCxnSpPr>
          <p:nvPr/>
        </p:nvCxnSpPr>
        <p:spPr>
          <a:xfrm>
            <a:off x="10654455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56E39558-E55D-6EF4-3BAA-1912871375AA}"/>
              </a:ext>
            </a:extLst>
          </p:cNvPr>
          <p:cNvCxnSpPr>
            <a:cxnSpLocks/>
          </p:cNvCxnSpPr>
          <p:nvPr/>
        </p:nvCxnSpPr>
        <p:spPr>
          <a:xfrm>
            <a:off x="11101259" y="3594192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5EFAD208-41DC-3907-4A8C-0B781E533C6D}"/>
              </a:ext>
            </a:extLst>
          </p:cNvPr>
          <p:cNvSpPr txBox="1"/>
          <p:nvPr/>
        </p:nvSpPr>
        <p:spPr>
          <a:xfrm>
            <a:off x="6586594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-50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E76A2CE0-C59F-CB15-9304-BE988F4BDB69}"/>
              </a:ext>
            </a:extLst>
          </p:cNvPr>
          <p:cNvSpPr txBox="1"/>
          <p:nvPr/>
        </p:nvSpPr>
        <p:spPr>
          <a:xfrm>
            <a:off x="7021175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-40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D277262-7E20-D4B2-3F3E-2DB4113BD6D4}"/>
              </a:ext>
            </a:extLst>
          </p:cNvPr>
          <p:cNvSpPr txBox="1"/>
          <p:nvPr/>
        </p:nvSpPr>
        <p:spPr>
          <a:xfrm>
            <a:off x="7453223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-30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4ABAFC6A-9BB7-D4B2-6DAA-42B4A5138843}"/>
              </a:ext>
            </a:extLst>
          </p:cNvPr>
          <p:cNvSpPr txBox="1"/>
          <p:nvPr/>
        </p:nvSpPr>
        <p:spPr>
          <a:xfrm>
            <a:off x="7882480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-20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1861FC87-2C2D-C1E4-65C0-117941780A35}"/>
              </a:ext>
            </a:extLst>
          </p:cNvPr>
          <p:cNvSpPr txBox="1"/>
          <p:nvPr/>
        </p:nvSpPr>
        <p:spPr>
          <a:xfrm>
            <a:off x="8317319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-10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9E7D06CE-3D28-C6DD-AAE6-3E896A87C82C}"/>
              </a:ext>
            </a:extLst>
          </p:cNvPr>
          <p:cNvSpPr txBox="1"/>
          <p:nvPr/>
        </p:nvSpPr>
        <p:spPr>
          <a:xfrm>
            <a:off x="8801222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050DCD68-D110-3956-9EAA-FC3E5F7666EC}"/>
              </a:ext>
            </a:extLst>
          </p:cNvPr>
          <p:cNvSpPr txBox="1"/>
          <p:nvPr/>
        </p:nvSpPr>
        <p:spPr>
          <a:xfrm>
            <a:off x="9191492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6F14AE92-1A41-ED5E-BA93-49E28532F3FC}"/>
              </a:ext>
            </a:extLst>
          </p:cNvPr>
          <p:cNvSpPr txBox="1"/>
          <p:nvPr/>
        </p:nvSpPr>
        <p:spPr>
          <a:xfrm>
            <a:off x="9624392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1628DE82-C05E-0BF6-90D5-C0819DFFB256}"/>
              </a:ext>
            </a:extLst>
          </p:cNvPr>
          <p:cNvSpPr txBox="1"/>
          <p:nvPr/>
        </p:nvSpPr>
        <p:spPr>
          <a:xfrm>
            <a:off x="10056440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8AA6DE32-0D4E-2403-BCB9-4F335004ED7F}"/>
              </a:ext>
            </a:extLst>
          </p:cNvPr>
          <p:cNvSpPr txBox="1"/>
          <p:nvPr/>
        </p:nvSpPr>
        <p:spPr>
          <a:xfrm>
            <a:off x="10488488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DEE5107C-28D4-1E96-EC6C-C6A1B51F0A07}"/>
              </a:ext>
            </a:extLst>
          </p:cNvPr>
          <p:cNvSpPr txBox="1"/>
          <p:nvPr/>
        </p:nvSpPr>
        <p:spPr>
          <a:xfrm>
            <a:off x="10920536" y="3632099"/>
            <a:ext cx="4153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F0C7E4AA-6C21-BA5D-A8C6-58FF9A83AE9C}"/>
              </a:ext>
            </a:extLst>
          </p:cNvPr>
          <p:cNvCxnSpPr>
            <a:cxnSpLocks/>
          </p:cNvCxnSpPr>
          <p:nvPr/>
        </p:nvCxnSpPr>
        <p:spPr>
          <a:xfrm>
            <a:off x="6672647" y="3598887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EED9B9A-98FF-41D7-DDEB-2F4C2D73E559}"/>
              </a:ext>
            </a:extLst>
          </p:cNvPr>
          <p:cNvCxnSpPr>
            <a:cxnSpLocks/>
          </p:cNvCxnSpPr>
          <p:nvPr/>
        </p:nvCxnSpPr>
        <p:spPr>
          <a:xfrm>
            <a:off x="6672647" y="3212976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736A64A8-2AF3-51B4-ACAE-48B8203756DB}"/>
              </a:ext>
            </a:extLst>
          </p:cNvPr>
          <p:cNvCxnSpPr>
            <a:cxnSpLocks/>
          </p:cNvCxnSpPr>
          <p:nvPr/>
        </p:nvCxnSpPr>
        <p:spPr>
          <a:xfrm>
            <a:off x="6672647" y="2830074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1BF8CC27-B932-B97C-C5CA-244BC57D185B}"/>
              </a:ext>
            </a:extLst>
          </p:cNvPr>
          <p:cNvCxnSpPr>
            <a:cxnSpLocks/>
          </p:cNvCxnSpPr>
          <p:nvPr/>
        </p:nvCxnSpPr>
        <p:spPr>
          <a:xfrm>
            <a:off x="6672647" y="2450443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0C033E9D-91CB-CA1A-B76D-7482F0A14C50}"/>
              </a:ext>
            </a:extLst>
          </p:cNvPr>
          <p:cNvCxnSpPr>
            <a:cxnSpLocks/>
          </p:cNvCxnSpPr>
          <p:nvPr/>
        </p:nvCxnSpPr>
        <p:spPr>
          <a:xfrm>
            <a:off x="6672647" y="2060848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24B6B649-1161-CCC3-BEE4-E14D4EDAD04A}"/>
              </a:ext>
            </a:extLst>
          </p:cNvPr>
          <p:cNvCxnSpPr>
            <a:cxnSpLocks/>
          </p:cNvCxnSpPr>
          <p:nvPr/>
        </p:nvCxnSpPr>
        <p:spPr>
          <a:xfrm>
            <a:off x="6672647" y="1681212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DC3AF77F-C318-F66D-34F9-59AEA89E02A0}"/>
              </a:ext>
            </a:extLst>
          </p:cNvPr>
          <p:cNvCxnSpPr>
            <a:cxnSpLocks/>
          </p:cNvCxnSpPr>
          <p:nvPr/>
        </p:nvCxnSpPr>
        <p:spPr>
          <a:xfrm>
            <a:off x="6672647" y="1294887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74A17E86-2402-6B8B-E985-FAB457BB3EB8}"/>
              </a:ext>
            </a:extLst>
          </p:cNvPr>
          <p:cNvCxnSpPr>
            <a:cxnSpLocks/>
          </p:cNvCxnSpPr>
          <p:nvPr/>
        </p:nvCxnSpPr>
        <p:spPr>
          <a:xfrm>
            <a:off x="6672647" y="925050"/>
            <a:ext cx="8864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480491D-E755-AB7E-2761-2EE5FA4C2979}"/>
              </a:ext>
            </a:extLst>
          </p:cNvPr>
          <p:cNvSpPr txBox="1"/>
          <p:nvPr/>
        </p:nvSpPr>
        <p:spPr>
          <a:xfrm>
            <a:off x="6494256" y="3471454"/>
            <a:ext cx="2592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C62C6977-E10A-4D58-7194-7DDA814AB889}"/>
              </a:ext>
            </a:extLst>
          </p:cNvPr>
          <p:cNvSpPr txBox="1"/>
          <p:nvPr/>
        </p:nvSpPr>
        <p:spPr>
          <a:xfrm>
            <a:off x="6429589" y="3082835"/>
            <a:ext cx="343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8137F71F-0CA5-6B6F-A757-74A071A63128}"/>
              </a:ext>
            </a:extLst>
          </p:cNvPr>
          <p:cNvSpPr txBox="1"/>
          <p:nvPr/>
        </p:nvSpPr>
        <p:spPr>
          <a:xfrm>
            <a:off x="6435634" y="2699610"/>
            <a:ext cx="343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E471BC16-D9DD-2360-1A7D-C62EA2BA0200}"/>
              </a:ext>
            </a:extLst>
          </p:cNvPr>
          <p:cNvSpPr txBox="1"/>
          <p:nvPr/>
        </p:nvSpPr>
        <p:spPr>
          <a:xfrm>
            <a:off x="6425838" y="2319813"/>
            <a:ext cx="343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2740DBD8-2AE0-34FF-5396-5D19844406F0}"/>
              </a:ext>
            </a:extLst>
          </p:cNvPr>
          <p:cNvSpPr txBox="1"/>
          <p:nvPr/>
        </p:nvSpPr>
        <p:spPr>
          <a:xfrm>
            <a:off x="6429265" y="1936913"/>
            <a:ext cx="343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48239944-4A71-E433-F3A6-B05BB3254EAA}"/>
              </a:ext>
            </a:extLst>
          </p:cNvPr>
          <p:cNvSpPr txBox="1"/>
          <p:nvPr/>
        </p:nvSpPr>
        <p:spPr>
          <a:xfrm>
            <a:off x="6358347" y="1549936"/>
            <a:ext cx="418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5C862187-D00C-A3C5-20C9-925552FCF056}"/>
              </a:ext>
            </a:extLst>
          </p:cNvPr>
          <p:cNvSpPr txBox="1"/>
          <p:nvPr/>
        </p:nvSpPr>
        <p:spPr>
          <a:xfrm>
            <a:off x="6358347" y="1162462"/>
            <a:ext cx="418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120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DF45B9A8-F929-D07D-F8CF-5F31B564B5D5}"/>
              </a:ext>
            </a:extLst>
          </p:cNvPr>
          <p:cNvSpPr txBox="1"/>
          <p:nvPr/>
        </p:nvSpPr>
        <p:spPr>
          <a:xfrm>
            <a:off x="6358347" y="776134"/>
            <a:ext cx="418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140</a:t>
            </a:r>
          </a:p>
        </p:txBody>
      </p:sp>
      <p:sp>
        <p:nvSpPr>
          <p:cNvPr id="114" name="Rectangle à coins arrondis 44">
            <a:extLst>
              <a:ext uri="{FF2B5EF4-FFF2-40B4-BE49-F238E27FC236}">
                <a16:creationId xmlns:a16="http://schemas.microsoft.com/office/drawing/2014/main" id="{0F7D9CAE-F035-0E62-C4B9-7A590EAFC128}"/>
              </a:ext>
            </a:extLst>
          </p:cNvPr>
          <p:cNvSpPr/>
          <p:nvPr/>
        </p:nvSpPr>
        <p:spPr>
          <a:xfrm>
            <a:off x="6009185" y="725037"/>
            <a:ext cx="5499407" cy="3509034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5209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The prevalence of carriage of multidrug-resistant organisms (MDROs) in Israeli post-acute care facilities (PACFs) 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de-DE" dirty="0" err="1"/>
              <a:t>Schechner</a:t>
            </a:r>
            <a:r>
              <a:rPr lang="de-DE" dirty="0"/>
              <a:t> et al., ECCMID</a:t>
            </a:r>
            <a:r>
              <a:rPr lang="de-DE" baseline="30000" dirty="0"/>
              <a:t>®</a:t>
            </a:r>
            <a:r>
              <a:rPr lang="de-DE" dirty="0"/>
              <a:t> 2023, Abs #E1063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067" y="148485"/>
            <a:ext cx="11781386" cy="360864"/>
          </a:xfrm>
        </p:spPr>
        <p:txBody>
          <a:bodyPr/>
          <a:lstStyle/>
          <a:p>
            <a:r>
              <a:rPr lang="en-US" dirty="0"/>
              <a:t>Antimicrobial resistant organisms: surveillance and epidemiology</a:t>
            </a:r>
          </a:p>
        </p:txBody>
      </p:sp>
    </p:spTree>
    <p:extLst>
      <p:ext uri="{BB962C8B-B14F-4D97-AF65-F5344CB8AC3E}">
        <p14:creationId xmlns:p14="http://schemas.microsoft.com/office/powerpoint/2010/main" val="294374129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80387"/>
            <a:ext cx="11104990" cy="498847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prevalence</a:t>
            </a:r>
            <a:r>
              <a:rPr lang="fr-FR" dirty="0"/>
              <a:t> of </a:t>
            </a:r>
            <a:r>
              <a:rPr lang="fr-FR" dirty="0" err="1"/>
              <a:t>carriage</a:t>
            </a:r>
            <a:r>
              <a:rPr lang="fr-FR" dirty="0"/>
              <a:t> of </a:t>
            </a:r>
            <a:r>
              <a:rPr lang="fr-FR" dirty="0" err="1"/>
              <a:t>multidrug-resistant</a:t>
            </a:r>
            <a:r>
              <a:rPr lang="fr-FR" dirty="0"/>
              <a:t> </a:t>
            </a:r>
            <a:r>
              <a:rPr lang="fr-FR" dirty="0" err="1"/>
              <a:t>organisms</a:t>
            </a:r>
            <a:r>
              <a:rPr lang="fr-FR" dirty="0"/>
              <a:t> (</a:t>
            </a:r>
            <a:r>
              <a:rPr lang="fr-FR" dirty="0" err="1"/>
              <a:t>MDROs</a:t>
            </a:r>
            <a:r>
              <a:rPr lang="fr-FR" dirty="0"/>
              <a:t>) in </a:t>
            </a:r>
            <a:r>
              <a:rPr lang="fr-FR" dirty="0" err="1"/>
              <a:t>Israeli</a:t>
            </a:r>
            <a:r>
              <a:rPr lang="fr-FR" dirty="0"/>
              <a:t> post-acute care </a:t>
            </a:r>
            <a:r>
              <a:rPr lang="fr-FR" dirty="0" err="1"/>
              <a:t>facilities</a:t>
            </a:r>
            <a:r>
              <a:rPr lang="fr-FR" dirty="0"/>
              <a:t> (</a:t>
            </a:r>
            <a:r>
              <a:rPr lang="fr-FR" dirty="0" err="1"/>
              <a:t>PACFs</a:t>
            </a:r>
            <a:r>
              <a:rPr lang="fr-FR" dirty="0"/>
              <a:t>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V. Schechner et al., ECCMID</a:t>
            </a:r>
            <a:r>
              <a:rPr lang="da-DK" baseline="30000" dirty="0"/>
              <a:t>®</a:t>
            </a:r>
            <a:r>
              <a:rPr lang="da-DK" dirty="0"/>
              <a:t> 2023, Abs #E1063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EF6F802F-0B2A-75BF-6014-BD08C04DEE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9953" y="811571"/>
            <a:ext cx="11104989" cy="416865"/>
          </a:xfrm>
        </p:spPr>
        <p:txBody>
          <a:bodyPr>
            <a:normAutofit/>
          </a:bodyPr>
          <a:lstStyle/>
          <a:p>
            <a:r>
              <a:rPr lang="fr-FR" sz="1600" dirty="0" err="1"/>
              <a:t>Study</a:t>
            </a:r>
            <a:r>
              <a:rPr lang="fr-FR" sz="1600" dirty="0"/>
              <a:t> </a:t>
            </a:r>
            <a:r>
              <a:rPr lang="fr-FR" sz="1600" dirty="0" err="1"/>
              <a:t>sample</a:t>
            </a:r>
            <a:r>
              <a:rPr lang="fr-FR" sz="1600" dirty="0"/>
              <a:t>: 1,733 patients in 53 </a:t>
            </a:r>
            <a:r>
              <a:rPr lang="fr-FR" sz="1600" dirty="0" err="1"/>
              <a:t>wards</a:t>
            </a:r>
            <a:r>
              <a:rPr lang="fr-FR" sz="1600" dirty="0"/>
              <a:t>; </a:t>
            </a:r>
            <a:r>
              <a:rPr lang="fr-FR" sz="1600" dirty="0" err="1"/>
              <a:t>Mean</a:t>
            </a:r>
            <a:r>
              <a:rPr lang="fr-FR" sz="1600" dirty="0"/>
              <a:t> </a:t>
            </a:r>
            <a:r>
              <a:rPr lang="fr-FR" sz="1600" dirty="0" err="1"/>
              <a:t>age</a:t>
            </a:r>
            <a:r>
              <a:rPr lang="fr-FR" sz="1600" dirty="0"/>
              <a:t> (SD): 72 (15) </a:t>
            </a:r>
            <a:r>
              <a:rPr lang="fr-FR" sz="1600" dirty="0" err="1"/>
              <a:t>years</a:t>
            </a:r>
            <a:r>
              <a:rPr lang="fr-FR" sz="1600" dirty="0"/>
              <a:t> ; </a:t>
            </a:r>
            <a:r>
              <a:rPr lang="fr-FR" sz="1600" dirty="0" err="1"/>
              <a:t>Female</a:t>
            </a:r>
            <a:r>
              <a:rPr lang="fr-FR" sz="1600" dirty="0"/>
              <a:t> </a:t>
            </a:r>
            <a:r>
              <a:rPr lang="fr-FR" sz="1600" dirty="0" err="1"/>
              <a:t>sex</a:t>
            </a:r>
            <a:r>
              <a:rPr lang="fr-FR" sz="1600" dirty="0"/>
              <a:t>: 53.2%</a:t>
            </a:r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C436414B-F41A-53FD-0151-BD0FA91462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2872" y="5491161"/>
            <a:ext cx="4778081" cy="803869"/>
          </a:xfrm>
        </p:spPr>
        <p:txBody>
          <a:bodyPr>
            <a:normAutofit/>
          </a:bodyPr>
          <a:lstStyle/>
          <a:p>
            <a:r>
              <a:rPr lang="fr-FR" dirty="0"/>
              <a:t>*</a:t>
            </a:r>
            <a:r>
              <a:rPr lang="fr-FR" dirty="0" err="1"/>
              <a:t>Excludes</a:t>
            </a:r>
            <a:r>
              <a:rPr lang="fr-FR" dirty="0"/>
              <a:t> 1 </a:t>
            </a:r>
            <a:r>
              <a:rPr lang="fr-FR" dirty="0" err="1"/>
              <a:t>ward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CPE </a:t>
            </a:r>
            <a:r>
              <a:rPr lang="fr-FR" dirty="0" err="1"/>
              <a:t>outbreak</a:t>
            </a:r>
            <a:endParaRPr lang="fr-FR" dirty="0"/>
          </a:p>
          <a:p>
            <a:r>
              <a:rPr lang="fr-FR" dirty="0"/>
              <a:t>For CPE – all 2-way </a:t>
            </a:r>
            <a:r>
              <a:rPr lang="fr-FR" dirty="0" err="1"/>
              <a:t>comparisons</a:t>
            </a:r>
            <a:r>
              <a:rPr lang="fr-FR" dirty="0"/>
              <a:t> not </a:t>
            </a:r>
            <a:r>
              <a:rPr lang="fr-FR" dirty="0" err="1"/>
              <a:t>significant</a:t>
            </a:r>
            <a:endParaRPr lang="fr-FR" dirty="0"/>
          </a:p>
          <a:p>
            <a:r>
              <a:rPr lang="fr-FR" dirty="0"/>
              <a:t>For VRE –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comparisons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mechanical</a:t>
            </a:r>
            <a:r>
              <a:rPr lang="fr-FR" dirty="0"/>
              <a:t> ventilation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wards</a:t>
            </a:r>
            <a:endParaRPr lang="fr-FR" dirty="0"/>
          </a:p>
          <a:p>
            <a:r>
              <a:rPr lang="fr-FR" dirty="0"/>
              <a:t>For MRSA –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comparisons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skilled</a:t>
            </a:r>
            <a:r>
              <a:rPr lang="fr-FR" dirty="0"/>
              <a:t> nursing care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wards</a:t>
            </a:r>
            <a:endParaRPr lang="fr-FR" dirty="0"/>
          </a:p>
          <a:p>
            <a:r>
              <a:rPr lang="fr-FR" dirty="0"/>
              <a:t>For CRAB – all-2-way </a:t>
            </a:r>
            <a:r>
              <a:rPr lang="fr-FR" dirty="0" err="1"/>
              <a:t>comparisons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EEB74EA-2ABF-0C16-C920-995B236146F5}"/>
              </a:ext>
            </a:extLst>
          </p:cNvPr>
          <p:cNvGraphicFramePr>
            <a:graphicFrameLocks noGrp="1"/>
          </p:cNvGraphicFramePr>
          <p:nvPr/>
        </p:nvGraphicFramePr>
        <p:xfrm>
          <a:off x="1627832" y="1634510"/>
          <a:ext cx="9284679" cy="1918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3014167720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2852238043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2713253404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104206885"/>
                    </a:ext>
                  </a:extLst>
                </a:gridCol>
                <a:gridCol w="861623">
                  <a:extLst>
                    <a:ext uri="{9D8B030D-6E8A-4147-A177-3AD203B41FA5}">
                      <a16:colId xmlns:a16="http://schemas.microsoft.com/office/drawing/2014/main" val="3124908587"/>
                    </a:ext>
                  </a:extLst>
                </a:gridCol>
              </a:tblGrid>
              <a:tr h="242589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MRSA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CRAB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6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Ward type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Newly</a:t>
                      </a: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detected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Newly</a:t>
                      </a: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detected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Newly</a:t>
                      </a: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detected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Newly</a:t>
                      </a: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1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detected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6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mechanical </a:t>
                      </a:r>
                      <a:r>
                        <a:rPr lang="en-US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</a:t>
                      </a:r>
                      <a:br>
                        <a:rPr lang="en-US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wards, 409 patients)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2.4%*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1.1%*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6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care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 wards, 539 patients)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4.4%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25.8%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25.7%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6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Sub-acute care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wards, 143 patients)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12.7%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Rehabilitation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 wards, 642 patients)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4.6%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9.4%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1CFFE67-4AFA-F8B4-4998-C638F6090336}"/>
              </a:ext>
            </a:extLst>
          </p:cNvPr>
          <p:cNvSpPr txBox="1"/>
          <p:nvPr/>
        </p:nvSpPr>
        <p:spPr>
          <a:xfrm>
            <a:off x="1578130" y="1301733"/>
            <a:ext cx="757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Table.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Prevalence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of carries of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each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MDRO (total and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newly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detected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carriers), by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ward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type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DA63093-7B23-FBAA-E321-B03BC450BA4B}"/>
              </a:ext>
            </a:extLst>
          </p:cNvPr>
          <p:cNvSpPr txBox="1"/>
          <p:nvPr/>
        </p:nvSpPr>
        <p:spPr>
          <a:xfrm>
            <a:off x="2023819" y="4135869"/>
            <a:ext cx="4138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Figure.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Prevalene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of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known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carriers and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newly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detected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carriers of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any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MDRO, by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ward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type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C712C47-EDBC-6F60-E3CC-CF3DF53BA74C}"/>
              </a:ext>
            </a:extLst>
          </p:cNvPr>
          <p:cNvCxnSpPr/>
          <p:nvPr/>
        </p:nvCxnSpPr>
        <p:spPr>
          <a:xfrm>
            <a:off x="6891338" y="3857625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168F32CB-95C0-D3BA-77B1-C97D4392C26A}"/>
              </a:ext>
            </a:extLst>
          </p:cNvPr>
          <p:cNvCxnSpPr/>
          <p:nvPr/>
        </p:nvCxnSpPr>
        <p:spPr>
          <a:xfrm>
            <a:off x="6891338" y="4149080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0EACA4CE-87EC-93CA-857D-5E6DA47B511B}"/>
              </a:ext>
            </a:extLst>
          </p:cNvPr>
          <p:cNvCxnSpPr/>
          <p:nvPr/>
        </p:nvCxnSpPr>
        <p:spPr>
          <a:xfrm>
            <a:off x="6891338" y="4437112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3FBFD6C2-7FB1-D9BF-DD4C-6569F3E723B0}"/>
              </a:ext>
            </a:extLst>
          </p:cNvPr>
          <p:cNvCxnSpPr/>
          <p:nvPr/>
        </p:nvCxnSpPr>
        <p:spPr>
          <a:xfrm>
            <a:off x="6891338" y="4725144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123E5D9D-48D6-6F01-5C9E-DADBA04E7E4B}"/>
              </a:ext>
            </a:extLst>
          </p:cNvPr>
          <p:cNvCxnSpPr/>
          <p:nvPr/>
        </p:nvCxnSpPr>
        <p:spPr>
          <a:xfrm>
            <a:off x="6891338" y="5013176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9F281AEB-627D-FF66-3137-AB35F53C0702}"/>
              </a:ext>
            </a:extLst>
          </p:cNvPr>
          <p:cNvCxnSpPr/>
          <p:nvPr/>
        </p:nvCxnSpPr>
        <p:spPr>
          <a:xfrm>
            <a:off x="6891338" y="5315497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EDC43BE7-F0A8-E7DB-D485-021A05B42740}"/>
              </a:ext>
            </a:extLst>
          </p:cNvPr>
          <p:cNvSpPr txBox="1"/>
          <p:nvPr/>
        </p:nvSpPr>
        <p:spPr>
          <a:xfrm>
            <a:off x="6500813" y="3719514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4EFEF8FD-718C-400B-594F-CE77B9BAE14A}"/>
              </a:ext>
            </a:extLst>
          </p:cNvPr>
          <p:cNvSpPr txBox="1"/>
          <p:nvPr/>
        </p:nvSpPr>
        <p:spPr>
          <a:xfrm>
            <a:off x="6500813" y="4005064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7E8A3AF9-B8B3-BBF0-3F7A-F0BCB36DBCBD}"/>
              </a:ext>
            </a:extLst>
          </p:cNvPr>
          <p:cNvSpPr txBox="1"/>
          <p:nvPr/>
        </p:nvSpPr>
        <p:spPr>
          <a:xfrm>
            <a:off x="6500813" y="4302622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EA59BB7E-947E-055A-9291-BE95EA4C206F}"/>
              </a:ext>
            </a:extLst>
          </p:cNvPr>
          <p:cNvSpPr txBox="1"/>
          <p:nvPr/>
        </p:nvSpPr>
        <p:spPr>
          <a:xfrm>
            <a:off x="6500813" y="4595983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30%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8DBD9BD9-37CF-D0A5-A8D2-638B0841B453}"/>
              </a:ext>
            </a:extLst>
          </p:cNvPr>
          <p:cNvSpPr txBox="1"/>
          <p:nvPr/>
        </p:nvSpPr>
        <p:spPr>
          <a:xfrm>
            <a:off x="6500813" y="4883449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00FD1948-A9B4-FF6F-3E7D-2035C3139C36}"/>
              </a:ext>
            </a:extLst>
          </p:cNvPr>
          <p:cNvSpPr txBox="1"/>
          <p:nvPr/>
        </p:nvSpPr>
        <p:spPr>
          <a:xfrm>
            <a:off x="6500813" y="5181573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A6B580EC-FC86-13CB-9AA9-46FC744EE7C1}"/>
              </a:ext>
            </a:extLst>
          </p:cNvPr>
          <p:cNvSpPr txBox="1"/>
          <p:nvPr/>
        </p:nvSpPr>
        <p:spPr>
          <a:xfrm>
            <a:off x="6557963" y="5473799"/>
            <a:ext cx="557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0%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6CFD5223-0773-3C3B-F160-AFF499F020CF}"/>
              </a:ext>
            </a:extLst>
          </p:cNvPr>
          <p:cNvSpPr txBox="1"/>
          <p:nvPr/>
        </p:nvSpPr>
        <p:spPr>
          <a:xfrm rot="16200000">
            <a:off x="5544418" y="4597442"/>
            <a:ext cx="1809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Prevalence</a:t>
            </a: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F3EE1F7E-7F79-E07C-8564-D7C8C73701AA}"/>
              </a:ext>
            </a:extLst>
          </p:cNvPr>
          <p:cNvSpPr txBox="1"/>
          <p:nvPr/>
        </p:nvSpPr>
        <p:spPr>
          <a:xfrm>
            <a:off x="6681495" y="5600791"/>
            <a:ext cx="1276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Chronic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mechanical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ventilation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C475298-6FF3-20C8-1309-CCD396CA7ED6}"/>
              </a:ext>
            </a:extLst>
          </p:cNvPr>
          <p:cNvSpPr txBox="1"/>
          <p:nvPr/>
        </p:nvSpPr>
        <p:spPr>
          <a:xfrm>
            <a:off x="7876177" y="5600791"/>
            <a:ext cx="1276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Skilled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nursing care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E72AD94-F34B-D2E4-AE01-2623923B25AD}"/>
              </a:ext>
            </a:extLst>
          </p:cNvPr>
          <p:cNvSpPr txBox="1"/>
          <p:nvPr/>
        </p:nvSpPr>
        <p:spPr>
          <a:xfrm>
            <a:off x="8859333" y="5600791"/>
            <a:ext cx="1276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-acute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D08BA42-3DC3-E416-9E76-FC1CB0E90D0B}"/>
              </a:ext>
            </a:extLst>
          </p:cNvPr>
          <p:cNvSpPr txBox="1"/>
          <p:nvPr/>
        </p:nvSpPr>
        <p:spPr>
          <a:xfrm>
            <a:off x="9932045" y="5596028"/>
            <a:ext cx="1276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Rehabilitation</a:t>
            </a:r>
            <a:endParaRPr lang="fr-F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2D9D5A7C-007F-5CE6-2F41-3E2AAF1175A0}"/>
              </a:ext>
            </a:extLst>
          </p:cNvPr>
          <p:cNvSpPr txBox="1"/>
          <p:nvPr/>
        </p:nvSpPr>
        <p:spPr>
          <a:xfrm>
            <a:off x="7638678" y="5899943"/>
            <a:ext cx="1276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Known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carriers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FF6B8AC-BB5E-AAE0-59FA-B3ADD9EF4273}"/>
              </a:ext>
            </a:extLst>
          </p:cNvPr>
          <p:cNvSpPr txBox="1"/>
          <p:nvPr/>
        </p:nvSpPr>
        <p:spPr>
          <a:xfrm>
            <a:off x="8815380" y="5899943"/>
            <a:ext cx="1511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Newly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detected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carriers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6A09E33-81A8-736C-1105-E4A5EE2D7BFF}"/>
              </a:ext>
            </a:extLst>
          </p:cNvPr>
          <p:cNvSpPr/>
          <p:nvPr/>
        </p:nvSpPr>
        <p:spPr>
          <a:xfrm>
            <a:off x="7691437" y="5953126"/>
            <a:ext cx="133350" cy="12858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416E6F-AFED-0930-8EA6-B2C41AC4719C}"/>
              </a:ext>
            </a:extLst>
          </p:cNvPr>
          <p:cNvSpPr/>
          <p:nvPr/>
        </p:nvSpPr>
        <p:spPr>
          <a:xfrm>
            <a:off x="7206406" y="4933950"/>
            <a:ext cx="413594" cy="695325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23.2%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E3395D3-223E-677B-5F88-D8D55BD2D1F6}"/>
              </a:ext>
            </a:extLst>
          </p:cNvPr>
          <p:cNvSpPr/>
          <p:nvPr/>
        </p:nvSpPr>
        <p:spPr>
          <a:xfrm>
            <a:off x="8246714" y="5153025"/>
            <a:ext cx="413594" cy="47625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15.6%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8304054-5902-EFDE-4DE5-F5FC3A6DF36E}"/>
              </a:ext>
            </a:extLst>
          </p:cNvPr>
          <p:cNvSpPr/>
          <p:nvPr/>
        </p:nvSpPr>
        <p:spPr>
          <a:xfrm>
            <a:off x="9288167" y="5353049"/>
            <a:ext cx="413594" cy="276225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9.1%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E24FC5C-5CED-C649-7344-8515FA678BAA}"/>
              </a:ext>
            </a:extLst>
          </p:cNvPr>
          <p:cNvSpPr/>
          <p:nvPr/>
        </p:nvSpPr>
        <p:spPr>
          <a:xfrm>
            <a:off x="10330183" y="5476875"/>
            <a:ext cx="413594" cy="152399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4.3%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E60AA1D-81A0-24D4-EFC9-9CE66BF05FC3}"/>
              </a:ext>
            </a:extLst>
          </p:cNvPr>
          <p:cNvSpPr/>
          <p:nvPr/>
        </p:nvSpPr>
        <p:spPr>
          <a:xfrm>
            <a:off x="8760296" y="5953126"/>
            <a:ext cx="133350" cy="1285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BC03FA3-CA9F-7998-962A-73F9A0EB7EC0}"/>
              </a:ext>
            </a:extLst>
          </p:cNvPr>
          <p:cNvSpPr/>
          <p:nvPr/>
        </p:nvSpPr>
        <p:spPr>
          <a:xfrm>
            <a:off x="7206406" y="4081463"/>
            <a:ext cx="413594" cy="8524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29.1%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8B3C945-533F-6C8C-A9A5-65F80DE6DB20}"/>
              </a:ext>
            </a:extLst>
          </p:cNvPr>
          <p:cNvSpPr/>
          <p:nvPr/>
        </p:nvSpPr>
        <p:spPr>
          <a:xfrm>
            <a:off x="8246714" y="4148138"/>
            <a:ext cx="413594" cy="1009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34.1%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C74EB2-B2E0-D1D9-E303-90163685F989}"/>
              </a:ext>
            </a:extLst>
          </p:cNvPr>
          <p:cNvSpPr/>
          <p:nvPr/>
        </p:nvSpPr>
        <p:spPr>
          <a:xfrm>
            <a:off x="9288166" y="4795838"/>
            <a:ext cx="413594" cy="5572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18.9%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9ABC62B-17D1-D48A-2B4A-D2CB9977E736}"/>
              </a:ext>
            </a:extLst>
          </p:cNvPr>
          <p:cNvSpPr/>
          <p:nvPr/>
        </p:nvSpPr>
        <p:spPr>
          <a:xfrm>
            <a:off x="10330183" y="5124450"/>
            <a:ext cx="413594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/>
              <a:t>12.5%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0EEB967E-25DC-CA70-54E5-2BB8C607BE88}"/>
              </a:ext>
            </a:extLst>
          </p:cNvPr>
          <p:cNvCxnSpPr/>
          <p:nvPr/>
        </p:nvCxnSpPr>
        <p:spPr>
          <a:xfrm>
            <a:off x="6891338" y="5622581"/>
            <a:ext cx="411956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à coins arrondis 10">
            <a:extLst>
              <a:ext uri="{FF2B5EF4-FFF2-40B4-BE49-F238E27FC236}">
                <a16:creationId xmlns:a16="http://schemas.microsoft.com/office/drawing/2014/main" id="{CEBC1E7D-2777-2C34-F551-9890DC6D0381}"/>
              </a:ext>
            </a:extLst>
          </p:cNvPr>
          <p:cNvSpPr/>
          <p:nvPr/>
        </p:nvSpPr>
        <p:spPr>
          <a:xfrm>
            <a:off x="6224922" y="3648363"/>
            <a:ext cx="5034206" cy="258618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820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Which anatomic sites should be sampled to screening </a:t>
            </a:r>
            <a:r>
              <a:rPr lang="en-US" sz="3400" i="1" dirty="0"/>
              <a:t>Candida auris</a:t>
            </a:r>
            <a:r>
              <a:rPr lang="en-US" sz="3400" dirty="0"/>
              <a:t>? 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J. </a:t>
            </a:r>
            <a:r>
              <a:rPr lang="de-DE" dirty="0" err="1"/>
              <a:t>Lellouche</a:t>
            </a:r>
            <a:r>
              <a:rPr lang="de-DE" dirty="0"/>
              <a:t> et al., ECCMID</a:t>
            </a:r>
            <a:r>
              <a:rPr lang="de-DE" baseline="30000" dirty="0"/>
              <a:t>®</a:t>
            </a:r>
            <a:r>
              <a:rPr lang="de-DE" dirty="0"/>
              <a:t> 2023, Abs #E1065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067" y="148485"/>
            <a:ext cx="11781386" cy="360864"/>
          </a:xfrm>
        </p:spPr>
        <p:txBody>
          <a:bodyPr/>
          <a:lstStyle/>
          <a:p>
            <a:r>
              <a:rPr lang="en-US" dirty="0"/>
              <a:t>Antimicrobial resistant organisms: surveillance and epidemiology</a:t>
            </a:r>
          </a:p>
        </p:txBody>
      </p:sp>
    </p:spTree>
    <p:extLst>
      <p:ext uri="{BB962C8B-B14F-4D97-AF65-F5344CB8AC3E}">
        <p14:creationId xmlns:p14="http://schemas.microsoft.com/office/powerpoint/2010/main" val="94042990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anatomic</a:t>
            </a:r>
            <a:r>
              <a:rPr lang="fr-FR" dirty="0"/>
              <a:t> sites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sampled</a:t>
            </a:r>
            <a:r>
              <a:rPr lang="fr-FR" dirty="0"/>
              <a:t> for screening </a:t>
            </a:r>
            <a:r>
              <a:rPr lang="fr-FR" i="1" dirty="0"/>
              <a:t>Candida </a:t>
            </a:r>
            <a:r>
              <a:rPr lang="fr-FR" i="1" dirty="0" err="1"/>
              <a:t>auris</a:t>
            </a:r>
            <a:r>
              <a:rPr lang="fr-FR" dirty="0"/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J. Lellouche et al., ECCMID</a:t>
            </a:r>
            <a:r>
              <a:rPr lang="fr-FR" baseline="30000" dirty="0"/>
              <a:t>®</a:t>
            </a:r>
            <a:r>
              <a:rPr lang="fr-FR" dirty="0"/>
              <a:t> 2023, Abs #E1065 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D9695D-9362-C089-8E78-5F5AF67184CF}"/>
              </a:ext>
            </a:extLst>
          </p:cNvPr>
          <p:cNvGraphicFramePr>
            <a:graphicFrameLocks noGrp="1"/>
          </p:cNvGraphicFramePr>
          <p:nvPr/>
        </p:nvGraphicFramePr>
        <p:xfrm>
          <a:off x="7167370" y="1724488"/>
          <a:ext cx="4680000" cy="340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site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Of carriers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Nasal/Buccal mucosa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+ Skin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Nasal/Buccal mucosa + Skin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Nasal/Buccal mucosa + Skin + Sputum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Rectangle à coins arrondis 10"/>
          <p:cNvSpPr/>
          <p:nvPr/>
        </p:nvSpPr>
        <p:spPr>
          <a:xfrm>
            <a:off x="1243854" y="1155896"/>
            <a:ext cx="5499407" cy="454620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9720F5F-36B5-F1CF-6B3F-875C25A4BC5F}"/>
              </a:ext>
            </a:extLst>
          </p:cNvPr>
          <p:cNvGrpSpPr/>
          <p:nvPr/>
        </p:nvGrpSpPr>
        <p:grpSpPr>
          <a:xfrm>
            <a:off x="1574096" y="1408617"/>
            <a:ext cx="5431597" cy="4311710"/>
            <a:chOff x="1269646" y="1712852"/>
            <a:chExt cx="5431597" cy="4311710"/>
          </a:xfrm>
        </p:grpSpPr>
        <p:graphicFrame>
          <p:nvGraphicFramePr>
            <p:cNvPr id="12" name="Graphique 11"/>
            <p:cNvGraphicFramePr/>
            <p:nvPr/>
          </p:nvGraphicFramePr>
          <p:xfrm>
            <a:off x="1395784" y="1712852"/>
            <a:ext cx="5305459" cy="43117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 rot="16200000">
              <a:off x="834811" y="3684701"/>
              <a:ext cx="1131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No. of samples</a:t>
              </a: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49DEAED-5FEB-6FDA-17F7-9E7C94D7032B}"/>
                </a:ext>
              </a:extLst>
            </p:cNvPr>
            <p:cNvGrpSpPr/>
            <p:nvPr/>
          </p:nvGrpSpPr>
          <p:grpSpPr>
            <a:xfrm>
              <a:off x="2137986" y="2441949"/>
              <a:ext cx="3844746" cy="3311919"/>
              <a:chOff x="2137986" y="2441949"/>
              <a:chExt cx="3844746" cy="3311919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5C035990-9255-EFA6-BFEE-A1BC14FC830E}"/>
                  </a:ext>
                </a:extLst>
              </p:cNvPr>
              <p:cNvGrpSpPr/>
              <p:nvPr/>
            </p:nvGrpSpPr>
            <p:grpSpPr>
              <a:xfrm>
                <a:off x="2137986" y="2441949"/>
                <a:ext cx="802567" cy="3311919"/>
                <a:chOff x="2137986" y="2573977"/>
                <a:chExt cx="802567" cy="3311919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0AEFF00-8A6F-E9EE-AEF8-ADAB9D159380}"/>
                    </a:ext>
                  </a:extLst>
                </p:cNvPr>
                <p:cNvSpPr/>
                <p:nvPr/>
              </p:nvSpPr>
              <p:spPr>
                <a:xfrm>
                  <a:off x="2137986" y="5065381"/>
                  <a:ext cx="802567" cy="513117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9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pos</a:t>
                  </a:r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=127</a:t>
                  </a:r>
                </a:p>
                <a:p>
                  <a:pPr algn="ctr"/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18.5%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D6B6C2E-2DAB-30E5-EBB4-06AB922B0D81}"/>
                    </a:ext>
                  </a:extLst>
                </p:cNvPr>
                <p:cNvSpPr/>
                <p:nvPr/>
              </p:nvSpPr>
              <p:spPr>
                <a:xfrm>
                  <a:off x="2137986" y="2835298"/>
                  <a:ext cx="802567" cy="2230083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E19B05E-D0C6-A8D6-4318-7986FC3A83E6}"/>
                    </a:ext>
                  </a:extLst>
                </p:cNvPr>
                <p:cNvSpPr txBox="1"/>
                <p:nvPr/>
              </p:nvSpPr>
              <p:spPr>
                <a:xfrm>
                  <a:off x="2196868" y="2573977"/>
                  <a:ext cx="68480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11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tot</a:t>
                  </a:r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=687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DE92DA81-E3C6-E841-DCDC-2BAB1E077B68}"/>
                    </a:ext>
                  </a:extLst>
                </p:cNvPr>
                <p:cNvSpPr txBox="1"/>
                <p:nvPr/>
              </p:nvSpPr>
              <p:spPr>
                <a:xfrm>
                  <a:off x="2309078" y="5624286"/>
                  <a:ext cx="46038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Skin</a:t>
                  </a:r>
                </a:p>
              </p:txBody>
            </p:sp>
          </p:grp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1B7BF9D7-0F8A-4C9F-93BD-C197F92FFF98}"/>
                  </a:ext>
                </a:extLst>
              </p:cNvPr>
              <p:cNvGrpSpPr/>
              <p:nvPr/>
            </p:nvGrpSpPr>
            <p:grpSpPr>
              <a:xfrm>
                <a:off x="3289154" y="3684701"/>
                <a:ext cx="802567" cy="2069167"/>
                <a:chOff x="3394179" y="3816729"/>
                <a:chExt cx="802567" cy="206916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B98E8BA-A02D-F138-3D44-193BB0353523}"/>
                    </a:ext>
                  </a:extLst>
                </p:cNvPr>
                <p:cNvSpPr/>
                <p:nvPr/>
              </p:nvSpPr>
              <p:spPr>
                <a:xfrm>
                  <a:off x="3394179" y="5466665"/>
                  <a:ext cx="802567" cy="111833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EE7CF34-B438-38CC-037B-B0ACF76C161D}"/>
                    </a:ext>
                  </a:extLst>
                </p:cNvPr>
                <p:cNvSpPr/>
                <p:nvPr/>
              </p:nvSpPr>
              <p:spPr>
                <a:xfrm>
                  <a:off x="3394179" y="4101233"/>
                  <a:ext cx="802567" cy="1365432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fr-FR" sz="9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9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pos</a:t>
                  </a:r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=28</a:t>
                  </a:r>
                </a:p>
                <a:p>
                  <a:pPr algn="ctr"/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7.5%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552838A-D84F-462D-A6C9-8BB4DC220DBD}"/>
                    </a:ext>
                  </a:extLst>
                </p:cNvPr>
                <p:cNvSpPr txBox="1"/>
                <p:nvPr/>
              </p:nvSpPr>
              <p:spPr>
                <a:xfrm>
                  <a:off x="3453061" y="3816729"/>
                  <a:ext cx="68480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11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tot</a:t>
                  </a:r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=375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B74233AA-F55E-7413-EFE2-A521EA20F3B8}"/>
                    </a:ext>
                  </a:extLst>
                </p:cNvPr>
                <p:cNvSpPr txBox="1"/>
                <p:nvPr/>
              </p:nvSpPr>
              <p:spPr>
                <a:xfrm>
                  <a:off x="3460274" y="5624286"/>
                  <a:ext cx="67037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Sputum</a:t>
                  </a:r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D8D0E9A2-23A4-055F-95A3-432077A5BF14}"/>
                  </a:ext>
                </a:extLst>
              </p:cNvPr>
              <p:cNvGrpSpPr/>
              <p:nvPr/>
            </p:nvGrpSpPr>
            <p:grpSpPr>
              <a:xfrm>
                <a:off x="4440322" y="4647077"/>
                <a:ext cx="1542410" cy="1106791"/>
                <a:chOff x="4639355" y="4779105"/>
                <a:chExt cx="1542410" cy="1106791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7724DA2-7669-F7C1-277F-FFEA4224DCAC}"/>
                    </a:ext>
                  </a:extLst>
                </p:cNvPr>
                <p:cNvSpPr/>
                <p:nvPr/>
              </p:nvSpPr>
              <p:spPr>
                <a:xfrm>
                  <a:off x="5009277" y="5532779"/>
                  <a:ext cx="802567" cy="45719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CF5236-AA7F-47B7-8198-19548B7A0F23}"/>
                    </a:ext>
                  </a:extLst>
                </p:cNvPr>
                <p:cNvSpPr/>
                <p:nvPr/>
              </p:nvSpPr>
              <p:spPr>
                <a:xfrm>
                  <a:off x="5009277" y="5466664"/>
                  <a:ext cx="802567" cy="6231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55EF1AF5-B72D-F605-9368-74BAB1B4C7DB}"/>
                    </a:ext>
                  </a:extLst>
                </p:cNvPr>
                <p:cNvSpPr txBox="1"/>
                <p:nvPr/>
              </p:nvSpPr>
              <p:spPr>
                <a:xfrm>
                  <a:off x="5116853" y="4779105"/>
                  <a:ext cx="63030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11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tot</a:t>
                  </a:r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=31</a:t>
                  </a:r>
                </a:p>
                <a:p>
                  <a:pPr algn="ctr"/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fr-FR" sz="9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fr-FR" sz="900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pos</a:t>
                  </a:r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=6</a:t>
                  </a:r>
                </a:p>
                <a:p>
                  <a:pPr algn="ctr"/>
                  <a:r>
                    <a:rPr lang="fr-F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15.8%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5916848-24B3-AB63-5B2C-FFCA0AF2AD86}"/>
                    </a:ext>
                  </a:extLst>
                </p:cNvPr>
                <p:cNvSpPr txBox="1"/>
                <p:nvPr/>
              </p:nvSpPr>
              <p:spPr>
                <a:xfrm>
                  <a:off x="4639355" y="5624286"/>
                  <a:ext cx="154241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Nasal/Buccal </a:t>
                  </a:r>
                  <a:r>
                    <a:rPr lang="fr-FR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mucosa</a:t>
                  </a:r>
                  <a:endParaRPr lang="fr-FR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066D15F-4CF1-D5C0-B4B7-88369B35170B}"/>
              </a:ext>
            </a:extLst>
          </p:cNvPr>
          <p:cNvGrpSpPr/>
          <p:nvPr/>
        </p:nvGrpSpPr>
        <p:grpSpPr>
          <a:xfrm>
            <a:off x="3722261" y="2044980"/>
            <a:ext cx="978181" cy="553841"/>
            <a:chOff x="2450969" y="924997"/>
            <a:chExt cx="978181" cy="55384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183E75-B792-C664-AD29-120F926AAAF3}"/>
                </a:ext>
              </a:extLst>
            </p:cNvPr>
            <p:cNvSpPr/>
            <p:nvPr/>
          </p:nvSpPr>
          <p:spPr>
            <a:xfrm>
              <a:off x="2450969" y="999241"/>
              <a:ext cx="235670" cy="113122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DF932AC-F5EE-A1C7-4B28-A624183FC9F4}"/>
                </a:ext>
              </a:extLst>
            </p:cNvPr>
            <p:cNvSpPr txBox="1"/>
            <p:nvPr/>
          </p:nvSpPr>
          <p:spPr>
            <a:xfrm>
              <a:off x="2686639" y="924997"/>
              <a:ext cx="6799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EE0F2A-21FB-FA3B-410A-4F1588EBC947}"/>
                </a:ext>
              </a:extLst>
            </p:cNvPr>
            <p:cNvSpPr/>
            <p:nvPr/>
          </p:nvSpPr>
          <p:spPr>
            <a:xfrm>
              <a:off x="2450969" y="1291472"/>
              <a:ext cx="235670" cy="11312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486460B-3479-7139-C9E2-09632F2CC727}"/>
                </a:ext>
              </a:extLst>
            </p:cNvPr>
            <p:cNvSpPr txBox="1"/>
            <p:nvPr/>
          </p:nvSpPr>
          <p:spPr>
            <a:xfrm>
              <a:off x="2686639" y="1217228"/>
              <a:ext cx="7425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Negative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9FBCF00-F589-DA40-F6FA-584F4C94CF43}"/>
              </a:ext>
            </a:extLst>
          </p:cNvPr>
          <p:cNvSpPr txBox="1"/>
          <p:nvPr/>
        </p:nvSpPr>
        <p:spPr>
          <a:xfrm>
            <a:off x="1397380" y="996692"/>
            <a:ext cx="39827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yield among 86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auris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carriers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0764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Is universal contact isolation effective in reducing pathogen acquisition in a tertiary care setting medical intensive care unit?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O. Slim et al., ECCMID</a:t>
            </a:r>
            <a:r>
              <a:rPr lang="da-DK" baseline="30000" dirty="0"/>
              <a:t>®</a:t>
            </a:r>
            <a:r>
              <a:rPr lang="da-DK" dirty="0"/>
              <a:t> 2023, Abs #E1068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067" y="148485"/>
            <a:ext cx="11781386" cy="360864"/>
          </a:xfrm>
        </p:spPr>
        <p:txBody>
          <a:bodyPr/>
          <a:lstStyle/>
          <a:p>
            <a:r>
              <a:rPr lang="en-US" dirty="0"/>
              <a:t>Antimicrobial resistant organisms: surveillance and epidemiology</a:t>
            </a:r>
          </a:p>
        </p:txBody>
      </p:sp>
    </p:spTree>
    <p:extLst>
      <p:ext uri="{BB962C8B-B14F-4D97-AF65-F5344CB8AC3E}">
        <p14:creationId xmlns:p14="http://schemas.microsoft.com/office/powerpoint/2010/main" val="195309211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024536" y="921099"/>
          <a:ext cx="5832000" cy="5047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56406501"/>
                    </a:ext>
                  </a:extLst>
                </a:gridCol>
              </a:tblGrid>
              <a:tr h="63517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Targeted contact precautions (N=47)</a:t>
                      </a:r>
                      <a:endParaRPr lang="fr-FR" sz="105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Universal contact </a:t>
                      </a:r>
                      <a:r>
                        <a:rPr kumimoji="0" lang="fr-FR" sz="10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precautions</a:t>
                      </a: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(N=85)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</a:t>
                      </a:r>
                      <a:b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(N=132)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 discharge growth</a:t>
                      </a:r>
                      <a:endParaRPr lang="en-US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3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MRSA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(2.5%)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(1.8%)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34">
                <a:tc>
                  <a:txBody>
                    <a:bodyPr/>
                    <a:lstStyle/>
                    <a:p>
                      <a:r>
                        <a:rPr lang="en-US" sz="105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Acinetobacter </a:t>
                      </a:r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spp.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---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534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CRKP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(23.1%)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(6.1%)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0.016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534">
                <a:tc>
                  <a:txBody>
                    <a:bodyPr/>
                    <a:lstStyle/>
                    <a:p>
                      <a:r>
                        <a:rPr lang="en-US" sz="105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 auris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(27.3%)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(24.0%)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(25.0%)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 pathogen acquisition</a:t>
                      </a:r>
                      <a:endParaRPr lang="en-US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53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MRSA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(2.5%)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(1.8%)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Acinetobacter</a:t>
                      </a:r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---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CRKP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(20.0%)*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(4.4%)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0.045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867003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 auris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(27.3%)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(24.0%)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(25.0%)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776483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pathogen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(22.7%)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(13.6%)**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(16.7%)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0.485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15642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pathogens</a:t>
                      </a:r>
                      <a:endParaRPr lang="en-US" sz="120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043197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 spp.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(40.0%)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(28.6%)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(31.6%)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230001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Klebsiella </a:t>
                      </a:r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spp.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(40.0%)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(28.6%)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(31.6%)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623442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Straphylococcus</a:t>
                      </a:r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aureus</a:t>
                      </a:r>
                      <a:endParaRPr lang="en-US" sz="105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(21.4%)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(15.8%)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0.530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47559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 SA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(20.0%)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(7.1%)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(10.5%)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0.468</a:t>
                      </a:r>
                      <a:endParaRPr lang="fr-FR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152773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 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(0.0%)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(21.4%)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(15.8%)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0.530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038011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3" y="205259"/>
            <a:ext cx="11104989" cy="450720"/>
          </a:xfrm>
          <a:solidFill>
            <a:schemeClr val="bg1"/>
          </a:solidFill>
        </p:spPr>
        <p:txBody>
          <a:bodyPr/>
          <a:lstStyle/>
          <a:p>
            <a:r>
              <a:rPr lang="fr-FR" dirty="0"/>
              <a:t>Is </a:t>
            </a:r>
            <a:r>
              <a:rPr lang="fr-FR" dirty="0" err="1"/>
              <a:t>universal</a:t>
            </a:r>
            <a:r>
              <a:rPr lang="fr-FR" dirty="0"/>
              <a:t> contact isolation effective in </a:t>
            </a:r>
            <a:r>
              <a:rPr lang="fr-FR" dirty="0" err="1"/>
              <a:t>reducing</a:t>
            </a:r>
            <a:r>
              <a:rPr lang="fr-FR" dirty="0"/>
              <a:t> </a:t>
            </a:r>
            <a:r>
              <a:rPr lang="fr-FR" dirty="0" err="1"/>
              <a:t>pathogen</a:t>
            </a:r>
            <a:r>
              <a:rPr lang="fr-FR" dirty="0"/>
              <a:t> acquisition in a </a:t>
            </a:r>
            <a:r>
              <a:rPr lang="fr-FR" dirty="0" err="1"/>
              <a:t>tertiary</a:t>
            </a:r>
            <a:r>
              <a:rPr lang="fr-FR" dirty="0"/>
              <a:t> care setting </a:t>
            </a:r>
            <a:r>
              <a:rPr lang="fr-FR" dirty="0" err="1"/>
              <a:t>medical</a:t>
            </a:r>
            <a:r>
              <a:rPr lang="fr-FR" dirty="0"/>
              <a:t> intensive care unit?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30F49A9-D0C2-F64B-5568-1856B0D6E1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O. Slim et al., ECCMID</a:t>
            </a:r>
            <a:r>
              <a:rPr lang="fr-FR" baseline="30000" dirty="0"/>
              <a:t>® </a:t>
            </a:r>
            <a:r>
              <a:rPr lang="fr-FR" dirty="0"/>
              <a:t>2023, Abs #E1068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513FC8AF-3D7D-2270-2704-E328055ED2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193" y="945412"/>
            <a:ext cx="4394383" cy="582613"/>
          </a:xfrm>
        </p:spPr>
        <p:txBody>
          <a:bodyPr/>
          <a:lstStyle/>
          <a:p>
            <a:r>
              <a:rPr lang="fr-FR" sz="1600" dirty="0"/>
              <a:t>Table 3: </a:t>
            </a:r>
            <a:r>
              <a:rPr lang="fr-FR" sz="1600" dirty="0" err="1"/>
              <a:t>differences</a:t>
            </a:r>
            <a:r>
              <a:rPr lang="fr-FR" sz="1600" dirty="0"/>
              <a:t> in compliance of </a:t>
            </a:r>
            <a:r>
              <a:rPr lang="fr-FR" sz="1600" dirty="0" err="1"/>
              <a:t>HCWs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/>
              <a:t>PPE by </a:t>
            </a:r>
            <a:r>
              <a:rPr lang="fr-FR" sz="1600" dirty="0"/>
              <a:t>the type of isolation in MICU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EC0F8EA-AF13-CDCC-E418-4DACD5850B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193" y="5836251"/>
            <a:ext cx="11104990" cy="380176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*One patient did not have AST done on admission ** One patient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hadMRSA</a:t>
            </a:r>
            <a:r>
              <a:rPr lang="en-US" b="0" i="0" dirty="0">
                <a:effectLst/>
                <a:latin typeface="Arial" panose="020B0604020202020204" pitchFamily="34" charset="0"/>
              </a:rPr>
              <a:t> and </a:t>
            </a:r>
            <a:r>
              <a:rPr lang="en-US" b="0" dirty="0">
                <a:effectLst/>
                <a:latin typeface="Arial" panose="020B0604020202020204" pitchFamily="34" charset="0"/>
              </a:rPr>
              <a:t>Candida auris</a:t>
            </a:r>
            <a:r>
              <a:rPr lang="en-US" b="0" i="0" dirty="0">
                <a:effectLst/>
                <a:latin typeface="Arial" panose="020B0604020202020204" pitchFamily="34" charset="0"/>
              </a:rPr>
              <a:t> at the same time</a:t>
            </a:r>
            <a:r>
              <a:rPr lang="fr-FR" b="0" i="0" dirty="0">
                <a:effectLst/>
                <a:latin typeface="Arial" panose="020B0604020202020204" pitchFamily="34" charset="0"/>
              </a:rPr>
              <a:t> </a:t>
            </a:r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F8DC7D2-6444-0C3B-0F1B-674AF57BFB6B}"/>
              </a:ext>
            </a:extLst>
          </p:cNvPr>
          <p:cNvCxnSpPr>
            <a:cxnSpLocks/>
          </p:cNvCxnSpPr>
          <p:nvPr/>
        </p:nvCxnSpPr>
        <p:spPr>
          <a:xfrm>
            <a:off x="960194" y="841578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CE3BE8A-3F7A-73C8-013D-22480F4165DF}"/>
              </a:ext>
            </a:extLst>
          </p:cNvPr>
          <p:cNvGraphicFramePr>
            <a:graphicFrameLocks noGrp="1"/>
          </p:cNvGraphicFramePr>
          <p:nvPr/>
        </p:nvGraphicFramePr>
        <p:xfrm>
          <a:off x="7280193" y="1752786"/>
          <a:ext cx="4824000" cy="178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56406501"/>
                    </a:ext>
                  </a:extLst>
                </a:gridCol>
              </a:tblGrid>
              <a:tr h="63517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05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HCWs</a:t>
                      </a:r>
                      <a:endParaRPr lang="fr-FR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Targeted contact precautions (N=47)</a:t>
                      </a:r>
                      <a:endParaRPr lang="fr-FR" sz="105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Universal contact precautions (N=85)</a:t>
                      </a:r>
                      <a:endParaRPr kumimoji="0" lang="fr-FR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</a:t>
                      </a:r>
                      <a:br>
                        <a:rPr kumimoji="0" lang="fr-FR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fr-FR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(N=132)</a:t>
                      </a:r>
                      <a:endParaRPr kumimoji="0" lang="fr-FR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kumimoji="0" lang="fr-FR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Physicians 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(77.8%)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(46.9%)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 (51.8%)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0.032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Nurses 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(85.4%)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(66.7%)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 (74.6%)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0.023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 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(66.7%)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(45.8%)</a:t>
                      </a:r>
                      <a:endParaRPr kumimoji="0" lang="fr-F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(54.8%)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0.180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 (79.7%)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(53.7%)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05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 (61.9%)</a:t>
                      </a:r>
                      <a:endParaRPr lang="fr-FR" sz="105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05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53769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9C129-BC1A-5FBD-49A8-1525B2B1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/>
              <a:t>Ceftriaxone to </a:t>
            </a:r>
            <a:r>
              <a:rPr lang="fr-FR" sz="3400" dirty="0" err="1"/>
              <a:t>prevent</a:t>
            </a:r>
            <a:r>
              <a:rPr lang="fr-FR" sz="3400" dirty="0"/>
              <a:t> </a:t>
            </a:r>
            <a:r>
              <a:rPr lang="fr-FR" sz="3400" dirty="0" err="1"/>
              <a:t>early</a:t>
            </a:r>
            <a:r>
              <a:rPr lang="fr-FR" sz="3400" dirty="0"/>
              <a:t> </a:t>
            </a:r>
            <a:r>
              <a:rPr lang="fr-FR" sz="3400" dirty="0" err="1"/>
              <a:t>ventilator-acquired</a:t>
            </a:r>
            <a:r>
              <a:rPr lang="fr-FR" sz="3400" dirty="0"/>
              <a:t> </a:t>
            </a:r>
            <a:r>
              <a:rPr lang="fr-FR" sz="3400" dirty="0" err="1"/>
              <a:t>pneumonia</a:t>
            </a:r>
            <a:r>
              <a:rPr lang="fr-FR" sz="3400" dirty="0"/>
              <a:t> in </a:t>
            </a:r>
            <a:r>
              <a:rPr lang="fr-FR" sz="3400" dirty="0" err="1"/>
              <a:t>comatose</a:t>
            </a:r>
            <a:r>
              <a:rPr lang="fr-FR" sz="3400" dirty="0"/>
              <a:t> </a:t>
            </a:r>
            <a:r>
              <a:rPr lang="fr-FR" sz="3400" dirty="0" err="1"/>
              <a:t>brain-injured</a:t>
            </a:r>
            <a:r>
              <a:rPr lang="fr-FR" sz="3400" dirty="0"/>
              <a:t> patients: a </a:t>
            </a:r>
            <a:r>
              <a:rPr lang="fr-FR" sz="3400" dirty="0" err="1"/>
              <a:t>multicenter</a:t>
            </a:r>
            <a:r>
              <a:rPr lang="fr-FR" sz="3400" dirty="0"/>
              <a:t>, </a:t>
            </a:r>
            <a:r>
              <a:rPr lang="fr-FR" sz="3400" dirty="0" err="1"/>
              <a:t>randomised</a:t>
            </a:r>
            <a:r>
              <a:rPr lang="fr-FR" sz="3400" dirty="0"/>
              <a:t>, double-blind, placebo-</a:t>
            </a:r>
            <a:r>
              <a:rPr lang="fr-FR" sz="3400" dirty="0" err="1"/>
              <a:t>controlled</a:t>
            </a:r>
            <a:r>
              <a:rPr lang="fr-FR" sz="3400" dirty="0"/>
              <a:t> trial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FA97DB-A749-5765-CD52-BE640F08B7D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C. Dahoyot-Fizelier et al., ECCMID</a:t>
            </a:r>
            <a:r>
              <a:rPr lang="da-DK" baseline="30000" dirty="0"/>
              <a:t>®</a:t>
            </a:r>
            <a:r>
              <a:rPr lang="da-DK" dirty="0"/>
              <a:t> 2023, Abs #O0921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4EFB94-F90F-4E4B-FAF1-1F41CA3E70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interventional trials in infection control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891996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Ceftriaxone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ventilator-associated</a:t>
            </a:r>
            <a:r>
              <a:rPr lang="fr-FR" dirty="0"/>
              <a:t> </a:t>
            </a:r>
            <a:r>
              <a:rPr lang="fr-FR" dirty="0" err="1"/>
              <a:t>pneumonia</a:t>
            </a:r>
            <a:r>
              <a:rPr lang="fr-FR" dirty="0"/>
              <a:t> in </a:t>
            </a:r>
            <a:r>
              <a:rPr lang="fr-FR" dirty="0" err="1"/>
              <a:t>comatose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-injure patients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EC8B142-21D1-72E9-264F-DC8254A055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C. </a:t>
            </a:r>
            <a:r>
              <a:rPr lang="fr-FR" dirty="0" err="1"/>
              <a:t>Dahoyot-Fizelier</a:t>
            </a:r>
            <a:r>
              <a:rPr lang="fr-FR" dirty="0"/>
              <a:t> et al., ECCMID</a:t>
            </a:r>
            <a:r>
              <a:rPr lang="fr-FR" baseline="30000" dirty="0"/>
              <a:t>® </a:t>
            </a:r>
            <a:r>
              <a:rPr lang="fr-FR" dirty="0"/>
              <a:t>2023, Abs #O0921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527197"/>
            <a:ext cx="7319525" cy="2019761"/>
          </a:xfrm>
        </p:spPr>
        <p:txBody>
          <a:bodyPr/>
          <a:lstStyle/>
          <a:p>
            <a:r>
              <a:rPr lang="fr-FR" sz="1600" b="1" dirty="0"/>
              <a:t>Main goal</a:t>
            </a:r>
          </a:p>
          <a:p>
            <a:pPr lvl="1"/>
            <a:r>
              <a:rPr lang="fr-FR" sz="1400" dirty="0"/>
              <a:t>To a </a:t>
            </a:r>
            <a:r>
              <a:rPr lang="fr-FR" sz="1400" dirty="0" err="1"/>
              <a:t>ssess</a:t>
            </a:r>
            <a:r>
              <a:rPr lang="fr-FR" sz="1400" dirty="0"/>
              <a:t> </a:t>
            </a:r>
            <a:r>
              <a:rPr lang="fr-FR" sz="1400" dirty="0" err="1"/>
              <a:t>efficacy</a:t>
            </a:r>
            <a:r>
              <a:rPr lang="fr-FR" sz="1400" dirty="0"/>
              <a:t> of a single dose of 2g of ceftriaxone on </a:t>
            </a:r>
            <a:r>
              <a:rPr lang="fr-FR" sz="1400" dirty="0" err="1"/>
              <a:t>prevention</a:t>
            </a:r>
            <a:r>
              <a:rPr lang="fr-FR" sz="1400" dirty="0"/>
              <a:t> of </a:t>
            </a:r>
            <a:r>
              <a:rPr lang="fr-FR" sz="1400" dirty="0" err="1"/>
              <a:t>early</a:t>
            </a:r>
            <a:r>
              <a:rPr lang="fr-FR" sz="1400" dirty="0"/>
              <a:t>-VAP</a:t>
            </a:r>
          </a:p>
          <a:p>
            <a:r>
              <a:rPr lang="fr-FR" sz="1600" b="1" dirty="0" err="1"/>
              <a:t>Secondary</a:t>
            </a:r>
            <a:r>
              <a:rPr lang="fr-FR" sz="1600" b="1" dirty="0"/>
              <a:t> goals</a:t>
            </a:r>
          </a:p>
          <a:p>
            <a:pPr lvl="1"/>
            <a:r>
              <a:rPr lang="fr-FR" sz="1400" dirty="0"/>
              <a:t>Incidence of all-VAP and </a:t>
            </a:r>
            <a:r>
              <a:rPr lang="fr-FR" sz="1400" dirty="0" err="1"/>
              <a:t>bacteria</a:t>
            </a:r>
            <a:r>
              <a:rPr lang="fr-FR" sz="1400" dirty="0"/>
              <a:t> VAP</a:t>
            </a:r>
          </a:p>
          <a:p>
            <a:pPr lvl="1"/>
            <a:r>
              <a:rPr lang="fr-FR" sz="1400" dirty="0" err="1"/>
              <a:t>Antibiotic</a:t>
            </a:r>
            <a:r>
              <a:rPr lang="fr-FR" sz="1400" dirty="0"/>
              <a:t> exposition</a:t>
            </a:r>
          </a:p>
          <a:p>
            <a:pPr lvl="1"/>
            <a:r>
              <a:rPr lang="fr-FR" sz="1400" dirty="0" err="1"/>
              <a:t>Mechanical</a:t>
            </a:r>
            <a:r>
              <a:rPr lang="fr-FR" sz="1400" dirty="0"/>
              <a:t> ventilation exposition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multicenter</a:t>
            </a:r>
            <a:r>
              <a:rPr lang="fr-FR" dirty="0"/>
              <a:t>, </a:t>
            </a:r>
            <a:r>
              <a:rPr lang="fr-FR" dirty="0" err="1"/>
              <a:t>randomized</a:t>
            </a:r>
            <a:r>
              <a:rPr lang="fr-FR" dirty="0"/>
              <a:t>, double-blind, placebo-</a:t>
            </a:r>
            <a:r>
              <a:rPr lang="fr-FR" dirty="0" err="1"/>
              <a:t>controlled</a:t>
            </a:r>
            <a:r>
              <a:rPr lang="fr-FR" dirty="0"/>
              <a:t> trial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F4B01BF-0C16-19E3-EE1F-2C5B1C0F7DD1}"/>
              </a:ext>
            </a:extLst>
          </p:cNvPr>
          <p:cNvGrpSpPr/>
          <p:nvPr/>
        </p:nvGrpSpPr>
        <p:grpSpPr>
          <a:xfrm>
            <a:off x="1017122" y="3429000"/>
            <a:ext cx="2988352" cy="2432043"/>
            <a:chOff x="960195" y="2763181"/>
            <a:chExt cx="2988352" cy="2432043"/>
          </a:xfrm>
        </p:grpSpPr>
        <p:sp>
          <p:nvSpPr>
            <p:cNvPr id="14" name="Rectangle à coins arrondis 10">
              <a:extLst>
                <a:ext uri="{FF2B5EF4-FFF2-40B4-BE49-F238E27FC236}">
                  <a16:creationId xmlns:a16="http://schemas.microsoft.com/office/drawing/2014/main" id="{C96910BC-039C-773E-7166-600BB03FC623}"/>
                </a:ext>
              </a:extLst>
            </p:cNvPr>
            <p:cNvSpPr/>
            <p:nvPr/>
          </p:nvSpPr>
          <p:spPr>
            <a:xfrm>
              <a:off x="960195" y="2923248"/>
              <a:ext cx="2988352" cy="2271976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2C3A256-9B3C-9551-111E-67F82FE00F13}"/>
                </a:ext>
              </a:extLst>
            </p:cNvPr>
            <p:cNvSpPr txBox="1"/>
            <p:nvPr/>
          </p:nvSpPr>
          <p:spPr>
            <a:xfrm>
              <a:off x="1087065" y="2763181"/>
              <a:ext cx="97449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Inclusion</a:t>
              </a:r>
            </a:p>
          </p:txBody>
        </p:sp>
        <p:sp>
          <p:nvSpPr>
            <p:cNvPr id="16" name="Espace réservé du texte 3">
              <a:extLst>
                <a:ext uri="{FF2B5EF4-FFF2-40B4-BE49-F238E27FC236}">
                  <a16:creationId xmlns:a16="http://schemas.microsoft.com/office/drawing/2014/main" id="{E04746F3-BA38-D4F1-EFED-BD20EE15C7C6}"/>
                </a:ext>
              </a:extLst>
            </p:cNvPr>
            <p:cNvSpPr txBox="1">
              <a:spLocks/>
            </p:cNvSpPr>
            <p:nvPr/>
          </p:nvSpPr>
          <p:spPr>
            <a:xfrm>
              <a:off x="1033476" y="3005335"/>
              <a:ext cx="2841790" cy="2107802"/>
            </a:xfrm>
            <a:prstGeom prst="rect">
              <a:avLst/>
            </a:prstGeom>
          </p:spPr>
          <p:txBody>
            <a:bodyPr anchor="ctr"/>
            <a:lstStyle>
              <a:lvl1pPr marL="280988" indent="-2809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96BD24"/>
                </a:buClr>
                <a:buSzPct val="85000"/>
                <a:buFont typeface="Wingdings" panose="05000000000000000000" pitchFamily="2" charset="2"/>
                <a:buChar char="l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39750" indent="-2428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5000"/>
                    <a:lumOff val="35000"/>
                  </a:schemeClr>
                </a:buClr>
                <a:buSzPct val="85000"/>
                <a:buFont typeface="Wingdings" panose="05000000000000000000" pitchFamily="2" charset="2"/>
                <a:buChar char="à"/>
                <a:defRPr sz="16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85825" indent="-2571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96BD24"/>
                </a:buClr>
                <a:buSzPct val="75000"/>
                <a:buFont typeface="Wingdings 3" panose="05040102010807070707" pitchFamily="18" charset="2"/>
                <a:buChar char="u"/>
                <a:defRPr sz="14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/>
                <a:t>Age &gt; 18 </a:t>
              </a:r>
              <a:r>
                <a:rPr lang="fr-FR" sz="1400" dirty="0" err="1"/>
                <a:t>years</a:t>
              </a:r>
              <a:r>
                <a:rPr lang="fr-FR" sz="1400" dirty="0"/>
                <a:t> </a:t>
              </a:r>
              <a:r>
                <a:rPr lang="fr-FR" sz="1400" dirty="0" err="1"/>
                <a:t>old</a:t>
              </a:r>
              <a:endParaRPr lang="fr-FR" sz="1400" dirty="0"/>
            </a:p>
            <a:p>
              <a:r>
                <a:rPr lang="fr-FR" sz="1400" dirty="0"/>
                <a:t>Brain </a:t>
              </a:r>
              <a:r>
                <a:rPr lang="fr-FR" sz="1400" dirty="0" err="1"/>
                <a:t>injury</a:t>
              </a:r>
              <a:r>
                <a:rPr lang="fr-FR" sz="1400" dirty="0"/>
                <a:t> (stroke, TBI, SAH)</a:t>
              </a:r>
            </a:p>
            <a:p>
              <a:r>
                <a:rPr lang="fr-FR" sz="1400" dirty="0"/>
                <a:t>Coma, GCS </a:t>
              </a:r>
              <a:r>
                <a:rPr lang="fr-FR" sz="1400"/>
                <a:t>≤ 12</a:t>
              </a:r>
              <a:endParaRPr lang="fr-FR" sz="1400" dirty="0"/>
            </a:p>
            <a:p>
              <a:r>
                <a:rPr lang="fr-FR" sz="1400" dirty="0"/>
                <a:t>Intubation &lt; 12h</a:t>
              </a:r>
            </a:p>
            <a:p>
              <a:r>
                <a:rPr lang="fr-FR" sz="1400" dirty="0"/>
                <a:t>MV &gt; 48h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1BC4269-7D81-1DD9-25BF-DDA5741C3101}"/>
              </a:ext>
            </a:extLst>
          </p:cNvPr>
          <p:cNvGrpSpPr/>
          <p:nvPr/>
        </p:nvGrpSpPr>
        <p:grpSpPr>
          <a:xfrm>
            <a:off x="4109456" y="3429000"/>
            <a:ext cx="2988353" cy="2432043"/>
            <a:chOff x="960195" y="2763181"/>
            <a:chExt cx="2988353" cy="2432043"/>
          </a:xfrm>
        </p:grpSpPr>
        <p:sp>
          <p:nvSpPr>
            <p:cNvPr id="21" name="Rectangle à coins arrondis 10">
              <a:extLst>
                <a:ext uri="{FF2B5EF4-FFF2-40B4-BE49-F238E27FC236}">
                  <a16:creationId xmlns:a16="http://schemas.microsoft.com/office/drawing/2014/main" id="{492F891D-E7E0-830C-ED22-046114F92615}"/>
                </a:ext>
              </a:extLst>
            </p:cNvPr>
            <p:cNvSpPr/>
            <p:nvPr/>
          </p:nvSpPr>
          <p:spPr>
            <a:xfrm>
              <a:off x="960195" y="2923248"/>
              <a:ext cx="2988352" cy="2271976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B7A7483-BA6C-4164-33ED-16E3AF3F2CF6}"/>
                </a:ext>
              </a:extLst>
            </p:cNvPr>
            <p:cNvSpPr txBox="1"/>
            <p:nvPr/>
          </p:nvSpPr>
          <p:spPr>
            <a:xfrm>
              <a:off x="1087065" y="2763181"/>
              <a:ext cx="105762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Exclusion</a:t>
              </a:r>
            </a:p>
          </p:txBody>
        </p:sp>
        <p:sp>
          <p:nvSpPr>
            <p:cNvPr id="23" name="Espace réservé du texte 3">
              <a:extLst>
                <a:ext uri="{FF2B5EF4-FFF2-40B4-BE49-F238E27FC236}">
                  <a16:creationId xmlns:a16="http://schemas.microsoft.com/office/drawing/2014/main" id="{343753E5-55A9-041F-482B-30D3822A9ECB}"/>
                </a:ext>
              </a:extLst>
            </p:cNvPr>
            <p:cNvSpPr txBox="1">
              <a:spLocks/>
            </p:cNvSpPr>
            <p:nvPr/>
          </p:nvSpPr>
          <p:spPr>
            <a:xfrm>
              <a:off x="1033476" y="3005335"/>
              <a:ext cx="2915072" cy="2107802"/>
            </a:xfrm>
            <a:prstGeom prst="rect">
              <a:avLst/>
            </a:prstGeom>
          </p:spPr>
          <p:txBody>
            <a:bodyPr anchor="ctr"/>
            <a:lstStyle>
              <a:lvl1pPr marL="280988" indent="-2809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96BD24"/>
                </a:buClr>
                <a:buSzPct val="85000"/>
                <a:buFont typeface="Wingdings" panose="05000000000000000000" pitchFamily="2" charset="2"/>
                <a:buChar char="l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39750" indent="-2428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5000"/>
                    <a:lumOff val="35000"/>
                  </a:schemeClr>
                </a:buClr>
                <a:buSzPct val="85000"/>
                <a:buFont typeface="Wingdings" panose="05000000000000000000" pitchFamily="2" charset="2"/>
                <a:buChar char="à"/>
                <a:defRPr sz="16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85825" indent="-2571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96BD24"/>
                </a:buClr>
                <a:buSzPct val="75000"/>
                <a:buFont typeface="Wingdings 3" panose="05040102010807070707" pitchFamily="18" charset="2"/>
                <a:buChar char="u"/>
                <a:defRPr sz="14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err="1"/>
                <a:t>Tumor</a:t>
              </a:r>
              <a:r>
                <a:rPr lang="fr-FR" sz="1200" dirty="0"/>
                <a:t>/CNS infection/</a:t>
              </a:r>
              <a:r>
                <a:rPr lang="fr-FR" sz="1200" dirty="0" err="1"/>
                <a:t>Cardiac</a:t>
              </a:r>
              <a:r>
                <a:rPr lang="fr-FR" sz="1200" dirty="0"/>
                <a:t> </a:t>
              </a:r>
              <a:r>
                <a:rPr lang="fr-FR" sz="1200" dirty="0" err="1"/>
                <a:t>arrest</a:t>
              </a:r>
              <a:endParaRPr lang="fr-FR" sz="1200" dirty="0"/>
            </a:p>
            <a:p>
              <a:r>
                <a:rPr lang="fr-FR" sz="1200" dirty="0"/>
                <a:t>Intubation &gt; 48h of </a:t>
              </a:r>
              <a:r>
                <a:rPr lang="fr-FR" sz="1200" dirty="0" err="1"/>
                <a:t>hospitalization</a:t>
              </a:r>
              <a:endParaRPr lang="fr-FR" sz="1200" dirty="0"/>
            </a:p>
            <a:p>
              <a:r>
                <a:rPr lang="fr-FR" sz="1200" dirty="0"/>
                <a:t>Hospitalisation &lt; 1 </a:t>
              </a:r>
              <a:r>
                <a:rPr lang="fr-FR" sz="1200" dirty="0" err="1"/>
                <a:t>month</a:t>
              </a:r>
              <a:endParaRPr lang="fr-FR" sz="1200" dirty="0"/>
            </a:p>
            <a:p>
              <a:r>
                <a:rPr lang="fr-FR" sz="1200" dirty="0" err="1"/>
                <a:t>Ongoing</a:t>
              </a:r>
              <a:r>
                <a:rPr lang="fr-FR" sz="1200" dirty="0"/>
                <a:t> </a:t>
              </a:r>
              <a:r>
                <a:rPr lang="fr-FR" sz="1200" dirty="0" err="1"/>
                <a:t>antibiotic</a:t>
              </a:r>
              <a:r>
                <a:rPr lang="fr-FR" sz="1200" dirty="0"/>
                <a:t> </a:t>
              </a:r>
              <a:r>
                <a:rPr lang="fr-FR" sz="1200" dirty="0" err="1"/>
                <a:t>treatment</a:t>
              </a:r>
              <a:endParaRPr lang="fr-FR" sz="1200" dirty="0"/>
            </a:p>
            <a:p>
              <a:r>
                <a:rPr lang="fr-FR" sz="1200" dirty="0" err="1"/>
                <a:t>Predictable</a:t>
              </a:r>
              <a:r>
                <a:rPr lang="fr-FR" sz="1200" dirty="0"/>
                <a:t> </a:t>
              </a:r>
              <a:r>
                <a:rPr lang="fr-FR" sz="1200" dirty="0" err="1"/>
                <a:t>antibiotic</a:t>
              </a:r>
              <a:r>
                <a:rPr lang="fr-FR" sz="1200" dirty="0"/>
                <a:t> </a:t>
              </a:r>
              <a:r>
                <a:rPr lang="fr-FR" sz="1200" dirty="0" err="1"/>
                <a:t>prophylaxis</a:t>
              </a:r>
              <a:endParaRPr lang="fr-FR" sz="1200" dirty="0"/>
            </a:p>
            <a:p>
              <a:r>
                <a:rPr lang="fr-FR" sz="1200" dirty="0" err="1"/>
                <a:t>Predictable</a:t>
              </a:r>
              <a:r>
                <a:rPr lang="fr-FR" sz="1200" dirty="0"/>
                <a:t> </a:t>
              </a:r>
              <a:r>
                <a:rPr lang="fr-FR" sz="1200" dirty="0" err="1"/>
                <a:t>death</a:t>
              </a:r>
              <a:r>
                <a:rPr lang="fr-FR" sz="1200" dirty="0"/>
                <a:t> at 48h</a:t>
              </a:r>
            </a:p>
            <a:p>
              <a:r>
                <a:rPr lang="el-GR" sz="1200" dirty="0"/>
                <a:t>β</a:t>
              </a:r>
              <a:r>
                <a:rPr lang="fr-FR" sz="1200" dirty="0" err="1"/>
                <a:t>lactams</a:t>
              </a:r>
              <a:r>
                <a:rPr lang="fr-FR" sz="1200" dirty="0"/>
                <a:t> </a:t>
              </a:r>
              <a:r>
                <a:rPr lang="fr-FR" sz="1200" dirty="0" err="1"/>
                <a:t>Allergy</a:t>
              </a:r>
              <a:endParaRPr lang="fr-FR" sz="1200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AB026DE-0BE8-BBDA-78E0-4E407DC2EC19}"/>
              </a:ext>
            </a:extLst>
          </p:cNvPr>
          <p:cNvGrpSpPr/>
          <p:nvPr/>
        </p:nvGrpSpPr>
        <p:grpSpPr>
          <a:xfrm>
            <a:off x="7716892" y="2764583"/>
            <a:ext cx="3809234" cy="2795790"/>
            <a:chOff x="7820273" y="2017050"/>
            <a:chExt cx="3809234" cy="279579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56EF492-ABE2-F880-B711-26E1E067A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553" t="65031" r="65359" b="5172"/>
            <a:stretch/>
          </p:blipFill>
          <p:spPr>
            <a:xfrm>
              <a:off x="8383101" y="3803139"/>
              <a:ext cx="721774" cy="1009701"/>
            </a:xfrm>
            <a:prstGeom prst="rect">
              <a:avLst/>
            </a:prstGeom>
          </p:spPr>
        </p:pic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59F84A7E-7647-2A85-54E4-09CE236421FE}"/>
                </a:ext>
              </a:extLst>
            </p:cNvPr>
            <p:cNvSpPr/>
            <p:nvPr/>
          </p:nvSpPr>
          <p:spPr>
            <a:xfrm>
              <a:off x="9782077" y="2017050"/>
              <a:ext cx="1847430" cy="590628"/>
            </a:xfrm>
            <a:prstGeom prst="roundRect">
              <a:avLst>
                <a:gd name="adj" fmla="val 9151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group</a:t>
              </a:r>
            </a:p>
          </p:txBody>
        </p:sp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C907F945-3E06-1BC9-8B21-19D32D28591B}"/>
                </a:ext>
              </a:extLst>
            </p:cNvPr>
            <p:cNvSpPr/>
            <p:nvPr/>
          </p:nvSpPr>
          <p:spPr>
            <a:xfrm>
              <a:off x="7820273" y="2017050"/>
              <a:ext cx="1847430" cy="590628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Ceftriaxone group</a:t>
              </a:r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95D9390C-6A38-6357-CBA2-572BAE3F924E}"/>
                </a:ext>
              </a:extLst>
            </p:cNvPr>
            <p:cNvSpPr/>
            <p:nvPr/>
          </p:nvSpPr>
          <p:spPr>
            <a:xfrm>
              <a:off x="7820273" y="2740258"/>
              <a:ext cx="3809234" cy="432433"/>
            </a:xfrm>
            <a:prstGeom prst="roundRect">
              <a:avLst>
                <a:gd name="adj" fmla="val 9151"/>
              </a:avLst>
            </a:prstGeom>
            <a:noFill/>
            <a:ln w="25400" cap="flat" cmpd="sng" algn="ctr">
              <a:solidFill>
                <a:srgbClr val="96BD24"/>
              </a:solidFill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Bundle for VAP Prevention</a:t>
              </a:r>
            </a:p>
          </p:txBody>
        </p:sp>
        <p:sp>
          <p:nvSpPr>
            <p:cNvPr id="27" name="Plus 26">
              <a:extLst>
                <a:ext uri="{FF2B5EF4-FFF2-40B4-BE49-F238E27FC236}">
                  <a16:creationId xmlns:a16="http://schemas.microsoft.com/office/drawing/2014/main" id="{5177D9CF-79FB-59C5-AE08-999D652CD95B}"/>
                </a:ext>
              </a:extLst>
            </p:cNvPr>
            <p:cNvSpPr/>
            <p:nvPr/>
          </p:nvSpPr>
          <p:spPr>
            <a:xfrm>
              <a:off x="8556952" y="3325091"/>
              <a:ext cx="374073" cy="374073"/>
            </a:xfrm>
            <a:prstGeom prst="mathPlus">
              <a:avLst>
                <a:gd name="adj1" fmla="val 14631"/>
              </a:avLst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Plus 27">
              <a:extLst>
                <a:ext uri="{FF2B5EF4-FFF2-40B4-BE49-F238E27FC236}">
                  <a16:creationId xmlns:a16="http://schemas.microsoft.com/office/drawing/2014/main" id="{79D1985E-E07A-E9E7-30AF-008669303694}"/>
                </a:ext>
              </a:extLst>
            </p:cNvPr>
            <p:cNvSpPr/>
            <p:nvPr/>
          </p:nvSpPr>
          <p:spPr>
            <a:xfrm>
              <a:off x="10518756" y="3325091"/>
              <a:ext cx="374073" cy="374073"/>
            </a:xfrm>
            <a:prstGeom prst="mathPlus">
              <a:avLst>
                <a:gd name="adj1" fmla="val 14631"/>
              </a:avLst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D5342F9-1BD1-3FC5-7474-BE4078DEBADC}"/>
                </a:ext>
              </a:extLst>
            </p:cNvPr>
            <p:cNvSpPr txBox="1"/>
            <p:nvPr/>
          </p:nvSpPr>
          <p:spPr>
            <a:xfrm>
              <a:off x="9228053" y="4123323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&lt; 12h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B046F08-7E5E-F020-3D93-8EB9D41F4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801" t="70809" r="6450" b="10317"/>
            <a:stretch/>
          </p:blipFill>
          <p:spPr>
            <a:xfrm>
              <a:off x="10132215" y="3988198"/>
              <a:ext cx="1147155" cy="639582"/>
            </a:xfrm>
            <a:prstGeom prst="rect">
              <a:avLst/>
            </a:prstGeom>
          </p:spPr>
        </p:pic>
      </p:grpSp>
      <p:sp>
        <p:nvSpPr>
          <p:cNvPr id="32" name="Rectangle à coins arrondis 10">
            <a:extLst>
              <a:ext uri="{FF2B5EF4-FFF2-40B4-BE49-F238E27FC236}">
                <a16:creationId xmlns:a16="http://schemas.microsoft.com/office/drawing/2014/main" id="{5201B49C-664F-250E-815B-0D4F007987D7}"/>
              </a:ext>
            </a:extLst>
          </p:cNvPr>
          <p:cNvSpPr/>
          <p:nvPr/>
        </p:nvSpPr>
        <p:spPr>
          <a:xfrm>
            <a:off x="7411789" y="2463914"/>
            <a:ext cx="4419440" cy="339712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44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2E2D6-899F-4623-E564-1CF08CF0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brain abscesses and their complications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49C981-73BF-1ABC-004B-32CD26F91AF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J. Bodilsen et al., ECCMID</a:t>
            </a:r>
            <a:r>
              <a:rPr lang="da-DK" baseline="30000" dirty="0"/>
              <a:t>®</a:t>
            </a:r>
            <a:r>
              <a:rPr lang="da-DK" dirty="0"/>
              <a:t> 2023, Abs #SY122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9D5D3CC-E7FE-5F38-238D-4BE2E52108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72284" y="148485"/>
            <a:ext cx="8419168" cy="360864"/>
          </a:xfrm>
        </p:spPr>
        <p:txBody>
          <a:bodyPr/>
          <a:lstStyle/>
          <a:p>
            <a:r>
              <a:rPr lang="en-US" dirty="0"/>
              <a:t>ESCMID guidelines on diagnosis and treatment of brain abscess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2117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Ceftriaxone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ventilator-associated</a:t>
            </a:r>
            <a:r>
              <a:rPr lang="fr-FR" dirty="0"/>
              <a:t> </a:t>
            </a:r>
            <a:r>
              <a:rPr lang="fr-FR" dirty="0" err="1"/>
              <a:t>pneumonia</a:t>
            </a:r>
            <a:r>
              <a:rPr lang="fr-FR" dirty="0"/>
              <a:t> in </a:t>
            </a:r>
            <a:r>
              <a:rPr lang="fr-FR" dirty="0" err="1"/>
              <a:t>comatose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-injure patients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C. </a:t>
            </a:r>
            <a:r>
              <a:rPr lang="fr-FR" dirty="0" err="1"/>
              <a:t>Dahoyot-Fizelier</a:t>
            </a:r>
            <a:r>
              <a:rPr lang="fr-FR"/>
              <a:t> et al., ECCMID</a:t>
            </a:r>
            <a:r>
              <a:rPr lang="fr-FR" baseline="30000"/>
              <a:t>® </a:t>
            </a:r>
            <a:r>
              <a:rPr lang="fr-FR"/>
              <a:t>2023, Abs #O0921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multicenter</a:t>
            </a:r>
            <a:r>
              <a:rPr lang="fr-FR" dirty="0"/>
              <a:t>, </a:t>
            </a:r>
            <a:r>
              <a:rPr lang="fr-FR" dirty="0" err="1"/>
              <a:t>randomized</a:t>
            </a:r>
            <a:r>
              <a:rPr lang="fr-FR" dirty="0"/>
              <a:t>, double-blind, placebo-</a:t>
            </a:r>
            <a:r>
              <a:rPr lang="fr-FR" dirty="0" err="1"/>
              <a:t>controlled</a:t>
            </a:r>
            <a:r>
              <a:rPr lang="fr-FR" dirty="0"/>
              <a:t> trial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4BE4B03-FA3B-6C7E-B4F6-8455BB44D796}"/>
              </a:ext>
            </a:extLst>
          </p:cNvPr>
          <p:cNvGraphicFramePr>
            <a:graphicFrameLocks noGrp="1"/>
          </p:cNvGraphicFramePr>
          <p:nvPr/>
        </p:nvGraphicFramePr>
        <p:xfrm>
          <a:off x="1313592" y="1832278"/>
          <a:ext cx="10398192" cy="8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3991527884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Ceftriaxone (n=162)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Placebo (n=157)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VAP - no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(14)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(33)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0.60 (0.38-0.95)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40759062-43DC-E32E-2F4D-A96458FE6801}"/>
              </a:ext>
            </a:extLst>
          </p:cNvPr>
          <p:cNvGraphicFramePr>
            <a:graphicFrameLocks noGrp="1"/>
          </p:cNvGraphicFramePr>
          <p:nvPr/>
        </p:nvGraphicFramePr>
        <p:xfrm>
          <a:off x="1313592" y="2858566"/>
          <a:ext cx="10398192" cy="298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56752204"/>
                    </a:ext>
                  </a:extLst>
                </a:gridCol>
                <a:gridCol w="1895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</a:t>
                      </a:r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Ceftriaxone (n=162)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Placebo (n=157)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VAP - no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(20)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 (36)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0.53 (0.31-0.92)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VAP - no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0.336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Ventilator-free days (IQR) - 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(0-22)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(0-18)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Antibiotic-free days (IQR) - 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(13-28)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(8-21)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for first VAP (IQR) - 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(3-9)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(2-6)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ICU mortality - no (%)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(15)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(25)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 (0.39-0.97)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84016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FC261-21DB-CAC8-EF8C-09EFD14D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EFFECT of </a:t>
            </a:r>
            <a:r>
              <a:rPr lang="fr-FR" sz="2800" dirty="0" err="1"/>
              <a:t>daily</a:t>
            </a:r>
            <a:r>
              <a:rPr lang="fr-FR" sz="2800" dirty="0"/>
              <a:t> </a:t>
            </a:r>
            <a:r>
              <a:rPr lang="fr-FR" sz="2800" dirty="0" err="1"/>
              <a:t>antiseptic</a:t>
            </a:r>
            <a:r>
              <a:rPr lang="fr-FR" sz="2800" dirty="0"/>
              <a:t> body </a:t>
            </a:r>
            <a:r>
              <a:rPr lang="fr-FR" sz="2800" dirty="0" err="1"/>
              <a:t>wash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octenidine</a:t>
            </a:r>
            <a:r>
              <a:rPr lang="fr-FR" sz="2800" dirty="0"/>
              <a:t> on ICU-</a:t>
            </a:r>
            <a:r>
              <a:rPr lang="fr-FR" sz="2800" dirty="0" err="1"/>
              <a:t>acquired</a:t>
            </a:r>
            <a:r>
              <a:rPr lang="fr-FR" sz="2800" dirty="0"/>
              <a:t> </a:t>
            </a:r>
            <a:r>
              <a:rPr lang="fr-FR" sz="2800" dirty="0" err="1"/>
              <a:t>bacteraemia</a:t>
            </a:r>
            <a:r>
              <a:rPr lang="fr-FR" sz="2800" dirty="0"/>
              <a:t> and ICU-</a:t>
            </a:r>
            <a:r>
              <a:rPr lang="fr-FR" sz="2800" dirty="0" err="1"/>
              <a:t>acquired</a:t>
            </a:r>
            <a:r>
              <a:rPr lang="fr-FR" sz="2800" dirty="0"/>
              <a:t> </a:t>
            </a:r>
            <a:r>
              <a:rPr lang="fr-FR" sz="2800" dirty="0" err="1"/>
              <a:t>multidrug-resistant</a:t>
            </a:r>
            <a:r>
              <a:rPr lang="fr-FR" sz="2800" dirty="0"/>
              <a:t> </a:t>
            </a:r>
            <a:r>
              <a:rPr lang="fr-FR" sz="2800" dirty="0" err="1"/>
              <a:t>organisms</a:t>
            </a:r>
            <a:r>
              <a:rPr lang="fr-FR" sz="2800" dirty="0"/>
              <a:t> (MDRO) in intensive care </a:t>
            </a:r>
            <a:r>
              <a:rPr lang="fr-FR" sz="2800" dirty="0" err="1"/>
              <a:t>units</a:t>
            </a:r>
            <a:r>
              <a:rPr lang="fr-FR" sz="2800" dirty="0"/>
              <a:t> (ICU): a multicentre, </a:t>
            </a:r>
            <a:r>
              <a:rPr lang="fr-FR" sz="2800" dirty="0" err="1"/>
              <a:t>controlled</a:t>
            </a:r>
            <a:r>
              <a:rPr lang="fr-FR" sz="2800" dirty="0"/>
              <a:t>, cluster-</a:t>
            </a:r>
            <a:r>
              <a:rPr lang="fr-FR" sz="2800" dirty="0" err="1"/>
              <a:t>randomised</a:t>
            </a:r>
            <a:r>
              <a:rPr lang="fr-FR" sz="2800" dirty="0"/>
              <a:t>, double-blind, crossover </a:t>
            </a:r>
            <a:r>
              <a:rPr lang="fr-FR" sz="2800" dirty="0" err="1"/>
              <a:t>study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A6547-0BF5-B24E-6D08-017AC5D64F8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T. Schaumburg et al., ECCMID</a:t>
            </a:r>
            <a:r>
              <a:rPr lang="fr-FR" baseline="30000" dirty="0"/>
              <a:t>®</a:t>
            </a:r>
            <a:r>
              <a:rPr lang="fr-FR" dirty="0"/>
              <a:t> 2023, Abs #O0922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86551C-39D8-CFD2-4DBB-F741344AB3B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interventional trials in infection control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98403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T. Schaumburg et al., ECCMID</a:t>
            </a:r>
            <a:r>
              <a:rPr lang="fr-FR" baseline="30000" dirty="0"/>
              <a:t>® </a:t>
            </a:r>
            <a:r>
              <a:rPr lang="fr-FR" dirty="0"/>
              <a:t>2023, Abs #O0922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5019804"/>
            <a:ext cx="11104989" cy="1220985"/>
          </a:xfrm>
        </p:spPr>
        <p:txBody>
          <a:bodyPr/>
          <a:lstStyle/>
          <a:p>
            <a:r>
              <a:rPr lang="fr-FR" sz="1400" dirty="0"/>
              <a:t>Daily antiseptic </a:t>
            </a:r>
            <a:r>
              <a:rPr lang="fr-FR" sz="1400" dirty="0" err="1"/>
              <a:t>bathing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octenidine-infused</a:t>
            </a:r>
            <a:r>
              <a:rPr lang="fr-FR" sz="1400" dirty="0"/>
              <a:t> </a:t>
            </a:r>
            <a:r>
              <a:rPr lang="fr-FR" sz="1400" dirty="0" err="1"/>
              <a:t>washcloths</a:t>
            </a:r>
            <a:r>
              <a:rPr lang="fr-FR" sz="1400" dirty="0"/>
              <a:t> on intensive care </a:t>
            </a:r>
            <a:r>
              <a:rPr lang="fr-FR" sz="1400" dirty="0" err="1"/>
              <a:t>units</a:t>
            </a:r>
            <a:r>
              <a:rPr lang="fr-FR" sz="1400" dirty="0"/>
              <a:t>:</a:t>
            </a:r>
          </a:p>
          <a:p>
            <a:pPr lvl="1"/>
            <a:r>
              <a:rPr lang="fr-FR" sz="1400" dirty="0" err="1"/>
              <a:t>Lowers</a:t>
            </a:r>
            <a:r>
              <a:rPr lang="fr-FR" sz="1400" dirty="0"/>
              <a:t> the </a:t>
            </a:r>
            <a:r>
              <a:rPr lang="fr-FR" sz="1400" dirty="0" err="1"/>
              <a:t>risk</a:t>
            </a:r>
            <a:r>
              <a:rPr lang="fr-FR" sz="1400" dirty="0"/>
              <a:t> of </a:t>
            </a:r>
            <a:r>
              <a:rPr lang="fr-FR" sz="1400" b="1" dirty="0" err="1"/>
              <a:t>primary</a:t>
            </a:r>
            <a:r>
              <a:rPr lang="fr-FR" sz="1400" b="1" dirty="0"/>
              <a:t> </a:t>
            </a:r>
            <a:r>
              <a:rPr lang="fr-FR" sz="1400" b="1" dirty="0" err="1"/>
              <a:t>bacteremia</a:t>
            </a:r>
            <a:r>
              <a:rPr lang="fr-FR" sz="1400" b="1" dirty="0"/>
              <a:t> </a:t>
            </a:r>
            <a:r>
              <a:rPr lang="fr-FR" sz="1400" dirty="0"/>
              <a:t>by 17%</a:t>
            </a:r>
          </a:p>
          <a:p>
            <a:pPr lvl="2"/>
            <a:r>
              <a:rPr lang="fr-FR" dirty="0" err="1"/>
              <a:t>Although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moderate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has relevant implications for </a:t>
            </a:r>
            <a:r>
              <a:rPr lang="fr-FR" dirty="0" err="1"/>
              <a:t>clinical</a:t>
            </a:r>
            <a:r>
              <a:rPr lang="fr-FR" dirty="0"/>
              <a:t> care</a:t>
            </a:r>
          </a:p>
          <a:p>
            <a:pPr lvl="1"/>
            <a:r>
              <a:rPr lang="fr-FR" sz="1400" dirty="0" err="1"/>
              <a:t>Does</a:t>
            </a:r>
            <a:r>
              <a:rPr lang="fr-FR" sz="1400" dirty="0"/>
              <a:t> not influence the </a:t>
            </a:r>
            <a:r>
              <a:rPr lang="fr-FR" sz="1400" dirty="0" err="1"/>
              <a:t>risk</a:t>
            </a:r>
            <a:r>
              <a:rPr lang="fr-FR" sz="1400" dirty="0"/>
              <a:t> of </a:t>
            </a:r>
            <a:r>
              <a:rPr lang="fr-FR" sz="1400" b="1" dirty="0" err="1"/>
              <a:t>multidrug-resistant</a:t>
            </a:r>
            <a:r>
              <a:rPr lang="fr-FR" sz="1400" b="1" dirty="0"/>
              <a:t> </a:t>
            </a:r>
            <a:r>
              <a:rPr lang="fr-FR" sz="1400" b="1" dirty="0" err="1"/>
              <a:t>organism</a:t>
            </a:r>
            <a:r>
              <a:rPr lang="fr-FR" sz="1400" b="1" dirty="0"/>
              <a:t> </a:t>
            </a:r>
            <a:r>
              <a:rPr lang="fr-FR" sz="1400" dirty="0"/>
              <a:t>acquisition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fr-FR" dirty="0"/>
              <a:t>The EFFECT of </a:t>
            </a:r>
            <a:r>
              <a:rPr lang="fr-FR" dirty="0" err="1"/>
              <a:t>daily</a:t>
            </a:r>
            <a:r>
              <a:rPr lang="fr-FR" dirty="0"/>
              <a:t> antiseptic body </a:t>
            </a:r>
            <a:r>
              <a:rPr lang="fr-FR" dirty="0" err="1"/>
              <a:t>wash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octenidine</a:t>
            </a:r>
            <a:r>
              <a:rPr lang="fr-FR" dirty="0"/>
              <a:t> on ICU-</a:t>
            </a:r>
            <a:r>
              <a:rPr lang="fr-FR" dirty="0" err="1"/>
              <a:t>acquired</a:t>
            </a:r>
            <a:r>
              <a:rPr lang="fr-FR" dirty="0"/>
              <a:t> </a:t>
            </a:r>
            <a:r>
              <a:rPr lang="fr-FR" dirty="0" err="1"/>
              <a:t>bacteremia</a:t>
            </a:r>
            <a:r>
              <a:rPr lang="fr-FR" dirty="0"/>
              <a:t> and ICU-</a:t>
            </a:r>
            <a:r>
              <a:rPr lang="fr-FR" dirty="0" err="1"/>
              <a:t>acquired</a:t>
            </a:r>
            <a:r>
              <a:rPr lang="fr-FR" dirty="0"/>
              <a:t> </a:t>
            </a:r>
            <a:r>
              <a:rPr lang="fr-FR" dirty="0" err="1"/>
              <a:t>multidrug-resistant</a:t>
            </a:r>
            <a:r>
              <a:rPr lang="fr-FR" dirty="0"/>
              <a:t> </a:t>
            </a:r>
            <a:r>
              <a:rPr lang="fr-FR" dirty="0" err="1"/>
              <a:t>organisms</a:t>
            </a:r>
            <a:r>
              <a:rPr lang="fr-FR" dirty="0"/>
              <a:t> (</a:t>
            </a:r>
            <a:r>
              <a:rPr lang="fr-FR" dirty="0" err="1"/>
              <a:t>MDROs</a:t>
            </a:r>
            <a:r>
              <a:rPr lang="fr-FR" dirty="0"/>
              <a:t>) on intensive care </a:t>
            </a:r>
            <a:r>
              <a:rPr lang="fr-FR" dirty="0" err="1"/>
              <a:t>units</a:t>
            </a:r>
            <a:r>
              <a:rPr lang="fr-FR" dirty="0"/>
              <a:t> (</a:t>
            </a:r>
            <a:r>
              <a:rPr lang="fr-FR" dirty="0" err="1"/>
              <a:t>ICUs</a:t>
            </a:r>
            <a:r>
              <a:rPr lang="fr-FR" dirty="0"/>
              <a:t>)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FE6B3E3-EB0E-0FAE-AEF4-C5B6154FCE03}"/>
              </a:ext>
            </a:extLst>
          </p:cNvPr>
          <p:cNvGrpSpPr/>
          <p:nvPr/>
        </p:nvGrpSpPr>
        <p:grpSpPr>
          <a:xfrm>
            <a:off x="1007521" y="2021185"/>
            <a:ext cx="4979753" cy="2301938"/>
            <a:chOff x="1857206" y="2279464"/>
            <a:chExt cx="3902730" cy="1804074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80FA41E-8B68-BA2E-50E0-B3F9F9520384}"/>
                </a:ext>
              </a:extLst>
            </p:cNvPr>
            <p:cNvSpPr txBox="1"/>
            <p:nvPr/>
          </p:nvSpPr>
          <p:spPr>
            <a:xfrm>
              <a:off x="3140877" y="2279464"/>
              <a:ext cx="806799" cy="168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Observation </a:t>
              </a:r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Period</a:t>
              </a:r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1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B25CA90-1A63-AF26-721F-332D66C66EFF}"/>
                </a:ext>
              </a:extLst>
            </p:cNvPr>
            <p:cNvSpPr txBox="1"/>
            <p:nvPr/>
          </p:nvSpPr>
          <p:spPr>
            <a:xfrm>
              <a:off x="2848261" y="2426796"/>
              <a:ext cx="407294" cy="241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Wash-out</a:t>
              </a:r>
            </a:p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3 </a:t>
              </a:r>
              <a:r>
                <a:rPr lang="fr-FR" sz="7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months</a:t>
              </a:r>
              <a:endParaRPr lang="fr-FR" sz="7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A33DAB2-7D59-37D9-84DE-D9FF7101E10F}"/>
                </a:ext>
              </a:extLst>
            </p:cNvPr>
            <p:cNvSpPr txBox="1"/>
            <p:nvPr/>
          </p:nvSpPr>
          <p:spPr>
            <a:xfrm>
              <a:off x="3539299" y="2508471"/>
              <a:ext cx="434933" cy="156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12 </a:t>
              </a:r>
              <a:r>
                <a:rPr lang="fr-FR" sz="7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months</a:t>
              </a:r>
              <a:endParaRPr lang="fr-FR" sz="7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2BB0882-F666-F3C0-138C-7A7C85E75754}"/>
                </a:ext>
              </a:extLst>
            </p:cNvPr>
            <p:cNvGrpSpPr/>
            <p:nvPr/>
          </p:nvGrpSpPr>
          <p:grpSpPr>
            <a:xfrm>
              <a:off x="2805723" y="2832100"/>
              <a:ext cx="1477106" cy="314325"/>
              <a:chOff x="2805723" y="2832100"/>
              <a:chExt cx="1477106" cy="3143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6F6C83-9EC5-BDB8-AC2F-116052076584}"/>
                  </a:ext>
                </a:extLst>
              </p:cNvPr>
              <p:cNvSpPr/>
              <p:nvPr/>
            </p:nvSpPr>
            <p:spPr>
              <a:xfrm>
                <a:off x="2805723" y="2832100"/>
                <a:ext cx="492369" cy="314325"/>
              </a:xfrm>
              <a:prstGeom prst="rect">
                <a:avLst/>
              </a:prstGeom>
              <a:pattFill prst="wdUpDiag">
                <a:fgClr>
                  <a:srgbClr val="96BD24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B04589-BCB6-4000-F042-0B1829C9C317}"/>
                  </a:ext>
                </a:extLst>
              </p:cNvPr>
              <p:cNvSpPr/>
              <p:nvPr/>
            </p:nvSpPr>
            <p:spPr>
              <a:xfrm>
                <a:off x="3298092" y="2832100"/>
                <a:ext cx="984737" cy="314325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Octenidine</a:t>
                </a:r>
                <a:r>
                  <a:rPr lang="fr-FR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7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washcloths</a:t>
                </a:r>
                <a:endParaRPr lang="fr-FR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A1DCF96-403A-8357-87BA-96FA59C8CD48}"/>
                </a:ext>
              </a:extLst>
            </p:cNvPr>
            <p:cNvGrpSpPr/>
            <p:nvPr/>
          </p:nvGrpSpPr>
          <p:grpSpPr>
            <a:xfrm>
              <a:off x="2805723" y="3599425"/>
              <a:ext cx="1477106" cy="314325"/>
              <a:chOff x="2805723" y="3599425"/>
              <a:chExt cx="1477106" cy="31432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3F1186-3FED-18CF-C641-BC82D0EA358C}"/>
                  </a:ext>
                </a:extLst>
              </p:cNvPr>
              <p:cNvSpPr/>
              <p:nvPr/>
            </p:nvSpPr>
            <p:spPr>
              <a:xfrm>
                <a:off x="2805723" y="3599425"/>
                <a:ext cx="492369" cy="314325"/>
              </a:xfrm>
              <a:prstGeom prst="rect">
                <a:avLst/>
              </a:prstGeom>
              <a:pattFill prst="wdUp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87B27F9-7C44-F5D1-D3C7-63C92FBF07B5}"/>
                  </a:ext>
                </a:extLst>
              </p:cNvPr>
              <p:cNvSpPr/>
              <p:nvPr/>
            </p:nvSpPr>
            <p:spPr>
              <a:xfrm>
                <a:off x="3298092" y="3599425"/>
                <a:ext cx="984737" cy="3143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Placebo </a:t>
                </a:r>
                <a:r>
                  <a:rPr lang="fr-FR" sz="7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washcloths</a:t>
                </a:r>
                <a:endParaRPr lang="fr-F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17D6976-4E39-8833-EDD4-C343F3E64B55}"/>
                </a:ext>
              </a:extLst>
            </p:cNvPr>
            <p:cNvSpPr txBox="1"/>
            <p:nvPr/>
          </p:nvSpPr>
          <p:spPr>
            <a:xfrm>
              <a:off x="1857206" y="3262973"/>
              <a:ext cx="373373" cy="192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ICUs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EF8769E-3C48-1583-B8A2-EDD8C65B1734}"/>
                </a:ext>
              </a:extLst>
            </p:cNvPr>
            <p:cNvCxnSpPr/>
            <p:nvPr/>
          </p:nvCxnSpPr>
          <p:spPr>
            <a:xfrm>
              <a:off x="2805723" y="2356338"/>
              <a:ext cx="0" cy="172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10668BB-EC28-895D-2813-FDBE9C4C6B45}"/>
                </a:ext>
              </a:extLst>
            </p:cNvPr>
            <p:cNvCxnSpPr>
              <a:cxnSpLocks/>
            </p:cNvCxnSpPr>
            <p:nvPr/>
          </p:nvCxnSpPr>
          <p:spPr>
            <a:xfrm>
              <a:off x="3298092" y="2622062"/>
              <a:ext cx="0" cy="146147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Losange 30">
              <a:extLst>
                <a:ext uri="{FF2B5EF4-FFF2-40B4-BE49-F238E27FC236}">
                  <a16:creationId xmlns:a16="http://schemas.microsoft.com/office/drawing/2014/main" id="{43FF4B9C-B3AF-EA14-1F4E-B541D2EC66CB}"/>
                </a:ext>
              </a:extLst>
            </p:cNvPr>
            <p:cNvSpPr/>
            <p:nvPr/>
          </p:nvSpPr>
          <p:spPr>
            <a:xfrm>
              <a:off x="2193180" y="3218052"/>
              <a:ext cx="320675" cy="320675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96029493-55A1-31FA-F590-A4346D124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3475" y="2989262"/>
              <a:ext cx="402248" cy="33614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E53321EC-0DE8-7ED9-9DE2-BE8700216D10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2433687" y="3451126"/>
              <a:ext cx="372036" cy="30546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25ED1BA-7901-E158-38AC-6EB1CB0615E4}"/>
                </a:ext>
              </a:extLst>
            </p:cNvPr>
            <p:cNvSpPr txBox="1"/>
            <p:nvPr/>
          </p:nvSpPr>
          <p:spPr>
            <a:xfrm>
              <a:off x="4617983" y="2279464"/>
              <a:ext cx="806799" cy="168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Observation </a:t>
              </a:r>
              <a:r>
                <a:rPr lang="fr-FR" sz="8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Period</a:t>
              </a:r>
              <a:r>
                <a:rPr lang="fr-FR" sz="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2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86057C7-C96B-21C6-D1E8-602EDE4AD72D}"/>
                </a:ext>
              </a:extLst>
            </p:cNvPr>
            <p:cNvSpPr txBox="1"/>
            <p:nvPr/>
          </p:nvSpPr>
          <p:spPr>
            <a:xfrm>
              <a:off x="4325366" y="2426796"/>
              <a:ext cx="407294" cy="241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Wash-out</a:t>
              </a:r>
            </a:p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3 </a:t>
              </a:r>
              <a:r>
                <a:rPr lang="fr-FR" sz="7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months</a:t>
              </a:r>
              <a:endParaRPr lang="fr-FR" sz="7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7201DA7-F9CB-7599-EB36-2F1516DB904F}"/>
                </a:ext>
              </a:extLst>
            </p:cNvPr>
            <p:cNvSpPr txBox="1"/>
            <p:nvPr/>
          </p:nvSpPr>
          <p:spPr>
            <a:xfrm>
              <a:off x="5016404" y="2508471"/>
              <a:ext cx="434933" cy="156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12 </a:t>
              </a:r>
              <a:r>
                <a:rPr lang="fr-FR" sz="700" b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months</a:t>
              </a:r>
              <a:endParaRPr lang="fr-FR" sz="7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93A79098-330C-8913-CCC4-4F8A65B34393}"/>
                </a:ext>
              </a:extLst>
            </p:cNvPr>
            <p:cNvGrpSpPr/>
            <p:nvPr/>
          </p:nvGrpSpPr>
          <p:grpSpPr>
            <a:xfrm>
              <a:off x="4282828" y="2832100"/>
              <a:ext cx="1477106" cy="314325"/>
              <a:chOff x="2805723" y="2832100"/>
              <a:chExt cx="1477106" cy="31432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D9ACDDF-5EA8-45D3-199B-DC018E2C2D3A}"/>
                  </a:ext>
                </a:extLst>
              </p:cNvPr>
              <p:cNvSpPr/>
              <p:nvPr/>
            </p:nvSpPr>
            <p:spPr>
              <a:xfrm>
                <a:off x="2805723" y="2832100"/>
                <a:ext cx="492369" cy="314325"/>
              </a:xfrm>
              <a:prstGeom prst="rect">
                <a:avLst/>
              </a:prstGeom>
              <a:pattFill prst="wdUp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57487E7-4C43-BE83-8D6D-DF1010A106F5}"/>
                  </a:ext>
                </a:extLst>
              </p:cNvPr>
              <p:cNvSpPr/>
              <p:nvPr/>
            </p:nvSpPr>
            <p:spPr>
              <a:xfrm>
                <a:off x="3298092" y="2832100"/>
                <a:ext cx="984737" cy="3143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Placebo </a:t>
                </a:r>
                <a:r>
                  <a:rPr lang="fr-FR" sz="7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washcloths</a:t>
                </a:r>
                <a:endParaRPr lang="fr-F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35636DBD-ACA0-BCCC-4CFF-70BB6EAADE64}"/>
                </a:ext>
              </a:extLst>
            </p:cNvPr>
            <p:cNvGrpSpPr/>
            <p:nvPr/>
          </p:nvGrpSpPr>
          <p:grpSpPr>
            <a:xfrm>
              <a:off x="4282828" y="3599425"/>
              <a:ext cx="1477106" cy="314325"/>
              <a:chOff x="2805723" y="3599425"/>
              <a:chExt cx="1477106" cy="31432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F3028DA-8FDF-A148-84A8-F149C33D000E}"/>
                  </a:ext>
                </a:extLst>
              </p:cNvPr>
              <p:cNvSpPr/>
              <p:nvPr/>
            </p:nvSpPr>
            <p:spPr>
              <a:xfrm>
                <a:off x="2805723" y="3599425"/>
                <a:ext cx="492369" cy="314325"/>
              </a:xfrm>
              <a:prstGeom prst="rect">
                <a:avLst/>
              </a:prstGeom>
              <a:pattFill prst="wdUpDiag">
                <a:fgClr>
                  <a:srgbClr val="96BD24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B1EF0ED-9EAE-613E-BEFE-119B45BBB36F}"/>
                  </a:ext>
                </a:extLst>
              </p:cNvPr>
              <p:cNvSpPr/>
              <p:nvPr/>
            </p:nvSpPr>
            <p:spPr>
              <a:xfrm>
                <a:off x="3298092" y="3599425"/>
                <a:ext cx="984737" cy="314325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Octenidine</a:t>
                </a:r>
                <a:r>
                  <a:rPr lang="fr-FR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7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washcloths</a:t>
                </a:r>
                <a:endParaRPr lang="fr-FR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45859E6-331A-53CC-3B41-70B08F08DC8D}"/>
                </a:ext>
              </a:extLst>
            </p:cNvPr>
            <p:cNvCxnSpPr/>
            <p:nvPr/>
          </p:nvCxnSpPr>
          <p:spPr>
            <a:xfrm>
              <a:off x="4282831" y="2356338"/>
              <a:ext cx="0" cy="172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581B5D79-6769-2815-0185-C265D4A1AE59}"/>
                </a:ext>
              </a:extLst>
            </p:cNvPr>
            <p:cNvCxnSpPr/>
            <p:nvPr/>
          </p:nvCxnSpPr>
          <p:spPr>
            <a:xfrm>
              <a:off x="5759936" y="2356338"/>
              <a:ext cx="0" cy="172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859E736A-1715-5995-F89E-B6E0B890FC81}"/>
                </a:ext>
              </a:extLst>
            </p:cNvPr>
            <p:cNvCxnSpPr>
              <a:cxnSpLocks/>
            </p:cNvCxnSpPr>
            <p:nvPr/>
          </p:nvCxnSpPr>
          <p:spPr>
            <a:xfrm>
              <a:off x="4775197" y="2622062"/>
              <a:ext cx="0" cy="146147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à coins arrondis 10">
            <a:extLst>
              <a:ext uri="{FF2B5EF4-FFF2-40B4-BE49-F238E27FC236}">
                <a16:creationId xmlns:a16="http://schemas.microsoft.com/office/drawing/2014/main" id="{8ECF5C46-2F21-7165-D81B-6CD39607C902}"/>
              </a:ext>
            </a:extLst>
          </p:cNvPr>
          <p:cNvSpPr/>
          <p:nvPr/>
        </p:nvSpPr>
        <p:spPr>
          <a:xfrm>
            <a:off x="960193" y="1390945"/>
            <a:ext cx="5198076" cy="356241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3A2E721-E2C7-DDED-C08D-CAB8A6500AD1}"/>
              </a:ext>
            </a:extLst>
          </p:cNvPr>
          <p:cNvGrpSpPr/>
          <p:nvPr/>
        </p:nvGrpSpPr>
        <p:grpSpPr>
          <a:xfrm>
            <a:off x="6257172" y="1519515"/>
            <a:ext cx="5789516" cy="3305279"/>
            <a:chOff x="6345378" y="1366856"/>
            <a:chExt cx="5789516" cy="330527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5C7050D-B467-61E8-70D1-0C337C88806C}"/>
                </a:ext>
              </a:extLst>
            </p:cNvPr>
            <p:cNvSpPr/>
            <p:nvPr/>
          </p:nvSpPr>
          <p:spPr>
            <a:xfrm>
              <a:off x="7985122" y="1366856"/>
              <a:ext cx="2388973" cy="5382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104,039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93,438 patients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44 ICU in 23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intervention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periods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0D69E1D-4A58-DB78-F32B-58A820FD1DD7}"/>
                </a:ext>
              </a:extLst>
            </p:cNvPr>
            <p:cNvSpPr/>
            <p:nvPr/>
          </p:nvSpPr>
          <p:spPr>
            <a:xfrm>
              <a:off x="10697145" y="1366856"/>
              <a:ext cx="1267401" cy="5382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Microbiology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data n = 1,128,777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4302559-CFA1-1C29-62B8-5F61781A6849}"/>
                </a:ext>
              </a:extLst>
            </p:cNvPr>
            <p:cNvSpPr/>
            <p:nvPr/>
          </p:nvSpPr>
          <p:spPr>
            <a:xfrm>
              <a:off x="7565010" y="2182557"/>
              <a:ext cx="3229196" cy="5382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Informative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&gt; 2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calendar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44,022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(≈ 47,1%)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40,969 patients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D828069-1952-0F6E-1C27-6F7D5A7D5837}"/>
                </a:ext>
              </a:extLst>
            </p:cNvPr>
            <p:cNvSpPr/>
            <p:nvPr/>
          </p:nvSpPr>
          <p:spPr>
            <a:xfrm>
              <a:off x="6426598" y="3029145"/>
              <a:ext cx="2586662" cy="7883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Informative for ICU-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Multidrug-Resistant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(MDRO) (not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of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n=40,149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37,804 patients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435EDFE-BED9-13AA-0AC1-C70776D3B41F}"/>
                </a:ext>
              </a:extLst>
            </p:cNvPr>
            <p:cNvSpPr/>
            <p:nvPr/>
          </p:nvSpPr>
          <p:spPr>
            <a:xfrm>
              <a:off x="9345957" y="3029145"/>
              <a:ext cx="2586662" cy="7883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Informative for ICU-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bacteremia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(not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of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n=41,036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38,422 patients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8D1CCEC-0875-27D3-70C5-7BCBFC07CD81}"/>
                </a:ext>
              </a:extLst>
            </p:cNvPr>
            <p:cNvSpPr/>
            <p:nvPr/>
          </p:nvSpPr>
          <p:spPr>
            <a:xfrm>
              <a:off x="6767725" y="4051064"/>
              <a:ext cx="1904409" cy="6210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ICU-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MDRO</a:t>
              </a:r>
            </a:p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during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n=1,871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FDC98BC-29EC-7A62-3C10-8002B038AAE6}"/>
                </a:ext>
              </a:extLst>
            </p:cNvPr>
            <p:cNvSpPr/>
            <p:nvPr/>
          </p:nvSpPr>
          <p:spPr>
            <a:xfrm>
              <a:off x="9516948" y="4046505"/>
              <a:ext cx="2244681" cy="6210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B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ICU-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bacteremia</a:t>
              </a:r>
              <a:endParaRPr lang="fr-F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detected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during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</a:t>
              </a:r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fr-FR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n=1,514</a:t>
              </a:r>
            </a:p>
          </p:txBody>
        </p: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EF149D83-DE08-AE6B-D35C-4A901A726CBB}"/>
                </a:ext>
              </a:extLst>
            </p:cNvPr>
            <p:cNvCxnSpPr>
              <a:stCxn id="62" idx="1"/>
            </p:cNvCxnSpPr>
            <p:nvPr/>
          </p:nvCxnSpPr>
          <p:spPr>
            <a:xfrm flipH="1" flipV="1">
              <a:off x="10374095" y="1631092"/>
              <a:ext cx="323050" cy="489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A548103-E54B-D683-F2CE-2260794AE956}"/>
                </a:ext>
              </a:extLst>
            </p:cNvPr>
            <p:cNvCxnSpPr>
              <a:stCxn id="61" idx="2"/>
              <a:endCxn id="63" idx="0"/>
            </p:cNvCxnSpPr>
            <p:nvPr/>
          </p:nvCxnSpPr>
          <p:spPr>
            <a:xfrm flipH="1">
              <a:off x="9179608" y="1905108"/>
              <a:ext cx="1" cy="2774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en angle 76">
              <a:extLst>
                <a:ext uri="{FF2B5EF4-FFF2-40B4-BE49-F238E27FC236}">
                  <a16:creationId xmlns:a16="http://schemas.microsoft.com/office/drawing/2014/main" id="{A61E04CA-7A1C-DE76-95DE-6F663F60D839}"/>
                </a:ext>
              </a:extLst>
            </p:cNvPr>
            <p:cNvCxnSpPr>
              <a:stCxn id="65" idx="0"/>
              <a:endCxn id="64" idx="0"/>
            </p:cNvCxnSpPr>
            <p:nvPr/>
          </p:nvCxnSpPr>
          <p:spPr>
            <a:xfrm rot="16200000" flipV="1">
              <a:off x="9179609" y="1569465"/>
              <a:ext cx="12700" cy="2919359"/>
            </a:xfrm>
            <a:prstGeom prst="bentConnector3">
              <a:avLst>
                <a:gd name="adj1" fmla="val 1255803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BEEDFFE5-4595-9E6A-D01E-D8070C24BC21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>
              <a:off x="9179608" y="2720809"/>
              <a:ext cx="0" cy="15181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>
              <a:extLst>
                <a:ext uri="{FF2B5EF4-FFF2-40B4-BE49-F238E27FC236}">
                  <a16:creationId xmlns:a16="http://schemas.microsoft.com/office/drawing/2014/main" id="{1975F163-B75F-68D2-18A8-E5BDE07C1288}"/>
                </a:ext>
              </a:extLst>
            </p:cNvPr>
            <p:cNvCxnSpPr>
              <a:stCxn id="64" idx="2"/>
              <a:endCxn id="67" idx="0"/>
            </p:cNvCxnSpPr>
            <p:nvPr/>
          </p:nvCxnSpPr>
          <p:spPr>
            <a:xfrm>
              <a:off x="7719929" y="3817462"/>
              <a:ext cx="1" cy="23360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8F741504-523F-9068-06CD-F19160ADF313}"/>
                </a:ext>
              </a:extLst>
            </p:cNvPr>
            <p:cNvCxnSpPr>
              <a:stCxn id="65" idx="2"/>
              <a:endCxn id="69" idx="0"/>
            </p:cNvCxnSpPr>
            <p:nvPr/>
          </p:nvCxnSpPr>
          <p:spPr>
            <a:xfrm>
              <a:off x="10639288" y="3817462"/>
              <a:ext cx="1" cy="22904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ACFDBB53-236F-8FC0-C36F-82CE08C4144A}"/>
                </a:ext>
              </a:extLst>
            </p:cNvPr>
            <p:cNvSpPr txBox="1"/>
            <p:nvPr/>
          </p:nvSpPr>
          <p:spPr>
            <a:xfrm>
              <a:off x="10358591" y="1649581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link</a:t>
              </a:r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C5519AF7-0354-B361-CE69-CA8F181B0952}"/>
                </a:ext>
              </a:extLst>
            </p:cNvPr>
            <p:cNvSpPr txBox="1"/>
            <p:nvPr/>
          </p:nvSpPr>
          <p:spPr>
            <a:xfrm>
              <a:off x="9208907" y="1936110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39A666C-42B6-26AF-9196-5181EA2B33AA}"/>
                </a:ext>
              </a:extLst>
            </p:cNvPr>
            <p:cNvSpPr txBox="1"/>
            <p:nvPr/>
          </p:nvSpPr>
          <p:spPr>
            <a:xfrm>
              <a:off x="6345378" y="2795543"/>
              <a:ext cx="13260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3,873 ← </a:t>
              </a:r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earlier</a:t>
              </a:r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2E926C68-36D6-10C2-8E61-B770019E1B63}"/>
                </a:ext>
              </a:extLst>
            </p:cNvPr>
            <p:cNvSpPr txBox="1"/>
            <p:nvPr/>
          </p:nvSpPr>
          <p:spPr>
            <a:xfrm>
              <a:off x="10808890" y="2795543"/>
              <a:ext cx="13260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Acquired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earlier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→ 2,986</a:t>
              </a:r>
            </a:p>
          </p:txBody>
        </p:sp>
      </p:grpSp>
      <p:sp>
        <p:nvSpPr>
          <p:cNvPr id="92" name="Rectangle à coins arrondis 10">
            <a:extLst>
              <a:ext uri="{FF2B5EF4-FFF2-40B4-BE49-F238E27FC236}">
                <a16:creationId xmlns:a16="http://schemas.microsoft.com/office/drawing/2014/main" id="{F97296AB-D9E1-7D1D-0A39-24929EA2975B}"/>
              </a:ext>
            </a:extLst>
          </p:cNvPr>
          <p:cNvSpPr/>
          <p:nvPr/>
        </p:nvSpPr>
        <p:spPr>
          <a:xfrm>
            <a:off x="6239204" y="1390945"/>
            <a:ext cx="5825453" cy="356241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3778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B0ADF-B0A0-56E3-44E6-3A627B91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Significant and durable microbiome compositional changes and clonal engraftment in a phase 3 trial of RBX2660 for recurrent </a:t>
            </a:r>
            <a:r>
              <a:rPr lang="en-US" sz="3400" i="1" dirty="0" err="1"/>
              <a:t>Clostridioides</a:t>
            </a:r>
            <a:r>
              <a:rPr lang="en-US" sz="3400" dirty="0"/>
              <a:t> difficile infection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605D0-3673-4138-D7B7-03DAD2B050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J. </a:t>
            </a:r>
            <a:r>
              <a:rPr lang="fr-FR" dirty="0" err="1"/>
              <a:t>Claypool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#O0924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4E918C-8EC3-A74D-8B1C-8C1A1C9472C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interventional trials in infection control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165230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75501"/>
            <a:ext cx="11104990" cy="503733"/>
          </a:xfrm>
        </p:spPr>
        <p:txBody>
          <a:bodyPr/>
          <a:lstStyle/>
          <a:p>
            <a:r>
              <a:rPr lang="fr-FR" sz="2000" dirty="0" err="1"/>
              <a:t>Significant</a:t>
            </a:r>
            <a:r>
              <a:rPr lang="fr-FR" sz="2000" dirty="0"/>
              <a:t> and Durable Microbiome </a:t>
            </a:r>
            <a:r>
              <a:rPr lang="fr-FR" sz="2000" dirty="0" err="1"/>
              <a:t>Compositional</a:t>
            </a:r>
            <a:r>
              <a:rPr lang="fr-FR" sz="2000" dirty="0"/>
              <a:t> Changes and Clonal </a:t>
            </a:r>
            <a:r>
              <a:rPr lang="fr-FR" sz="2000" dirty="0" err="1"/>
              <a:t>Engrafment</a:t>
            </a:r>
            <a:r>
              <a:rPr lang="fr-FR" sz="2000" dirty="0"/>
              <a:t> in a Phase 3 Trial of </a:t>
            </a:r>
            <a:r>
              <a:rPr lang="fr-FR" sz="2000" dirty="0" err="1"/>
              <a:t>Fecal</a:t>
            </a:r>
            <a:r>
              <a:rPr lang="fr-FR" sz="2000" dirty="0"/>
              <a:t> </a:t>
            </a:r>
            <a:r>
              <a:rPr lang="fr-FR" sz="2000" dirty="0" err="1"/>
              <a:t>Microbiota</a:t>
            </a:r>
            <a:r>
              <a:rPr lang="fr-FR" sz="2000" dirty="0"/>
              <a:t>, Live-</a:t>
            </a:r>
            <a:r>
              <a:rPr lang="fr-FR" sz="2000" dirty="0" err="1"/>
              <a:t>jslm</a:t>
            </a:r>
            <a:r>
              <a:rPr lang="fr-FR" sz="2000" dirty="0"/>
              <a:t> for </a:t>
            </a:r>
            <a:r>
              <a:rPr lang="fr-FR" sz="2000" dirty="0" err="1"/>
              <a:t>Reccurent</a:t>
            </a:r>
            <a:r>
              <a:rPr lang="fr-FR" sz="2000" dirty="0"/>
              <a:t> </a:t>
            </a:r>
            <a:r>
              <a:rPr lang="fr-FR" sz="2000" i="1" dirty="0" err="1"/>
              <a:t>Clostridioides</a:t>
            </a:r>
            <a:r>
              <a:rPr lang="fr-FR" sz="2000" i="1" dirty="0"/>
              <a:t> difficile </a:t>
            </a:r>
            <a:r>
              <a:rPr lang="fr-FR" sz="2000" dirty="0"/>
              <a:t>Infection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J. </a:t>
            </a:r>
            <a:r>
              <a:rPr lang="fr-FR" dirty="0" err="1"/>
              <a:t>Claypool</a:t>
            </a:r>
            <a:r>
              <a:rPr lang="fr-FR" dirty="0"/>
              <a:t> et al., ECCMID</a:t>
            </a:r>
            <a:r>
              <a:rPr lang="fr-FR" baseline="30000" dirty="0"/>
              <a:t>® </a:t>
            </a:r>
            <a:r>
              <a:rPr lang="fr-FR" dirty="0"/>
              <a:t>2023, Abs #O0924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20E55D-B479-CEAE-0AC4-3D22D9AA152C}"/>
              </a:ext>
            </a:extLst>
          </p:cNvPr>
          <p:cNvSpPr txBox="1"/>
          <p:nvPr/>
        </p:nvSpPr>
        <p:spPr>
          <a:xfrm>
            <a:off x="4258340" y="1111324"/>
            <a:ext cx="1632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B1005C"/>
                </a:solidFill>
              </a:rPr>
              <a:t>FMBL</a:t>
            </a:r>
            <a:r>
              <a:rPr lang="fr-FR" sz="1200" dirty="0"/>
              <a:t> or </a:t>
            </a:r>
            <a:r>
              <a:rPr lang="fr-FR" sz="1200" b="1" dirty="0">
                <a:solidFill>
                  <a:srgbClr val="B1005C"/>
                </a:solidFill>
              </a:rPr>
              <a:t>Placebo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61C3D6-C899-7CAC-1394-21F810217DDF}"/>
              </a:ext>
            </a:extLst>
          </p:cNvPr>
          <p:cNvSpPr/>
          <p:nvPr/>
        </p:nvSpPr>
        <p:spPr>
          <a:xfrm>
            <a:off x="8418186" y="1651278"/>
            <a:ext cx="1661479" cy="536944"/>
          </a:xfrm>
          <a:prstGeom prst="rect">
            <a:avLst/>
          </a:prstGeom>
          <a:solidFill>
            <a:schemeClr val="bg1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Sustained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clinical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response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847BF-5C81-4E32-7B11-E99335F9E645}"/>
              </a:ext>
            </a:extLst>
          </p:cNvPr>
          <p:cNvSpPr/>
          <p:nvPr/>
        </p:nvSpPr>
        <p:spPr>
          <a:xfrm>
            <a:off x="2261129" y="1651278"/>
            <a:ext cx="1088124" cy="536944"/>
          </a:xfrm>
          <a:prstGeom prst="rect">
            <a:avLst/>
          </a:prstGeom>
          <a:solidFill>
            <a:schemeClr val="bg1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Trial participants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active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rCDI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4A0586-24EB-3466-1026-D98014F2DC1A}"/>
              </a:ext>
            </a:extLst>
          </p:cNvPr>
          <p:cNvSpPr/>
          <p:nvPr/>
        </p:nvSpPr>
        <p:spPr>
          <a:xfrm>
            <a:off x="4348084" y="2834313"/>
            <a:ext cx="3349887" cy="318463"/>
          </a:xfrm>
          <a:prstGeom prst="rect">
            <a:avLst/>
          </a:prstGeom>
          <a:solidFill>
            <a:schemeClr val="bg1"/>
          </a:solidFill>
          <a:ln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stool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samples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collected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processed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sequenced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94C13828-C770-470F-BD1A-1F3F72A50D9F}"/>
              </a:ext>
            </a:extLst>
          </p:cNvPr>
          <p:cNvSpPr/>
          <p:nvPr/>
        </p:nvSpPr>
        <p:spPr>
          <a:xfrm>
            <a:off x="3354572" y="1733329"/>
            <a:ext cx="946298" cy="40403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ANTIBIOTIC</a:t>
            </a:r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D9C97B5B-DF94-C7EE-7263-F56B6C0C8F26}"/>
              </a:ext>
            </a:extLst>
          </p:cNvPr>
          <p:cNvSpPr/>
          <p:nvPr/>
        </p:nvSpPr>
        <p:spPr>
          <a:xfrm>
            <a:off x="4871864" y="1733329"/>
            <a:ext cx="1384233" cy="404038"/>
          </a:xfrm>
          <a:prstGeom prst="rightArrow">
            <a:avLst/>
          </a:prstGeom>
          <a:solidFill>
            <a:srgbClr val="B1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8 </a:t>
            </a:r>
            <a:r>
              <a:rPr lang="fr-FR" sz="1000" dirty="0" err="1"/>
              <a:t>weeks</a:t>
            </a:r>
            <a:endParaRPr lang="fr-FR" sz="1000" dirty="0"/>
          </a:p>
        </p:txBody>
      </p:sp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56C038C4-7BA4-5AF4-40B9-B94EF7EA66B3}"/>
              </a:ext>
            </a:extLst>
          </p:cNvPr>
          <p:cNvSpPr/>
          <p:nvPr/>
        </p:nvSpPr>
        <p:spPr>
          <a:xfrm>
            <a:off x="6269494" y="1733329"/>
            <a:ext cx="2156807" cy="404038"/>
          </a:xfrm>
          <a:prstGeom prst="rightArrow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FOLLOW UP</a:t>
            </a:r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CDC4E0C0-58F7-09E8-CA17-E76994C216F5}"/>
              </a:ext>
            </a:extLst>
          </p:cNvPr>
          <p:cNvSpPr/>
          <p:nvPr/>
        </p:nvSpPr>
        <p:spPr>
          <a:xfrm>
            <a:off x="4291989" y="1751735"/>
            <a:ext cx="583039" cy="40403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 err="1"/>
              <a:t>Washout</a:t>
            </a:r>
            <a:endParaRPr lang="fr-FR" sz="600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A90AC8E-B8E8-9C82-B8FA-08648A6F167E}"/>
              </a:ext>
            </a:extLst>
          </p:cNvPr>
          <p:cNvCxnSpPr>
            <a:cxnSpLocks/>
          </p:cNvCxnSpPr>
          <p:nvPr/>
        </p:nvCxnSpPr>
        <p:spPr>
          <a:xfrm>
            <a:off x="4880344" y="1350557"/>
            <a:ext cx="0" cy="47846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855BB88-18A3-2EB0-EDBF-F518369BAA5D}"/>
              </a:ext>
            </a:extLst>
          </p:cNvPr>
          <p:cNvCxnSpPr>
            <a:cxnSpLocks/>
          </p:cNvCxnSpPr>
          <p:nvPr/>
        </p:nvCxnSpPr>
        <p:spPr>
          <a:xfrm>
            <a:off x="6266596" y="1350557"/>
            <a:ext cx="0" cy="47846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8F085-455A-348D-E5E2-A7F8BD07D2CF}"/>
              </a:ext>
            </a:extLst>
          </p:cNvPr>
          <p:cNvSpPr/>
          <p:nvPr/>
        </p:nvSpPr>
        <p:spPr>
          <a:xfrm>
            <a:off x="5560828" y="856143"/>
            <a:ext cx="1642730" cy="53694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b="1" dirty="0" err="1"/>
              <a:t>Treatment</a:t>
            </a:r>
            <a:r>
              <a:rPr lang="fr-FR" sz="900" b="1" dirty="0"/>
              <a:t> </a:t>
            </a:r>
            <a:r>
              <a:rPr lang="fr-FR" sz="900" b="1" dirty="0" err="1"/>
              <a:t>success</a:t>
            </a:r>
            <a:r>
              <a:rPr lang="fr-FR" sz="900" b="1" dirty="0"/>
              <a:t>:</a:t>
            </a:r>
          </a:p>
          <a:p>
            <a:r>
              <a:rPr lang="fr-FR" sz="900" dirty="0"/>
              <a:t>Absence of CDI </a:t>
            </a:r>
            <a:r>
              <a:rPr lang="fr-FR" sz="900" dirty="0" err="1"/>
              <a:t>diarrhea</a:t>
            </a:r>
            <a:r>
              <a:rPr lang="fr-FR" sz="900" dirty="0"/>
              <a:t> </a:t>
            </a:r>
            <a:r>
              <a:rPr lang="fr-FR" sz="900" dirty="0" err="1"/>
              <a:t>within</a:t>
            </a:r>
            <a:r>
              <a:rPr lang="fr-FR" sz="900" dirty="0"/>
              <a:t> 8 </a:t>
            </a:r>
            <a:r>
              <a:rPr lang="fr-FR" sz="900" dirty="0" err="1"/>
              <a:t>weeks</a:t>
            </a:r>
            <a:r>
              <a:rPr lang="fr-FR" sz="900" dirty="0"/>
              <a:t> of </a:t>
            </a:r>
            <a:r>
              <a:rPr lang="fr-FR" sz="900" dirty="0" err="1"/>
              <a:t>study</a:t>
            </a:r>
            <a:r>
              <a:rPr lang="fr-FR" sz="900" dirty="0"/>
              <a:t> </a:t>
            </a:r>
            <a:r>
              <a:rPr lang="fr-FR" sz="900" dirty="0" err="1"/>
              <a:t>treatment</a:t>
            </a:r>
            <a:endParaRPr lang="fr-FR" sz="900" dirty="0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FB254E3-1416-602F-3884-197A55565D33}"/>
              </a:ext>
            </a:extLst>
          </p:cNvPr>
          <p:cNvCxnSpPr/>
          <p:nvPr/>
        </p:nvCxnSpPr>
        <p:spPr>
          <a:xfrm flipV="1">
            <a:off x="5055781" y="2084204"/>
            <a:ext cx="0" cy="7495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503554D-6262-8BD5-E3AE-022F79773F90}"/>
              </a:ext>
            </a:extLst>
          </p:cNvPr>
          <p:cNvCxnSpPr/>
          <p:nvPr/>
        </p:nvCxnSpPr>
        <p:spPr>
          <a:xfrm flipV="1">
            <a:off x="5570680" y="2084204"/>
            <a:ext cx="0" cy="7495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739D058D-184A-35B8-A834-F4C16684CDA8}"/>
              </a:ext>
            </a:extLst>
          </p:cNvPr>
          <p:cNvCxnSpPr/>
          <p:nvPr/>
        </p:nvCxnSpPr>
        <p:spPr>
          <a:xfrm flipV="1">
            <a:off x="6264177" y="2084204"/>
            <a:ext cx="0" cy="7495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20842803-4E4C-35DB-099C-1A0F5B105D65}"/>
              </a:ext>
            </a:extLst>
          </p:cNvPr>
          <p:cNvCxnSpPr/>
          <p:nvPr/>
        </p:nvCxnSpPr>
        <p:spPr>
          <a:xfrm flipV="1">
            <a:off x="7349614" y="2084204"/>
            <a:ext cx="0" cy="749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55FACFD0-9A26-12FF-1C45-86F1A63CE769}"/>
              </a:ext>
            </a:extLst>
          </p:cNvPr>
          <p:cNvCxnSpPr/>
          <p:nvPr/>
        </p:nvCxnSpPr>
        <p:spPr>
          <a:xfrm>
            <a:off x="4582632" y="2259641"/>
            <a:ext cx="0" cy="5741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BF16620-06BF-3EE9-A39E-855C25E9C5B7}"/>
              </a:ext>
            </a:extLst>
          </p:cNvPr>
          <p:cNvCxnSpPr>
            <a:cxnSpLocks/>
          </p:cNvCxnSpPr>
          <p:nvPr/>
        </p:nvCxnSpPr>
        <p:spPr>
          <a:xfrm flipV="1">
            <a:off x="4285168" y="2069759"/>
            <a:ext cx="0" cy="19519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B94A9FE4-9D2E-9566-9F53-E4B6C19F84AD}"/>
              </a:ext>
            </a:extLst>
          </p:cNvPr>
          <p:cNvCxnSpPr>
            <a:cxnSpLocks/>
          </p:cNvCxnSpPr>
          <p:nvPr/>
        </p:nvCxnSpPr>
        <p:spPr>
          <a:xfrm flipV="1">
            <a:off x="4882496" y="2069759"/>
            <a:ext cx="0" cy="19519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9FD3EC04-BCCB-93BC-17C3-F9AE6EFA0E1D}"/>
              </a:ext>
            </a:extLst>
          </p:cNvPr>
          <p:cNvCxnSpPr>
            <a:cxnSpLocks/>
          </p:cNvCxnSpPr>
          <p:nvPr/>
        </p:nvCxnSpPr>
        <p:spPr>
          <a:xfrm>
            <a:off x="4288752" y="2262098"/>
            <a:ext cx="5969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F430230-99A7-7E80-0384-EB74AF817387}"/>
              </a:ext>
            </a:extLst>
          </p:cNvPr>
          <p:cNvSpPr/>
          <p:nvPr/>
        </p:nvSpPr>
        <p:spPr>
          <a:xfrm>
            <a:off x="4258340" y="2414803"/>
            <a:ext cx="579473" cy="22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8833FAD-FE3E-70AD-5756-4414FBAE6D28}"/>
              </a:ext>
            </a:extLst>
          </p:cNvPr>
          <p:cNvSpPr/>
          <p:nvPr/>
        </p:nvSpPr>
        <p:spPr>
          <a:xfrm>
            <a:off x="4847662" y="2414803"/>
            <a:ext cx="495196" cy="22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7 </a:t>
            </a:r>
            <a:r>
              <a:rPr lang="fr-FR" sz="900" dirty="0" err="1">
                <a:solidFill>
                  <a:schemeClr val="bg1"/>
                </a:solidFill>
              </a:rPr>
              <a:t>days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C38133-3773-60FB-150B-BD9423CD4EF2}"/>
              </a:ext>
            </a:extLst>
          </p:cNvPr>
          <p:cNvSpPr/>
          <p:nvPr/>
        </p:nvSpPr>
        <p:spPr>
          <a:xfrm>
            <a:off x="5356083" y="2414803"/>
            <a:ext cx="534353" cy="22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30 </a:t>
            </a:r>
            <a:r>
              <a:rPr lang="fr-FR" sz="900" dirty="0" err="1">
                <a:solidFill>
                  <a:schemeClr val="bg1"/>
                </a:solidFill>
              </a:rPr>
              <a:t>days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067A3B-D586-0DBD-022A-35D5D7E16176}"/>
              </a:ext>
            </a:extLst>
          </p:cNvPr>
          <p:cNvSpPr/>
          <p:nvPr/>
        </p:nvSpPr>
        <p:spPr>
          <a:xfrm>
            <a:off x="5940836" y="2414803"/>
            <a:ext cx="576921" cy="22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8 </a:t>
            </a:r>
            <a:r>
              <a:rPr lang="fr-FR" sz="900" dirty="0" err="1">
                <a:solidFill>
                  <a:schemeClr val="bg1"/>
                </a:solidFill>
              </a:rPr>
              <a:t>weeks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970314E-35C2-DD83-541C-4077BDDE8B97}"/>
              </a:ext>
            </a:extLst>
          </p:cNvPr>
          <p:cNvSpPr/>
          <p:nvPr/>
        </p:nvSpPr>
        <p:spPr>
          <a:xfrm>
            <a:off x="6932008" y="2414803"/>
            <a:ext cx="952032" cy="22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3 and 6 </a:t>
            </a:r>
            <a:r>
              <a:rPr lang="fr-FR" sz="900" dirty="0" err="1">
                <a:solidFill>
                  <a:schemeClr val="bg1"/>
                </a:solidFill>
              </a:rPr>
              <a:t>months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83" name="Rectangle à coins arrondis 10">
            <a:extLst>
              <a:ext uri="{FF2B5EF4-FFF2-40B4-BE49-F238E27FC236}">
                <a16:creationId xmlns:a16="http://schemas.microsoft.com/office/drawing/2014/main" id="{2581158C-E7EC-DB43-7A7C-228C0F4D4A54}"/>
              </a:ext>
            </a:extLst>
          </p:cNvPr>
          <p:cNvSpPr/>
          <p:nvPr/>
        </p:nvSpPr>
        <p:spPr>
          <a:xfrm>
            <a:off x="2068802" y="741020"/>
            <a:ext cx="8232359" cy="2557084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4" name="Espace réservé du texte 3">
            <a:extLst>
              <a:ext uri="{FF2B5EF4-FFF2-40B4-BE49-F238E27FC236}">
                <a16:creationId xmlns:a16="http://schemas.microsoft.com/office/drawing/2014/main" id="{FDA1FBC4-DD32-D82A-A2AE-2B44DA7F1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4548" y="5198997"/>
            <a:ext cx="4874164" cy="1039962"/>
          </a:xfrm>
        </p:spPr>
        <p:txBody>
          <a:bodyPr>
            <a:normAutofit lnSpcReduction="10000"/>
          </a:bodyPr>
          <a:lstStyle/>
          <a:p>
            <a:r>
              <a:rPr lang="da-DK" sz="1100" dirty="0"/>
              <a:t>1 week after treatment, a median of 10 different species was clonally engrafted from FMBL into participants</a:t>
            </a:r>
          </a:p>
          <a:p>
            <a:pPr lvl="1"/>
            <a:r>
              <a:rPr lang="da-DK" sz="900" dirty="0"/>
              <a:t>Up to 74 engrafted species per participant</a:t>
            </a:r>
          </a:p>
          <a:p>
            <a:r>
              <a:rPr lang="da-DK" sz="1100" dirty="0"/>
              <a:t>The engrafment detected at 1 week persisted for at least 6 months (median=14 engrafting species; maximum=62 engrafting species)</a:t>
            </a:r>
          </a:p>
        </p:txBody>
      </p:sp>
      <p:sp>
        <p:nvSpPr>
          <p:cNvPr id="86" name="Espace réservé du texte 3">
            <a:extLst>
              <a:ext uri="{FF2B5EF4-FFF2-40B4-BE49-F238E27FC236}">
                <a16:creationId xmlns:a16="http://schemas.microsoft.com/office/drawing/2014/main" id="{1C414574-803D-C4B6-3500-3596361407EB}"/>
              </a:ext>
            </a:extLst>
          </p:cNvPr>
          <p:cNvSpPr txBox="1">
            <a:spLocks/>
          </p:cNvSpPr>
          <p:nvPr/>
        </p:nvSpPr>
        <p:spPr>
          <a:xfrm>
            <a:off x="6726520" y="5198997"/>
            <a:ext cx="4874164" cy="103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Treament response was defined as the absence of CDI recurrence through 8 weeks after study treatment</a:t>
            </a:r>
          </a:p>
          <a:p>
            <a:r>
              <a:rPr lang="da-DK" sz="1100" dirty="0"/>
              <a:t>At one week after treatment, the number of engrafted species was significantly higher among treatment responders than non-responders (</a:t>
            </a:r>
            <a:r>
              <a:rPr lang="da-DK" sz="1100" i="1" dirty="0"/>
              <a:t>p</a:t>
            </a:r>
            <a:r>
              <a:rPr lang="da-DK" sz="1100" dirty="0"/>
              <a:t> &lt; 0.001; Mann Whitney)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58E84A4-CF9B-5707-03F8-4CA60DC16AA3}"/>
              </a:ext>
            </a:extLst>
          </p:cNvPr>
          <p:cNvCxnSpPr/>
          <p:nvPr/>
        </p:nvCxnSpPr>
        <p:spPr>
          <a:xfrm>
            <a:off x="3418304" y="3526155"/>
            <a:ext cx="0" cy="136874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61943916-017E-3DE3-4BD5-9F65B2EDF7F0}"/>
              </a:ext>
            </a:extLst>
          </p:cNvPr>
          <p:cNvCxnSpPr>
            <a:cxnSpLocks/>
          </p:cNvCxnSpPr>
          <p:nvPr/>
        </p:nvCxnSpPr>
        <p:spPr>
          <a:xfrm flipH="1">
            <a:off x="3415447" y="4892039"/>
            <a:ext cx="205454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08D24F9C-88BA-F358-DB28-DEB21D1B6563}"/>
              </a:ext>
            </a:extLst>
          </p:cNvPr>
          <p:cNvCxnSpPr>
            <a:cxnSpLocks/>
          </p:cNvCxnSpPr>
          <p:nvPr/>
        </p:nvCxnSpPr>
        <p:spPr>
          <a:xfrm flipH="1">
            <a:off x="3344412" y="3535294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14886E42-EB2A-3EF6-F63F-CD681C759FB7}"/>
              </a:ext>
            </a:extLst>
          </p:cNvPr>
          <p:cNvCxnSpPr>
            <a:cxnSpLocks/>
          </p:cNvCxnSpPr>
          <p:nvPr/>
        </p:nvCxnSpPr>
        <p:spPr>
          <a:xfrm flipH="1">
            <a:off x="3344412" y="3866764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6B43AB02-34DB-DB5D-0970-083719E31DAC}"/>
              </a:ext>
            </a:extLst>
          </p:cNvPr>
          <p:cNvCxnSpPr>
            <a:cxnSpLocks/>
          </p:cNvCxnSpPr>
          <p:nvPr/>
        </p:nvCxnSpPr>
        <p:spPr>
          <a:xfrm flipH="1">
            <a:off x="3344412" y="4209094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8B339E71-3F69-3BE3-7FDE-2C6716EC864A}"/>
              </a:ext>
            </a:extLst>
          </p:cNvPr>
          <p:cNvCxnSpPr>
            <a:cxnSpLocks/>
          </p:cNvCxnSpPr>
          <p:nvPr/>
        </p:nvCxnSpPr>
        <p:spPr>
          <a:xfrm flipH="1">
            <a:off x="3344412" y="4543414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399E2D6B-1E45-55E5-1617-E818B67E7915}"/>
              </a:ext>
            </a:extLst>
          </p:cNvPr>
          <p:cNvCxnSpPr>
            <a:cxnSpLocks/>
          </p:cNvCxnSpPr>
          <p:nvPr/>
        </p:nvCxnSpPr>
        <p:spPr>
          <a:xfrm flipH="1">
            <a:off x="3344412" y="4892023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14670B6E-EE41-07C8-154A-102DB01EA54C}"/>
              </a:ext>
            </a:extLst>
          </p:cNvPr>
          <p:cNvCxnSpPr>
            <a:cxnSpLocks/>
          </p:cNvCxnSpPr>
          <p:nvPr/>
        </p:nvCxnSpPr>
        <p:spPr>
          <a:xfrm>
            <a:off x="3554121" y="4888607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C0643882-D7AA-83E9-9CD0-53AC80CE7DCB}"/>
              </a:ext>
            </a:extLst>
          </p:cNvPr>
          <p:cNvCxnSpPr>
            <a:cxnSpLocks/>
          </p:cNvCxnSpPr>
          <p:nvPr/>
        </p:nvCxnSpPr>
        <p:spPr>
          <a:xfrm>
            <a:off x="3952502" y="4888607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8CC10C83-54E1-7F0B-177F-38DE0FE01940}"/>
              </a:ext>
            </a:extLst>
          </p:cNvPr>
          <p:cNvCxnSpPr>
            <a:cxnSpLocks/>
          </p:cNvCxnSpPr>
          <p:nvPr/>
        </p:nvCxnSpPr>
        <p:spPr>
          <a:xfrm>
            <a:off x="4350256" y="4888607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5DE97158-6203-7DED-6029-CC3836856A5C}"/>
              </a:ext>
            </a:extLst>
          </p:cNvPr>
          <p:cNvCxnSpPr>
            <a:cxnSpLocks/>
          </p:cNvCxnSpPr>
          <p:nvPr/>
        </p:nvCxnSpPr>
        <p:spPr>
          <a:xfrm>
            <a:off x="4741732" y="4888607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4F4A2234-8913-4908-F2B9-2B3698E19A19}"/>
              </a:ext>
            </a:extLst>
          </p:cNvPr>
          <p:cNvCxnSpPr>
            <a:cxnSpLocks/>
          </p:cNvCxnSpPr>
          <p:nvPr/>
        </p:nvCxnSpPr>
        <p:spPr>
          <a:xfrm>
            <a:off x="5134336" y="4888607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31E722A5-9FD4-7DDC-2076-42C534DCE5A0}"/>
              </a:ext>
            </a:extLst>
          </p:cNvPr>
          <p:cNvSpPr txBox="1"/>
          <p:nvPr/>
        </p:nvSpPr>
        <p:spPr>
          <a:xfrm>
            <a:off x="3123980" y="3406141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65DE25D-AA86-DE7D-94B5-52537BB50B89}"/>
              </a:ext>
            </a:extLst>
          </p:cNvPr>
          <p:cNvSpPr txBox="1"/>
          <p:nvPr/>
        </p:nvSpPr>
        <p:spPr>
          <a:xfrm>
            <a:off x="3123980" y="3749030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535345C1-30B1-7EB7-365B-C280819B09DC}"/>
              </a:ext>
            </a:extLst>
          </p:cNvPr>
          <p:cNvSpPr txBox="1"/>
          <p:nvPr/>
        </p:nvSpPr>
        <p:spPr>
          <a:xfrm>
            <a:off x="3123980" y="4091362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44CA08F0-AE1A-F920-2E12-2F96E258F10E}"/>
              </a:ext>
            </a:extLst>
          </p:cNvPr>
          <p:cNvSpPr txBox="1"/>
          <p:nvPr/>
        </p:nvSpPr>
        <p:spPr>
          <a:xfrm>
            <a:off x="3123980" y="4437112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85C089DA-5E77-F4D0-92C5-08B69728A6C9}"/>
              </a:ext>
            </a:extLst>
          </p:cNvPr>
          <p:cNvSpPr txBox="1"/>
          <p:nvPr/>
        </p:nvSpPr>
        <p:spPr>
          <a:xfrm>
            <a:off x="3183995" y="4771432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FFF8B3F3-717A-5545-1F6E-1F7372426FFD}"/>
              </a:ext>
            </a:extLst>
          </p:cNvPr>
          <p:cNvSpPr txBox="1"/>
          <p:nvPr/>
        </p:nvSpPr>
        <p:spPr>
          <a:xfrm>
            <a:off x="3375298" y="4900593"/>
            <a:ext cx="397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1W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E2514FA-3E65-20C5-9BCD-1D8FFB023356}"/>
              </a:ext>
            </a:extLst>
          </p:cNvPr>
          <p:cNvSpPr txBox="1"/>
          <p:nvPr/>
        </p:nvSpPr>
        <p:spPr>
          <a:xfrm>
            <a:off x="3774192" y="4900593"/>
            <a:ext cx="397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4W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534D4A9B-1F6D-6DCD-D6EF-294CA2684652}"/>
              </a:ext>
            </a:extLst>
          </p:cNvPr>
          <p:cNvSpPr txBox="1"/>
          <p:nvPr/>
        </p:nvSpPr>
        <p:spPr>
          <a:xfrm>
            <a:off x="4206240" y="4900593"/>
            <a:ext cx="397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8W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BC3C7D01-7187-388D-1167-26230DC20433}"/>
              </a:ext>
            </a:extLst>
          </p:cNvPr>
          <p:cNvSpPr txBox="1"/>
          <p:nvPr/>
        </p:nvSpPr>
        <p:spPr>
          <a:xfrm>
            <a:off x="4566280" y="4900593"/>
            <a:ext cx="397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3M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B861117C-0B40-F301-1B4E-868B84D510C1}"/>
              </a:ext>
            </a:extLst>
          </p:cNvPr>
          <p:cNvSpPr txBox="1"/>
          <p:nvPr/>
        </p:nvSpPr>
        <p:spPr>
          <a:xfrm>
            <a:off x="4977759" y="4900593"/>
            <a:ext cx="397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6M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1581388B-0240-C940-EB66-A7516CA535EC}"/>
              </a:ext>
            </a:extLst>
          </p:cNvPr>
          <p:cNvSpPr txBox="1"/>
          <p:nvPr/>
        </p:nvSpPr>
        <p:spPr>
          <a:xfrm rot="16200000">
            <a:off x="2297109" y="4007287"/>
            <a:ext cx="13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Number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Engrating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Species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Participant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275D087D-66DF-45B8-A90E-D6BC1DFB2AB8}"/>
              </a:ext>
            </a:extLst>
          </p:cNvPr>
          <p:cNvCxnSpPr/>
          <p:nvPr/>
        </p:nvCxnSpPr>
        <p:spPr>
          <a:xfrm>
            <a:off x="3552606" y="3629025"/>
            <a:ext cx="0" cy="9086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3D770FA-4D11-8DB8-D5D0-9309EADD0DD0}"/>
              </a:ext>
            </a:extLst>
          </p:cNvPr>
          <p:cNvCxnSpPr>
            <a:cxnSpLocks/>
          </p:cNvCxnSpPr>
          <p:nvPr/>
        </p:nvCxnSpPr>
        <p:spPr>
          <a:xfrm>
            <a:off x="4344540" y="3609019"/>
            <a:ext cx="0" cy="7915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4F6489E5-9E0A-C71B-AC1C-09E355D1BBB8}"/>
              </a:ext>
            </a:extLst>
          </p:cNvPr>
          <p:cNvCxnSpPr>
            <a:cxnSpLocks/>
          </p:cNvCxnSpPr>
          <p:nvPr/>
        </p:nvCxnSpPr>
        <p:spPr>
          <a:xfrm>
            <a:off x="4738874" y="3609019"/>
            <a:ext cx="0" cy="75152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C598ACE-3A7F-7D42-3490-2DC26F19E601}"/>
              </a:ext>
            </a:extLst>
          </p:cNvPr>
          <p:cNvCxnSpPr>
            <a:cxnSpLocks/>
          </p:cNvCxnSpPr>
          <p:nvPr/>
        </p:nvCxnSpPr>
        <p:spPr>
          <a:xfrm>
            <a:off x="5136628" y="3846195"/>
            <a:ext cx="0" cy="5143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1340C0C2-E09C-518C-B6B0-FF84E07F199A}"/>
              </a:ext>
            </a:extLst>
          </p:cNvPr>
          <p:cNvCxnSpPr>
            <a:cxnSpLocks/>
          </p:cNvCxnSpPr>
          <p:nvPr/>
        </p:nvCxnSpPr>
        <p:spPr>
          <a:xfrm>
            <a:off x="5055653" y="3833044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9C9FDA3F-9F59-0C38-100F-1A9EB758D75C}"/>
              </a:ext>
            </a:extLst>
          </p:cNvPr>
          <p:cNvCxnSpPr>
            <a:cxnSpLocks/>
          </p:cNvCxnSpPr>
          <p:nvPr/>
        </p:nvCxnSpPr>
        <p:spPr>
          <a:xfrm>
            <a:off x="4663430" y="3607877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71219C70-5FC6-8114-7D38-36A467177547}"/>
              </a:ext>
            </a:extLst>
          </p:cNvPr>
          <p:cNvCxnSpPr>
            <a:cxnSpLocks/>
          </p:cNvCxnSpPr>
          <p:nvPr/>
        </p:nvCxnSpPr>
        <p:spPr>
          <a:xfrm>
            <a:off x="4277102" y="3590732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55F7E08B-946A-8AAA-0795-5557217B9D70}"/>
              </a:ext>
            </a:extLst>
          </p:cNvPr>
          <p:cNvCxnSpPr>
            <a:cxnSpLocks/>
          </p:cNvCxnSpPr>
          <p:nvPr/>
        </p:nvCxnSpPr>
        <p:spPr>
          <a:xfrm>
            <a:off x="3874200" y="3608447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EBB83317-AA68-C432-5400-15701EAB463B}"/>
              </a:ext>
            </a:extLst>
          </p:cNvPr>
          <p:cNvCxnSpPr>
            <a:cxnSpLocks/>
          </p:cNvCxnSpPr>
          <p:nvPr/>
        </p:nvCxnSpPr>
        <p:spPr>
          <a:xfrm>
            <a:off x="3946783" y="3602162"/>
            <a:ext cx="0" cy="81839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309035D4-ECA2-671B-6E5D-43AC2EF46333}"/>
              </a:ext>
            </a:extLst>
          </p:cNvPr>
          <p:cNvCxnSpPr>
            <a:cxnSpLocks/>
          </p:cNvCxnSpPr>
          <p:nvPr/>
        </p:nvCxnSpPr>
        <p:spPr>
          <a:xfrm>
            <a:off x="3490729" y="3619306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D4CE58-3FED-5713-CB4D-0AA7DA89C7E7}"/>
              </a:ext>
            </a:extLst>
          </p:cNvPr>
          <p:cNvSpPr/>
          <p:nvPr/>
        </p:nvSpPr>
        <p:spPr>
          <a:xfrm>
            <a:off x="3889793" y="4420553"/>
            <a:ext cx="125730" cy="41433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21499F2-5AC5-7E08-9E95-53D386B10FF4}"/>
              </a:ext>
            </a:extLst>
          </p:cNvPr>
          <p:cNvSpPr/>
          <p:nvPr/>
        </p:nvSpPr>
        <p:spPr>
          <a:xfrm>
            <a:off x="3486730" y="4546283"/>
            <a:ext cx="125730" cy="287451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001720F-5F1B-58B9-C5CA-034AC6624B38}"/>
              </a:ext>
            </a:extLst>
          </p:cNvPr>
          <p:cNvSpPr/>
          <p:nvPr/>
        </p:nvSpPr>
        <p:spPr>
          <a:xfrm>
            <a:off x="4282822" y="4409124"/>
            <a:ext cx="125730" cy="34344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2A0C91-4151-EF79-CD63-E5A14F57E8F1}"/>
              </a:ext>
            </a:extLst>
          </p:cNvPr>
          <p:cNvSpPr/>
          <p:nvPr/>
        </p:nvSpPr>
        <p:spPr>
          <a:xfrm>
            <a:off x="4673719" y="4360545"/>
            <a:ext cx="125730" cy="38630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2BD0FD6-8A95-4B24-D085-27413D5DEC29}"/>
              </a:ext>
            </a:extLst>
          </p:cNvPr>
          <p:cNvSpPr/>
          <p:nvPr/>
        </p:nvSpPr>
        <p:spPr>
          <a:xfrm>
            <a:off x="5072053" y="4348530"/>
            <a:ext cx="125730" cy="38630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75C827D6-A762-E3EE-25A1-802BB9770E87}"/>
              </a:ext>
            </a:extLst>
          </p:cNvPr>
          <p:cNvSpPr/>
          <p:nvPr/>
        </p:nvSpPr>
        <p:spPr>
          <a:xfrm>
            <a:off x="5116747" y="381734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46089050-3EB7-4630-34D6-A5F57C79AB61}"/>
              </a:ext>
            </a:extLst>
          </p:cNvPr>
          <p:cNvSpPr/>
          <p:nvPr/>
        </p:nvSpPr>
        <p:spPr>
          <a:xfrm>
            <a:off x="5100271" y="39521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01931E72-217D-5546-617A-C026F3CA3E2B}"/>
              </a:ext>
            </a:extLst>
          </p:cNvPr>
          <p:cNvSpPr/>
          <p:nvPr/>
        </p:nvSpPr>
        <p:spPr>
          <a:xfrm>
            <a:off x="5116600" y="396152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F5B43DEF-8FA1-B2D4-61FD-181824D454E1}"/>
              </a:ext>
            </a:extLst>
          </p:cNvPr>
          <p:cNvSpPr/>
          <p:nvPr/>
        </p:nvSpPr>
        <p:spPr>
          <a:xfrm>
            <a:off x="5116600" y="403625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124127D3-8E90-6725-C089-A94366AAB5F1}"/>
              </a:ext>
            </a:extLst>
          </p:cNvPr>
          <p:cNvSpPr/>
          <p:nvPr/>
        </p:nvSpPr>
        <p:spPr>
          <a:xfrm>
            <a:off x="5138372" y="405257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4A89A299-4CA9-18BE-260E-9A3DF02D0F69}"/>
              </a:ext>
            </a:extLst>
          </p:cNvPr>
          <p:cNvSpPr/>
          <p:nvPr/>
        </p:nvSpPr>
        <p:spPr>
          <a:xfrm>
            <a:off x="5094828" y="406471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B007894D-9B22-DCFF-75B0-6CC63FE8912A}"/>
              </a:ext>
            </a:extLst>
          </p:cNvPr>
          <p:cNvSpPr/>
          <p:nvPr/>
        </p:nvSpPr>
        <p:spPr>
          <a:xfrm>
            <a:off x="5119321" y="408376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3E612BDA-7459-3387-1793-457B498BDC37}"/>
              </a:ext>
            </a:extLst>
          </p:cNvPr>
          <p:cNvSpPr/>
          <p:nvPr/>
        </p:nvSpPr>
        <p:spPr>
          <a:xfrm>
            <a:off x="5111158" y="414908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9B4156D1-F6AA-33A4-744A-7EAE6819BDB9}"/>
              </a:ext>
            </a:extLst>
          </p:cNvPr>
          <p:cNvSpPr/>
          <p:nvPr/>
        </p:nvSpPr>
        <p:spPr>
          <a:xfrm>
            <a:off x="5108436" y="423741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48457C3-D7FA-705F-1740-A762E373F525}"/>
              </a:ext>
            </a:extLst>
          </p:cNvPr>
          <p:cNvSpPr/>
          <p:nvPr/>
        </p:nvSpPr>
        <p:spPr>
          <a:xfrm>
            <a:off x="5108436" y="431214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BAE50397-A2F6-E9C2-8B56-4A9614FA9A42}"/>
              </a:ext>
            </a:extLst>
          </p:cNvPr>
          <p:cNvSpPr/>
          <p:nvPr/>
        </p:nvSpPr>
        <p:spPr>
          <a:xfrm>
            <a:off x="4715299" y="358552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7AE99FE-ED94-DEDE-8C91-C279F08D589F}"/>
              </a:ext>
            </a:extLst>
          </p:cNvPr>
          <p:cNvSpPr/>
          <p:nvPr/>
        </p:nvSpPr>
        <p:spPr>
          <a:xfrm>
            <a:off x="4714488" y="374549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4B65CDEA-954C-5E4C-B78D-1F92556BCECD}"/>
              </a:ext>
            </a:extLst>
          </p:cNvPr>
          <p:cNvSpPr/>
          <p:nvPr/>
        </p:nvSpPr>
        <p:spPr>
          <a:xfrm>
            <a:off x="4714488" y="381478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91BA0B4-59CD-44D1-99F2-350769F03B27}"/>
              </a:ext>
            </a:extLst>
          </p:cNvPr>
          <p:cNvSpPr/>
          <p:nvPr/>
        </p:nvSpPr>
        <p:spPr>
          <a:xfrm>
            <a:off x="4715739" y="386376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270B8F96-2521-0263-579A-48902E8A20AD}"/>
              </a:ext>
            </a:extLst>
          </p:cNvPr>
          <p:cNvSpPr/>
          <p:nvPr/>
        </p:nvSpPr>
        <p:spPr>
          <a:xfrm>
            <a:off x="4715740" y="392614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EFF8A0C6-3618-D47D-4F3B-AB14E5C88AB9}"/>
              </a:ext>
            </a:extLst>
          </p:cNvPr>
          <p:cNvSpPr/>
          <p:nvPr/>
        </p:nvSpPr>
        <p:spPr>
          <a:xfrm>
            <a:off x="4719930" y="399815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69B48328-1B64-1D7E-3A9C-E825BA81D22F}"/>
              </a:ext>
            </a:extLst>
          </p:cNvPr>
          <p:cNvSpPr/>
          <p:nvPr/>
        </p:nvSpPr>
        <p:spPr>
          <a:xfrm>
            <a:off x="4717209" y="415724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DE1AC02A-5725-273A-0ECC-E8FAFFFF46F7}"/>
              </a:ext>
            </a:extLst>
          </p:cNvPr>
          <p:cNvSpPr/>
          <p:nvPr/>
        </p:nvSpPr>
        <p:spPr>
          <a:xfrm>
            <a:off x="4728096" y="422233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6A9E3089-13CF-D3E8-78A3-5CA9DB6C6142}"/>
              </a:ext>
            </a:extLst>
          </p:cNvPr>
          <p:cNvSpPr/>
          <p:nvPr/>
        </p:nvSpPr>
        <p:spPr>
          <a:xfrm>
            <a:off x="4703602" y="423594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5757F2D-67EB-2950-7344-BA8B102700CD}"/>
              </a:ext>
            </a:extLst>
          </p:cNvPr>
          <p:cNvSpPr/>
          <p:nvPr/>
        </p:nvSpPr>
        <p:spPr>
          <a:xfrm>
            <a:off x="4717209" y="427132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B802D416-AABC-7B85-16A2-D585D1FFAC28}"/>
              </a:ext>
            </a:extLst>
          </p:cNvPr>
          <p:cNvSpPr/>
          <p:nvPr/>
        </p:nvSpPr>
        <p:spPr>
          <a:xfrm>
            <a:off x="4718460" y="433663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B19F7B73-C463-1114-3819-5A0E3BC478CA}"/>
              </a:ext>
            </a:extLst>
          </p:cNvPr>
          <p:cNvSpPr/>
          <p:nvPr/>
        </p:nvSpPr>
        <p:spPr>
          <a:xfrm>
            <a:off x="4318630" y="357611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F23EB943-A663-1085-E6D9-A47BBC5E1F40}"/>
              </a:ext>
            </a:extLst>
          </p:cNvPr>
          <p:cNvSpPr/>
          <p:nvPr/>
        </p:nvSpPr>
        <p:spPr>
          <a:xfrm>
            <a:off x="4320540" y="371158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E5DA7427-74A7-3F01-9E03-CBB27A167053}"/>
              </a:ext>
            </a:extLst>
          </p:cNvPr>
          <p:cNvSpPr/>
          <p:nvPr/>
        </p:nvSpPr>
        <p:spPr>
          <a:xfrm>
            <a:off x="4302961" y="376307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E7D3C3E3-79F2-E47D-F936-CB45EB125293}"/>
              </a:ext>
            </a:extLst>
          </p:cNvPr>
          <p:cNvSpPr/>
          <p:nvPr/>
        </p:nvSpPr>
        <p:spPr>
          <a:xfrm>
            <a:off x="4319290" y="377521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5D06BE82-547F-9566-14F6-DD5D7C09FD2E}"/>
              </a:ext>
            </a:extLst>
          </p:cNvPr>
          <p:cNvSpPr/>
          <p:nvPr/>
        </p:nvSpPr>
        <p:spPr>
          <a:xfrm>
            <a:off x="4321351" y="397240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EAD34AF0-11A8-2C93-5BF8-46B4E4E956FD}"/>
              </a:ext>
            </a:extLst>
          </p:cNvPr>
          <p:cNvSpPr/>
          <p:nvPr/>
        </p:nvSpPr>
        <p:spPr>
          <a:xfrm>
            <a:off x="4318629" y="423572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C005C8D0-2F42-4D9B-FF99-00DB431CB8B6}"/>
              </a:ext>
            </a:extLst>
          </p:cNvPr>
          <p:cNvSpPr/>
          <p:nvPr/>
        </p:nvSpPr>
        <p:spPr>
          <a:xfrm>
            <a:off x="4323261" y="433854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B980E855-37EA-BD7E-AC14-853F0138C4B1}"/>
              </a:ext>
            </a:extLst>
          </p:cNvPr>
          <p:cNvSpPr/>
          <p:nvPr/>
        </p:nvSpPr>
        <p:spPr>
          <a:xfrm>
            <a:off x="4316567" y="399542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E981F606-01E4-008A-18D5-2A7728FCADDE}"/>
              </a:ext>
            </a:extLst>
          </p:cNvPr>
          <p:cNvSpPr/>
          <p:nvPr/>
        </p:nvSpPr>
        <p:spPr>
          <a:xfrm>
            <a:off x="4330175" y="401300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18FFA2DD-C3CC-1A71-44E6-20CDB135C53B}"/>
              </a:ext>
            </a:extLst>
          </p:cNvPr>
          <p:cNvSpPr/>
          <p:nvPr/>
        </p:nvSpPr>
        <p:spPr>
          <a:xfrm>
            <a:off x="4314657" y="436929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E551BE67-FA5B-55AA-4132-B1B32038389E}"/>
              </a:ext>
            </a:extLst>
          </p:cNvPr>
          <p:cNvSpPr/>
          <p:nvPr/>
        </p:nvSpPr>
        <p:spPr>
          <a:xfrm>
            <a:off x="4325983" y="407015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48336371-B3F2-5F0C-9DB2-DC9B18803130}"/>
              </a:ext>
            </a:extLst>
          </p:cNvPr>
          <p:cNvSpPr/>
          <p:nvPr/>
        </p:nvSpPr>
        <p:spPr>
          <a:xfrm>
            <a:off x="4325983" y="410009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C7E48D3-55AF-3E43-AC56-8050272FF52E}"/>
              </a:ext>
            </a:extLst>
          </p:cNvPr>
          <p:cNvSpPr/>
          <p:nvPr/>
        </p:nvSpPr>
        <p:spPr>
          <a:xfrm>
            <a:off x="4321791" y="412730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476D420-461C-D22C-A41D-AB659CA49ACC}"/>
              </a:ext>
            </a:extLst>
          </p:cNvPr>
          <p:cNvSpPr/>
          <p:nvPr/>
        </p:nvSpPr>
        <p:spPr>
          <a:xfrm>
            <a:off x="3920049" y="358699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7802C6A1-E80E-488A-10DF-36AE230C808D}"/>
              </a:ext>
            </a:extLst>
          </p:cNvPr>
          <p:cNvSpPr/>
          <p:nvPr/>
        </p:nvSpPr>
        <p:spPr>
          <a:xfrm>
            <a:off x="3930124" y="378234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037AB6C0-A392-32A6-438B-BB2C450E7279}"/>
              </a:ext>
            </a:extLst>
          </p:cNvPr>
          <p:cNvSpPr/>
          <p:nvPr/>
        </p:nvSpPr>
        <p:spPr>
          <a:xfrm>
            <a:off x="3931595" y="393452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C1D66D80-0286-172D-8BBE-9DA7164BABF9}"/>
              </a:ext>
            </a:extLst>
          </p:cNvPr>
          <p:cNvSpPr/>
          <p:nvPr/>
        </p:nvSpPr>
        <p:spPr>
          <a:xfrm>
            <a:off x="3928874" y="386774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A1589A54-F0D3-D239-B243-DA2CFFCCB8A8}"/>
              </a:ext>
            </a:extLst>
          </p:cNvPr>
          <p:cNvSpPr/>
          <p:nvPr/>
        </p:nvSpPr>
        <p:spPr>
          <a:xfrm>
            <a:off x="3925493" y="413569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4992B589-D434-4458-A18C-61140C3AACD5}"/>
              </a:ext>
            </a:extLst>
          </p:cNvPr>
          <p:cNvSpPr/>
          <p:nvPr/>
        </p:nvSpPr>
        <p:spPr>
          <a:xfrm>
            <a:off x="3928872" y="410428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EE6EED40-7EF5-111C-D346-AA8C52538DAA}"/>
              </a:ext>
            </a:extLst>
          </p:cNvPr>
          <p:cNvSpPr/>
          <p:nvPr/>
        </p:nvSpPr>
        <p:spPr>
          <a:xfrm>
            <a:off x="3931594" y="398851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79FC3229-E970-5EB9-6EC5-57E4B2A00158}"/>
              </a:ext>
            </a:extLst>
          </p:cNvPr>
          <p:cNvSpPr/>
          <p:nvPr/>
        </p:nvSpPr>
        <p:spPr>
          <a:xfrm>
            <a:off x="3924682" y="403750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D1264566-A83F-4F0F-A812-33215A797A10}"/>
              </a:ext>
            </a:extLst>
          </p:cNvPr>
          <p:cNvSpPr/>
          <p:nvPr/>
        </p:nvSpPr>
        <p:spPr>
          <a:xfrm>
            <a:off x="3925122" y="418423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567A48B0-DDFC-428D-DB51-BE0A57609DA8}"/>
              </a:ext>
            </a:extLst>
          </p:cNvPr>
          <p:cNvSpPr/>
          <p:nvPr/>
        </p:nvSpPr>
        <p:spPr>
          <a:xfrm>
            <a:off x="3926592" y="424536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8D0D30C-48D1-73FB-B806-850AAFA77516}"/>
              </a:ext>
            </a:extLst>
          </p:cNvPr>
          <p:cNvSpPr/>
          <p:nvPr/>
        </p:nvSpPr>
        <p:spPr>
          <a:xfrm>
            <a:off x="3926373" y="428221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146C675-FC47-4B65-4C9D-FC1F612684C5}"/>
              </a:ext>
            </a:extLst>
          </p:cNvPr>
          <p:cNvSpPr/>
          <p:nvPr/>
        </p:nvSpPr>
        <p:spPr>
          <a:xfrm>
            <a:off x="3922400" y="437599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A309D29E-F162-81BB-CC5D-9F2B14450C9B}"/>
              </a:ext>
            </a:extLst>
          </p:cNvPr>
          <p:cNvSpPr/>
          <p:nvPr/>
        </p:nvSpPr>
        <p:spPr>
          <a:xfrm>
            <a:off x="3923651" y="439356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B9F610A0-DECF-0856-5957-BC99428A1D3F}"/>
              </a:ext>
            </a:extLst>
          </p:cNvPr>
          <p:cNvSpPr/>
          <p:nvPr/>
        </p:nvSpPr>
        <p:spPr>
          <a:xfrm>
            <a:off x="3526542" y="360729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D324CA42-0187-71E2-F3FE-52C8CF36F713}"/>
              </a:ext>
            </a:extLst>
          </p:cNvPr>
          <p:cNvSpPr/>
          <p:nvPr/>
        </p:nvSpPr>
        <p:spPr>
          <a:xfrm>
            <a:off x="3533675" y="373880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871CFFBC-D909-B37E-84E7-538E0A2C47E6}"/>
              </a:ext>
            </a:extLst>
          </p:cNvPr>
          <p:cNvSpPr/>
          <p:nvPr/>
        </p:nvSpPr>
        <p:spPr>
          <a:xfrm>
            <a:off x="3532424" y="37984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01915465-BDA0-0126-AFAD-F403441AA06A}"/>
              </a:ext>
            </a:extLst>
          </p:cNvPr>
          <p:cNvSpPr/>
          <p:nvPr/>
        </p:nvSpPr>
        <p:spPr>
          <a:xfrm>
            <a:off x="3532424" y="38937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EBA68266-98DC-FD58-E1E3-D55D6527CFA2}"/>
              </a:ext>
            </a:extLst>
          </p:cNvPr>
          <p:cNvSpPr/>
          <p:nvPr/>
        </p:nvSpPr>
        <p:spPr>
          <a:xfrm>
            <a:off x="3532424" y="408126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15DEDBD4-5CB9-2F13-2CE7-A393829E879C}"/>
              </a:ext>
            </a:extLst>
          </p:cNvPr>
          <p:cNvSpPr/>
          <p:nvPr/>
        </p:nvSpPr>
        <p:spPr>
          <a:xfrm>
            <a:off x="3529703" y="410825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5E0DF8FF-D17A-046A-B330-889320ADD1D6}"/>
              </a:ext>
            </a:extLst>
          </p:cNvPr>
          <p:cNvSpPr/>
          <p:nvPr/>
        </p:nvSpPr>
        <p:spPr>
          <a:xfrm>
            <a:off x="3529703" y="416665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F587CC7A-BB68-095C-6B02-43EEBFDE3474}"/>
              </a:ext>
            </a:extLst>
          </p:cNvPr>
          <p:cNvSpPr/>
          <p:nvPr/>
        </p:nvSpPr>
        <p:spPr>
          <a:xfrm>
            <a:off x="3529703" y="420203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8ED5585E-A345-B101-9CDA-5F48355F2143}"/>
              </a:ext>
            </a:extLst>
          </p:cNvPr>
          <p:cNvSpPr/>
          <p:nvPr/>
        </p:nvSpPr>
        <p:spPr>
          <a:xfrm>
            <a:off x="3524260" y="439106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96061DCE-1E2C-BF1C-828F-DD771A563613}"/>
              </a:ext>
            </a:extLst>
          </p:cNvPr>
          <p:cNvSpPr/>
          <p:nvPr/>
        </p:nvSpPr>
        <p:spPr>
          <a:xfrm>
            <a:off x="3540589" y="441534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FB605450-1AE2-7B67-D358-ED62AA3CFEA0}"/>
              </a:ext>
            </a:extLst>
          </p:cNvPr>
          <p:cNvSpPr/>
          <p:nvPr/>
        </p:nvSpPr>
        <p:spPr>
          <a:xfrm>
            <a:off x="5094829" y="439526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1FCF7BBB-26AE-66F7-CA56-C6FEF342D321}"/>
              </a:ext>
            </a:extLst>
          </p:cNvPr>
          <p:cNvSpPr/>
          <p:nvPr/>
        </p:nvSpPr>
        <p:spPr>
          <a:xfrm>
            <a:off x="5111158" y="440467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50C4C18B-F2A9-8E57-CCCA-2C9C72B22E86}"/>
              </a:ext>
            </a:extLst>
          </p:cNvPr>
          <p:cNvSpPr/>
          <p:nvPr/>
        </p:nvSpPr>
        <p:spPr>
          <a:xfrm>
            <a:off x="5111158" y="447940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E268A375-578F-33D9-8BBB-553337DFB018}"/>
              </a:ext>
            </a:extLst>
          </p:cNvPr>
          <p:cNvSpPr/>
          <p:nvPr/>
        </p:nvSpPr>
        <p:spPr>
          <a:xfrm>
            <a:off x="5132930" y="449573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4A38CAFD-8E33-A215-185C-E947D0049ABC}"/>
              </a:ext>
            </a:extLst>
          </p:cNvPr>
          <p:cNvSpPr/>
          <p:nvPr/>
        </p:nvSpPr>
        <p:spPr>
          <a:xfrm>
            <a:off x="5089386" y="450786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EB9BAAC9-1E30-A3F7-78DC-31A77F4C32B6}"/>
              </a:ext>
            </a:extLst>
          </p:cNvPr>
          <p:cNvSpPr/>
          <p:nvPr/>
        </p:nvSpPr>
        <p:spPr>
          <a:xfrm>
            <a:off x="5113879" y="452691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F8238688-2587-7E11-F2A2-104A4D5F636F}"/>
              </a:ext>
            </a:extLst>
          </p:cNvPr>
          <p:cNvSpPr/>
          <p:nvPr/>
        </p:nvSpPr>
        <p:spPr>
          <a:xfrm>
            <a:off x="5105716" y="459223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F96517B4-5DF8-A74E-6951-7331A3F4E2CA}"/>
              </a:ext>
            </a:extLst>
          </p:cNvPr>
          <p:cNvSpPr/>
          <p:nvPr/>
        </p:nvSpPr>
        <p:spPr>
          <a:xfrm>
            <a:off x="5102994" y="468057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99E5069E-F393-B10B-7333-FCAF5EAC71DA}"/>
              </a:ext>
            </a:extLst>
          </p:cNvPr>
          <p:cNvSpPr/>
          <p:nvPr/>
        </p:nvSpPr>
        <p:spPr>
          <a:xfrm>
            <a:off x="4705884" y="443586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AA433E06-6BB2-570F-B254-9F06630F3428}"/>
              </a:ext>
            </a:extLst>
          </p:cNvPr>
          <p:cNvSpPr/>
          <p:nvPr/>
        </p:nvSpPr>
        <p:spPr>
          <a:xfrm>
            <a:off x="4722213" y="444527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77864C9E-E144-3D42-9B42-D02A0C421F15}"/>
              </a:ext>
            </a:extLst>
          </p:cNvPr>
          <p:cNvSpPr/>
          <p:nvPr/>
        </p:nvSpPr>
        <p:spPr>
          <a:xfrm>
            <a:off x="4722213" y="45200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EACF1AC4-5222-3EA1-37F8-69DD9D578B10}"/>
              </a:ext>
            </a:extLst>
          </p:cNvPr>
          <p:cNvSpPr/>
          <p:nvPr/>
        </p:nvSpPr>
        <p:spPr>
          <a:xfrm>
            <a:off x="4743985" y="453633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9CCD71D9-D0FA-A472-4154-D5A4E7CA32B4}"/>
              </a:ext>
            </a:extLst>
          </p:cNvPr>
          <p:cNvSpPr/>
          <p:nvPr/>
        </p:nvSpPr>
        <p:spPr>
          <a:xfrm>
            <a:off x="4700441" y="454847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52265BD8-2D43-9DAA-2AA3-620AC3B884EA}"/>
              </a:ext>
            </a:extLst>
          </p:cNvPr>
          <p:cNvSpPr/>
          <p:nvPr/>
        </p:nvSpPr>
        <p:spPr>
          <a:xfrm>
            <a:off x="4724934" y="456752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B56BF831-BD88-0F59-1EDF-6C7A485B0491}"/>
              </a:ext>
            </a:extLst>
          </p:cNvPr>
          <p:cNvSpPr/>
          <p:nvPr/>
        </p:nvSpPr>
        <p:spPr>
          <a:xfrm>
            <a:off x="4716771" y="463283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851D2637-0427-2FC6-E7AF-96E654274812}"/>
              </a:ext>
            </a:extLst>
          </p:cNvPr>
          <p:cNvSpPr/>
          <p:nvPr/>
        </p:nvSpPr>
        <p:spPr>
          <a:xfrm>
            <a:off x="4714049" y="472117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DE468494-FF2A-68F4-6766-1F56B0817624}"/>
              </a:ext>
            </a:extLst>
          </p:cNvPr>
          <p:cNvSpPr/>
          <p:nvPr/>
        </p:nvSpPr>
        <p:spPr>
          <a:xfrm>
            <a:off x="4314877" y="446432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65088848-70BF-5EAA-8FCC-A803EA70E2F6}"/>
              </a:ext>
            </a:extLst>
          </p:cNvPr>
          <p:cNvSpPr/>
          <p:nvPr/>
        </p:nvSpPr>
        <p:spPr>
          <a:xfrm>
            <a:off x="4331206" y="447374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8657FD39-6966-9B9D-937F-AA6EF26A0F4F}"/>
              </a:ext>
            </a:extLst>
          </p:cNvPr>
          <p:cNvSpPr/>
          <p:nvPr/>
        </p:nvSpPr>
        <p:spPr>
          <a:xfrm>
            <a:off x="4331206" y="454847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0FC5B29-BCC5-6053-8690-3B56A292A77E}"/>
              </a:ext>
            </a:extLst>
          </p:cNvPr>
          <p:cNvSpPr/>
          <p:nvPr/>
        </p:nvSpPr>
        <p:spPr>
          <a:xfrm>
            <a:off x="4352978" y="456480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C39D8F82-B714-0747-CD00-D5C5437AA0FA}"/>
              </a:ext>
            </a:extLst>
          </p:cNvPr>
          <p:cNvSpPr/>
          <p:nvPr/>
        </p:nvSpPr>
        <p:spPr>
          <a:xfrm>
            <a:off x="4309434" y="457693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64C6778D-D04E-2CAB-C015-2E56E85CACF8}"/>
              </a:ext>
            </a:extLst>
          </p:cNvPr>
          <p:cNvSpPr/>
          <p:nvPr/>
        </p:nvSpPr>
        <p:spPr>
          <a:xfrm>
            <a:off x="4333927" y="459598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681ACA82-7D1B-AD15-7E31-3F86B1C5BEDE}"/>
              </a:ext>
            </a:extLst>
          </p:cNvPr>
          <p:cNvSpPr/>
          <p:nvPr/>
        </p:nvSpPr>
        <p:spPr>
          <a:xfrm>
            <a:off x="4325764" y="466130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E9AB776E-DF50-5093-ED3A-371FF7F83036}"/>
              </a:ext>
            </a:extLst>
          </p:cNvPr>
          <p:cNvSpPr/>
          <p:nvPr/>
        </p:nvSpPr>
        <p:spPr>
          <a:xfrm>
            <a:off x="4323042" y="474963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98C2A0AA-EBE0-7A58-853A-17FACA73C3F3}"/>
              </a:ext>
            </a:extLst>
          </p:cNvPr>
          <p:cNvSpPr/>
          <p:nvPr/>
        </p:nvSpPr>
        <p:spPr>
          <a:xfrm>
            <a:off x="3914016" y="450912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183CAE15-8EE9-505E-BCD7-693CCC2928DD}"/>
              </a:ext>
            </a:extLst>
          </p:cNvPr>
          <p:cNvSpPr/>
          <p:nvPr/>
        </p:nvSpPr>
        <p:spPr>
          <a:xfrm>
            <a:off x="3930345" y="451853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4A2B4445-50E5-26E2-7CE4-7FD0FCA276B5}"/>
              </a:ext>
            </a:extLst>
          </p:cNvPr>
          <p:cNvSpPr/>
          <p:nvPr/>
        </p:nvSpPr>
        <p:spPr>
          <a:xfrm>
            <a:off x="3930345" y="459326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09BF2777-6D5A-8E87-3D7D-CFEC0F2FE1E4}"/>
              </a:ext>
            </a:extLst>
          </p:cNvPr>
          <p:cNvSpPr/>
          <p:nvPr/>
        </p:nvSpPr>
        <p:spPr>
          <a:xfrm>
            <a:off x="3952117" y="460959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F6056BB3-4016-A60E-0F4C-5E9151FA3065}"/>
              </a:ext>
            </a:extLst>
          </p:cNvPr>
          <p:cNvSpPr/>
          <p:nvPr/>
        </p:nvSpPr>
        <p:spPr>
          <a:xfrm>
            <a:off x="3908573" y="462172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75B325A8-D021-B48D-E38B-7968F07CFB1C}"/>
              </a:ext>
            </a:extLst>
          </p:cNvPr>
          <p:cNvSpPr/>
          <p:nvPr/>
        </p:nvSpPr>
        <p:spPr>
          <a:xfrm>
            <a:off x="3933066" y="464077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014369DE-5F82-57F8-70F1-D9A3EDEE42BC}"/>
              </a:ext>
            </a:extLst>
          </p:cNvPr>
          <p:cNvSpPr/>
          <p:nvPr/>
        </p:nvSpPr>
        <p:spPr>
          <a:xfrm>
            <a:off x="3924903" y="470609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76316AF8-28D6-2174-F99D-E09F235840B2}"/>
              </a:ext>
            </a:extLst>
          </p:cNvPr>
          <p:cNvSpPr/>
          <p:nvPr/>
        </p:nvSpPr>
        <p:spPr>
          <a:xfrm>
            <a:off x="3922181" y="479443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7DD0213A-FAC6-E283-3BDB-77961B9E9A8C}"/>
              </a:ext>
            </a:extLst>
          </p:cNvPr>
          <p:cNvSpPr/>
          <p:nvPr/>
        </p:nvSpPr>
        <p:spPr>
          <a:xfrm>
            <a:off x="3519848" y="456627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D522BAC2-856C-BE86-31AC-466A7D9C85C7}"/>
              </a:ext>
            </a:extLst>
          </p:cNvPr>
          <p:cNvSpPr/>
          <p:nvPr/>
        </p:nvSpPr>
        <p:spPr>
          <a:xfrm>
            <a:off x="3536177" y="457568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3BC45BA6-7890-2D27-DC36-E15A338955AA}"/>
              </a:ext>
            </a:extLst>
          </p:cNvPr>
          <p:cNvSpPr/>
          <p:nvPr/>
        </p:nvSpPr>
        <p:spPr>
          <a:xfrm>
            <a:off x="3536177" y="465041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6317D2CB-9020-1352-841A-AAA77B86E57E}"/>
              </a:ext>
            </a:extLst>
          </p:cNvPr>
          <p:cNvSpPr/>
          <p:nvPr/>
        </p:nvSpPr>
        <p:spPr>
          <a:xfrm>
            <a:off x="3557949" y="466674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0B23661E-14C5-F621-7AB1-8D4ADACA83EA}"/>
              </a:ext>
            </a:extLst>
          </p:cNvPr>
          <p:cNvSpPr/>
          <p:nvPr/>
        </p:nvSpPr>
        <p:spPr>
          <a:xfrm>
            <a:off x="3514405" y="467888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11C5AC5C-64E3-8AFD-2CEC-7052991BFB59}"/>
              </a:ext>
            </a:extLst>
          </p:cNvPr>
          <p:cNvSpPr/>
          <p:nvPr/>
        </p:nvSpPr>
        <p:spPr>
          <a:xfrm>
            <a:off x="3538898" y="469793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56C0928A-141C-68E3-D818-5E35FCC33ED9}"/>
              </a:ext>
            </a:extLst>
          </p:cNvPr>
          <p:cNvSpPr/>
          <p:nvPr/>
        </p:nvSpPr>
        <p:spPr>
          <a:xfrm>
            <a:off x="3530735" y="476324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508098C5-CB46-1BE5-1DE8-AECDF97EE4CD}"/>
              </a:ext>
            </a:extLst>
          </p:cNvPr>
          <p:cNvSpPr/>
          <p:nvPr/>
        </p:nvSpPr>
        <p:spPr>
          <a:xfrm>
            <a:off x="3528013" y="485158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1AC17A59-8DF7-9C45-B304-3F4046608CDC}"/>
              </a:ext>
            </a:extLst>
          </p:cNvPr>
          <p:cNvSpPr/>
          <p:nvPr/>
        </p:nvSpPr>
        <p:spPr>
          <a:xfrm>
            <a:off x="3520575" y="472139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2F808F6B-998B-F5DD-3C5A-07DF54F612A9}"/>
              </a:ext>
            </a:extLst>
          </p:cNvPr>
          <p:cNvSpPr/>
          <p:nvPr/>
        </p:nvSpPr>
        <p:spPr>
          <a:xfrm>
            <a:off x="3536904" y="451853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8D785BC5-FE45-C3CB-08BF-963D5EEE74AE}"/>
              </a:ext>
            </a:extLst>
          </p:cNvPr>
          <p:cNvSpPr/>
          <p:nvPr/>
        </p:nvSpPr>
        <p:spPr>
          <a:xfrm>
            <a:off x="3517854" y="461503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EA98ED4F-16C4-403B-1F3A-D365122B37F8}"/>
              </a:ext>
            </a:extLst>
          </p:cNvPr>
          <p:cNvSpPr/>
          <p:nvPr/>
        </p:nvSpPr>
        <p:spPr>
          <a:xfrm>
            <a:off x="3490640" y="484363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10867AB2-4EAF-1FB4-3DE5-CDE33FFBA101}"/>
              </a:ext>
            </a:extLst>
          </p:cNvPr>
          <p:cNvSpPr/>
          <p:nvPr/>
        </p:nvSpPr>
        <p:spPr>
          <a:xfrm>
            <a:off x="3547789" y="461900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Ellipse 255">
            <a:extLst>
              <a:ext uri="{FF2B5EF4-FFF2-40B4-BE49-F238E27FC236}">
                <a16:creationId xmlns:a16="http://schemas.microsoft.com/office/drawing/2014/main" id="{28E1318F-4951-7FC7-F6EC-17108F954F9D}"/>
              </a:ext>
            </a:extLst>
          </p:cNvPr>
          <p:cNvSpPr/>
          <p:nvPr/>
        </p:nvSpPr>
        <p:spPr>
          <a:xfrm>
            <a:off x="3580446" y="484760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095DEA64-8576-95D7-861D-F45D4C8D5CC6}"/>
              </a:ext>
            </a:extLst>
          </p:cNvPr>
          <p:cNvSpPr/>
          <p:nvPr/>
        </p:nvSpPr>
        <p:spPr>
          <a:xfrm>
            <a:off x="3555955" y="473330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4D4109BC-A9DF-EEE6-5A61-AA86A0383149}"/>
              </a:ext>
            </a:extLst>
          </p:cNvPr>
          <p:cNvSpPr/>
          <p:nvPr/>
        </p:nvSpPr>
        <p:spPr>
          <a:xfrm>
            <a:off x="3539626" y="480531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365AC6A0-DF51-C656-4501-9800BD920D4F}"/>
              </a:ext>
            </a:extLst>
          </p:cNvPr>
          <p:cNvSpPr/>
          <p:nvPr/>
        </p:nvSpPr>
        <p:spPr>
          <a:xfrm>
            <a:off x="3923651" y="467762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8AC11145-D171-6734-11C8-AC6BA8EE6D89}"/>
              </a:ext>
            </a:extLst>
          </p:cNvPr>
          <p:cNvSpPr/>
          <p:nvPr/>
        </p:nvSpPr>
        <p:spPr>
          <a:xfrm>
            <a:off x="3923651" y="474963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79B344DF-B700-FD71-F18E-202E0A96977B}"/>
              </a:ext>
            </a:extLst>
          </p:cNvPr>
          <p:cNvSpPr/>
          <p:nvPr/>
        </p:nvSpPr>
        <p:spPr>
          <a:xfrm>
            <a:off x="3939979" y="448337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23FA04B4-E71E-0B52-D8FC-E34256614EC6}"/>
              </a:ext>
            </a:extLst>
          </p:cNvPr>
          <p:cNvSpPr/>
          <p:nvPr/>
        </p:nvSpPr>
        <p:spPr>
          <a:xfrm>
            <a:off x="3923651" y="455935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ED89785A-984A-8158-28E0-3E6676D598A7}"/>
              </a:ext>
            </a:extLst>
          </p:cNvPr>
          <p:cNvSpPr/>
          <p:nvPr/>
        </p:nvSpPr>
        <p:spPr>
          <a:xfrm>
            <a:off x="4350256" y="450912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01C6EEDA-ED38-0673-FF5D-2071A0AD0137}"/>
              </a:ext>
            </a:extLst>
          </p:cNvPr>
          <p:cNvSpPr/>
          <p:nvPr/>
        </p:nvSpPr>
        <p:spPr>
          <a:xfrm>
            <a:off x="4308184" y="450912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AAE83C9D-E6CD-4480-D711-C4B16418B2B4}"/>
              </a:ext>
            </a:extLst>
          </p:cNvPr>
          <p:cNvSpPr/>
          <p:nvPr/>
        </p:nvSpPr>
        <p:spPr>
          <a:xfrm>
            <a:off x="4365334" y="468851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74384FF3-E467-47FF-9955-6384D276205D}"/>
              </a:ext>
            </a:extLst>
          </p:cNvPr>
          <p:cNvSpPr/>
          <p:nvPr/>
        </p:nvSpPr>
        <p:spPr>
          <a:xfrm>
            <a:off x="4329956" y="469940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67169A23-61B8-DDD3-5CDD-DBA64BDDDD66}"/>
              </a:ext>
            </a:extLst>
          </p:cNvPr>
          <p:cNvSpPr/>
          <p:nvPr/>
        </p:nvSpPr>
        <p:spPr>
          <a:xfrm>
            <a:off x="4280969" y="470881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42CBEAE9-AEE8-B452-656C-248BC53C0866}"/>
              </a:ext>
            </a:extLst>
          </p:cNvPr>
          <p:cNvSpPr/>
          <p:nvPr/>
        </p:nvSpPr>
        <p:spPr>
          <a:xfrm>
            <a:off x="4321791" y="477810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66F33C90-0A38-DE85-2ABC-FA347BF5911F}"/>
              </a:ext>
            </a:extLst>
          </p:cNvPr>
          <p:cNvSpPr/>
          <p:nvPr/>
        </p:nvSpPr>
        <p:spPr>
          <a:xfrm>
            <a:off x="4688525" y="449404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47CD5D5B-88ED-E13F-F9A6-E4CD18EE2E43}"/>
              </a:ext>
            </a:extLst>
          </p:cNvPr>
          <p:cNvSpPr/>
          <p:nvPr/>
        </p:nvSpPr>
        <p:spPr>
          <a:xfrm>
            <a:off x="4745675" y="449007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447594DF-5AE0-9929-B21C-C554A920B7F3}"/>
              </a:ext>
            </a:extLst>
          </p:cNvPr>
          <p:cNvSpPr/>
          <p:nvPr/>
        </p:nvSpPr>
        <p:spPr>
          <a:xfrm>
            <a:off x="4736259" y="466674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3C936BD5-2243-ABC2-6C6D-6B295E2A1672}"/>
              </a:ext>
            </a:extLst>
          </p:cNvPr>
          <p:cNvSpPr/>
          <p:nvPr/>
        </p:nvSpPr>
        <p:spPr>
          <a:xfrm>
            <a:off x="4679109" y="467343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FD0452EC-8F94-DA7D-4470-2EDD25C6BE5A}"/>
              </a:ext>
            </a:extLst>
          </p:cNvPr>
          <p:cNvSpPr/>
          <p:nvPr/>
        </p:nvSpPr>
        <p:spPr>
          <a:xfrm>
            <a:off x="4673667" y="463680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837BCFAF-4EFA-2AA9-F798-979664FD7D3A}"/>
              </a:ext>
            </a:extLst>
          </p:cNvPr>
          <p:cNvSpPr/>
          <p:nvPr/>
        </p:nvSpPr>
        <p:spPr>
          <a:xfrm>
            <a:off x="4756561" y="460289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3B72DC3D-861F-E2D6-1E7D-69FE24C56656}"/>
              </a:ext>
            </a:extLst>
          </p:cNvPr>
          <p:cNvSpPr/>
          <p:nvPr/>
        </p:nvSpPr>
        <p:spPr>
          <a:xfrm>
            <a:off x="5142344" y="443711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F49728D6-F499-5D81-8602-AA633B0B1586}"/>
              </a:ext>
            </a:extLst>
          </p:cNvPr>
          <p:cNvSpPr/>
          <p:nvPr/>
        </p:nvSpPr>
        <p:spPr>
          <a:xfrm>
            <a:off x="5098800" y="444924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35B8C073-7817-6FD7-79C4-3739335D2CCA}"/>
              </a:ext>
            </a:extLst>
          </p:cNvPr>
          <p:cNvSpPr/>
          <p:nvPr/>
        </p:nvSpPr>
        <p:spPr>
          <a:xfrm>
            <a:off x="5151558" y="469387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65EB54E6-A79A-B275-41CD-78E7773074A4}"/>
              </a:ext>
            </a:extLst>
          </p:cNvPr>
          <p:cNvSpPr/>
          <p:nvPr/>
        </p:nvSpPr>
        <p:spPr>
          <a:xfrm>
            <a:off x="5108014" y="470601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D76341C2-BB2A-F444-E7CE-0F1CA0F6E607}"/>
              </a:ext>
            </a:extLst>
          </p:cNvPr>
          <p:cNvSpPr/>
          <p:nvPr/>
        </p:nvSpPr>
        <p:spPr>
          <a:xfrm>
            <a:off x="4745536" y="483645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483FE187-CE3D-3375-D0E1-DD605559A3FC}"/>
              </a:ext>
            </a:extLst>
          </p:cNvPr>
          <p:cNvSpPr/>
          <p:nvPr/>
        </p:nvSpPr>
        <p:spPr>
          <a:xfrm>
            <a:off x="4701992" y="484858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DF2D4B4B-8EFA-2F0E-22CB-B79F31D2EED2}"/>
              </a:ext>
            </a:extLst>
          </p:cNvPr>
          <p:cNvSpPr/>
          <p:nvPr/>
        </p:nvSpPr>
        <p:spPr>
          <a:xfrm>
            <a:off x="5149112" y="478143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Ellipse 281">
            <a:extLst>
              <a:ext uri="{FF2B5EF4-FFF2-40B4-BE49-F238E27FC236}">
                <a16:creationId xmlns:a16="http://schemas.microsoft.com/office/drawing/2014/main" id="{6EF23EB5-1F7C-82AA-BB7D-BAA3C56E939E}"/>
              </a:ext>
            </a:extLst>
          </p:cNvPr>
          <p:cNvSpPr/>
          <p:nvPr/>
        </p:nvSpPr>
        <p:spPr>
          <a:xfrm>
            <a:off x="5105568" y="479356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2D83D558-AD3C-E732-8901-051D11DFFE7A}"/>
              </a:ext>
            </a:extLst>
          </p:cNvPr>
          <p:cNvSpPr/>
          <p:nvPr/>
        </p:nvSpPr>
        <p:spPr>
          <a:xfrm>
            <a:off x="4334274" y="483771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8DC29E62-8E89-871A-32B0-2E0A2A4830F2}"/>
              </a:ext>
            </a:extLst>
          </p:cNvPr>
          <p:cNvSpPr/>
          <p:nvPr/>
        </p:nvSpPr>
        <p:spPr>
          <a:xfrm>
            <a:off x="4290730" y="48498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C05D92AE-7C41-4821-83C2-0D8B1B0D9AF9}"/>
              </a:ext>
            </a:extLst>
          </p:cNvPr>
          <p:cNvSpPr/>
          <p:nvPr/>
        </p:nvSpPr>
        <p:spPr>
          <a:xfrm>
            <a:off x="4377723" y="484693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277B5F41-63CF-8D7F-F30F-5B74210E5E0E}"/>
              </a:ext>
            </a:extLst>
          </p:cNvPr>
          <p:cNvSpPr/>
          <p:nvPr/>
        </p:nvSpPr>
        <p:spPr>
          <a:xfrm>
            <a:off x="4334179" y="485906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9D3C2352-9548-E076-A679-314D06D2247F}"/>
              </a:ext>
            </a:extLst>
          </p:cNvPr>
          <p:cNvSpPr/>
          <p:nvPr/>
        </p:nvSpPr>
        <p:spPr>
          <a:xfrm>
            <a:off x="5138901" y="484139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7A9388E4-0CC3-1828-ED68-B5886D206AF5}"/>
              </a:ext>
            </a:extLst>
          </p:cNvPr>
          <p:cNvSpPr/>
          <p:nvPr/>
        </p:nvSpPr>
        <p:spPr>
          <a:xfrm>
            <a:off x="5095357" y="485352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802C25A7-6697-AB06-A963-61B705469759}"/>
              </a:ext>
            </a:extLst>
          </p:cNvPr>
          <p:cNvSpPr/>
          <p:nvPr/>
        </p:nvSpPr>
        <p:spPr>
          <a:xfrm>
            <a:off x="3929606" y="482985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D3091C23-2275-2F18-E523-7BD22D9647C9}"/>
              </a:ext>
            </a:extLst>
          </p:cNvPr>
          <p:cNvSpPr/>
          <p:nvPr/>
        </p:nvSpPr>
        <p:spPr>
          <a:xfrm>
            <a:off x="3886062" y="484199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1C3210FC-3437-3CDA-8436-FD6DD484DE7A}"/>
              </a:ext>
            </a:extLst>
          </p:cNvPr>
          <p:cNvSpPr/>
          <p:nvPr/>
        </p:nvSpPr>
        <p:spPr>
          <a:xfrm>
            <a:off x="4668462" y="482208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3" name="Connecteur droit 292">
            <a:extLst>
              <a:ext uri="{FF2B5EF4-FFF2-40B4-BE49-F238E27FC236}">
                <a16:creationId xmlns:a16="http://schemas.microsoft.com/office/drawing/2014/main" id="{370A7B25-A90D-1695-F326-C65E11D1D4E2}"/>
              </a:ext>
            </a:extLst>
          </p:cNvPr>
          <p:cNvCxnSpPr/>
          <p:nvPr/>
        </p:nvCxnSpPr>
        <p:spPr>
          <a:xfrm>
            <a:off x="3666162" y="4883786"/>
            <a:ext cx="165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>
            <a:extLst>
              <a:ext uri="{FF2B5EF4-FFF2-40B4-BE49-F238E27FC236}">
                <a16:creationId xmlns:a16="http://schemas.microsoft.com/office/drawing/2014/main" id="{7C622D64-5E65-AB4A-7322-1D82E16A0568}"/>
              </a:ext>
            </a:extLst>
          </p:cNvPr>
          <p:cNvCxnSpPr/>
          <p:nvPr/>
        </p:nvCxnSpPr>
        <p:spPr>
          <a:xfrm>
            <a:off x="4062224" y="4883786"/>
            <a:ext cx="165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>
            <a:extLst>
              <a:ext uri="{FF2B5EF4-FFF2-40B4-BE49-F238E27FC236}">
                <a16:creationId xmlns:a16="http://schemas.microsoft.com/office/drawing/2014/main" id="{A4C264DF-8956-0C59-79C3-4E92A96B0BC4}"/>
              </a:ext>
            </a:extLst>
          </p:cNvPr>
          <p:cNvCxnSpPr/>
          <p:nvPr/>
        </p:nvCxnSpPr>
        <p:spPr>
          <a:xfrm>
            <a:off x="4448464" y="4883786"/>
            <a:ext cx="165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>
            <a:extLst>
              <a:ext uri="{FF2B5EF4-FFF2-40B4-BE49-F238E27FC236}">
                <a16:creationId xmlns:a16="http://schemas.microsoft.com/office/drawing/2014/main" id="{590279B4-C24C-B2D7-3284-7CE640BF87B5}"/>
              </a:ext>
            </a:extLst>
          </p:cNvPr>
          <p:cNvCxnSpPr/>
          <p:nvPr/>
        </p:nvCxnSpPr>
        <p:spPr>
          <a:xfrm>
            <a:off x="4866060" y="4883786"/>
            <a:ext cx="165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296">
            <a:extLst>
              <a:ext uri="{FF2B5EF4-FFF2-40B4-BE49-F238E27FC236}">
                <a16:creationId xmlns:a16="http://schemas.microsoft.com/office/drawing/2014/main" id="{E3EF6E31-BA74-F366-89E7-428D60CD6D05}"/>
              </a:ext>
            </a:extLst>
          </p:cNvPr>
          <p:cNvCxnSpPr/>
          <p:nvPr/>
        </p:nvCxnSpPr>
        <p:spPr>
          <a:xfrm>
            <a:off x="5286360" y="4883786"/>
            <a:ext cx="165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>
            <a:extLst>
              <a:ext uri="{FF2B5EF4-FFF2-40B4-BE49-F238E27FC236}">
                <a16:creationId xmlns:a16="http://schemas.microsoft.com/office/drawing/2014/main" id="{25A81156-8D85-4DA4-019F-2339258F3EDD}"/>
              </a:ext>
            </a:extLst>
          </p:cNvPr>
          <p:cNvCxnSpPr/>
          <p:nvPr/>
        </p:nvCxnSpPr>
        <p:spPr>
          <a:xfrm>
            <a:off x="8067625" y="3586169"/>
            <a:ext cx="0" cy="136874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>
            <a:extLst>
              <a:ext uri="{FF2B5EF4-FFF2-40B4-BE49-F238E27FC236}">
                <a16:creationId xmlns:a16="http://schemas.microsoft.com/office/drawing/2014/main" id="{F0FB3886-26C9-FACB-43DF-56E5B9D16F70}"/>
              </a:ext>
            </a:extLst>
          </p:cNvPr>
          <p:cNvCxnSpPr>
            <a:cxnSpLocks/>
          </p:cNvCxnSpPr>
          <p:nvPr/>
        </p:nvCxnSpPr>
        <p:spPr>
          <a:xfrm flipH="1">
            <a:off x="8064768" y="4949196"/>
            <a:ext cx="205454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>
            <a:extLst>
              <a:ext uri="{FF2B5EF4-FFF2-40B4-BE49-F238E27FC236}">
                <a16:creationId xmlns:a16="http://schemas.microsoft.com/office/drawing/2014/main" id="{E567B486-9DAD-D7D3-439E-0BDA1E26C63C}"/>
              </a:ext>
            </a:extLst>
          </p:cNvPr>
          <p:cNvCxnSpPr>
            <a:cxnSpLocks/>
          </p:cNvCxnSpPr>
          <p:nvPr/>
        </p:nvCxnSpPr>
        <p:spPr>
          <a:xfrm flipH="1">
            <a:off x="7993733" y="3591299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id="{3640256D-778F-0552-68A4-EA8F629A0C98}"/>
              </a:ext>
            </a:extLst>
          </p:cNvPr>
          <p:cNvCxnSpPr>
            <a:cxnSpLocks/>
          </p:cNvCxnSpPr>
          <p:nvPr/>
        </p:nvCxnSpPr>
        <p:spPr>
          <a:xfrm flipH="1">
            <a:off x="7999448" y="3863913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>
            <a:extLst>
              <a:ext uri="{FF2B5EF4-FFF2-40B4-BE49-F238E27FC236}">
                <a16:creationId xmlns:a16="http://schemas.microsoft.com/office/drawing/2014/main" id="{BB2AEE04-42C0-E049-CE5F-0490A8D35CCE}"/>
              </a:ext>
            </a:extLst>
          </p:cNvPr>
          <p:cNvCxnSpPr>
            <a:cxnSpLocks/>
          </p:cNvCxnSpPr>
          <p:nvPr/>
        </p:nvCxnSpPr>
        <p:spPr>
          <a:xfrm flipH="1">
            <a:off x="7993733" y="4137658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id="{00EC44AA-0305-4276-57C5-C108A5365FD4}"/>
              </a:ext>
            </a:extLst>
          </p:cNvPr>
          <p:cNvCxnSpPr>
            <a:cxnSpLocks/>
          </p:cNvCxnSpPr>
          <p:nvPr/>
        </p:nvCxnSpPr>
        <p:spPr>
          <a:xfrm flipH="1">
            <a:off x="7993733" y="4403395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id="{D396A03F-2CCA-BF41-9120-EBCC64B3A098}"/>
              </a:ext>
            </a:extLst>
          </p:cNvPr>
          <p:cNvCxnSpPr>
            <a:cxnSpLocks/>
          </p:cNvCxnSpPr>
          <p:nvPr/>
        </p:nvCxnSpPr>
        <p:spPr>
          <a:xfrm flipH="1">
            <a:off x="8002306" y="4943472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id="{8DF01E55-4901-26A4-3DB3-F4A171DDCAC7}"/>
              </a:ext>
            </a:extLst>
          </p:cNvPr>
          <p:cNvCxnSpPr>
            <a:cxnSpLocks/>
          </p:cNvCxnSpPr>
          <p:nvPr/>
        </p:nvCxnSpPr>
        <p:spPr>
          <a:xfrm>
            <a:off x="8607539" y="4945764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id="{1871ADD7-344B-5780-8402-67F9C1A81F7C}"/>
              </a:ext>
            </a:extLst>
          </p:cNvPr>
          <p:cNvCxnSpPr>
            <a:cxnSpLocks/>
          </p:cNvCxnSpPr>
          <p:nvPr/>
        </p:nvCxnSpPr>
        <p:spPr>
          <a:xfrm>
            <a:off x="9556793" y="4945764"/>
            <a:ext cx="0" cy="72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ZoneTexte 309">
            <a:extLst>
              <a:ext uri="{FF2B5EF4-FFF2-40B4-BE49-F238E27FC236}">
                <a16:creationId xmlns:a16="http://schemas.microsoft.com/office/drawing/2014/main" id="{236A44EB-45B7-8355-74E8-E04CEE7703F8}"/>
              </a:ext>
            </a:extLst>
          </p:cNvPr>
          <p:cNvSpPr txBox="1"/>
          <p:nvPr/>
        </p:nvSpPr>
        <p:spPr>
          <a:xfrm>
            <a:off x="7779015" y="4023357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r>
          </a:p>
        </p:txBody>
      </p:sp>
      <p:sp>
        <p:nvSpPr>
          <p:cNvPr id="311" name="ZoneTexte 310">
            <a:extLst>
              <a:ext uri="{FF2B5EF4-FFF2-40B4-BE49-F238E27FC236}">
                <a16:creationId xmlns:a16="http://schemas.microsoft.com/office/drawing/2014/main" id="{0F77F80D-4AAC-1AD3-E44E-3DDD18E803DC}"/>
              </a:ext>
            </a:extLst>
          </p:cNvPr>
          <p:cNvSpPr txBox="1"/>
          <p:nvPr/>
        </p:nvSpPr>
        <p:spPr>
          <a:xfrm>
            <a:off x="7779015" y="4288535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</a:p>
        </p:txBody>
      </p:sp>
      <p:sp>
        <p:nvSpPr>
          <p:cNvPr id="312" name="ZoneTexte 311">
            <a:extLst>
              <a:ext uri="{FF2B5EF4-FFF2-40B4-BE49-F238E27FC236}">
                <a16:creationId xmlns:a16="http://schemas.microsoft.com/office/drawing/2014/main" id="{91A3E42B-4320-93E2-6982-0F10927E15D2}"/>
              </a:ext>
            </a:extLst>
          </p:cNvPr>
          <p:cNvSpPr txBox="1"/>
          <p:nvPr/>
        </p:nvSpPr>
        <p:spPr>
          <a:xfrm>
            <a:off x="7781874" y="4559991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</a:p>
        </p:txBody>
      </p:sp>
      <p:sp>
        <p:nvSpPr>
          <p:cNvPr id="313" name="ZoneTexte 312">
            <a:extLst>
              <a:ext uri="{FF2B5EF4-FFF2-40B4-BE49-F238E27FC236}">
                <a16:creationId xmlns:a16="http://schemas.microsoft.com/office/drawing/2014/main" id="{62FBE13B-A98A-6736-99B0-3AFF31EFAE4A}"/>
              </a:ext>
            </a:extLst>
          </p:cNvPr>
          <p:cNvSpPr txBox="1"/>
          <p:nvPr/>
        </p:nvSpPr>
        <p:spPr>
          <a:xfrm>
            <a:off x="7853319" y="4831439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id="{87CA900A-E383-98D5-9F3C-AD06E83A8330}"/>
              </a:ext>
            </a:extLst>
          </p:cNvPr>
          <p:cNvSpPr txBox="1"/>
          <p:nvPr/>
        </p:nvSpPr>
        <p:spPr>
          <a:xfrm>
            <a:off x="8264051" y="4949170"/>
            <a:ext cx="8435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Responders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9" name="ZoneTexte 318">
            <a:extLst>
              <a:ext uri="{FF2B5EF4-FFF2-40B4-BE49-F238E27FC236}">
                <a16:creationId xmlns:a16="http://schemas.microsoft.com/office/drawing/2014/main" id="{D7EB8692-DFDC-ED59-D1BF-12334523F938}"/>
              </a:ext>
            </a:extLst>
          </p:cNvPr>
          <p:cNvSpPr txBox="1"/>
          <p:nvPr/>
        </p:nvSpPr>
        <p:spPr>
          <a:xfrm rot="16200000">
            <a:off x="6896639" y="4141596"/>
            <a:ext cx="13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Number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Engrating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Species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Participant</a:t>
            </a:r>
          </a:p>
        </p:txBody>
      </p:sp>
      <p:cxnSp>
        <p:nvCxnSpPr>
          <p:cNvPr id="322" name="Connecteur droit 321">
            <a:extLst>
              <a:ext uri="{FF2B5EF4-FFF2-40B4-BE49-F238E27FC236}">
                <a16:creationId xmlns:a16="http://schemas.microsoft.com/office/drawing/2014/main" id="{E57D5B65-07CC-AE83-3337-D39F40189E88}"/>
              </a:ext>
            </a:extLst>
          </p:cNvPr>
          <p:cNvCxnSpPr>
            <a:cxnSpLocks/>
          </p:cNvCxnSpPr>
          <p:nvPr/>
        </p:nvCxnSpPr>
        <p:spPr>
          <a:xfrm flipH="1">
            <a:off x="8610955" y="3640455"/>
            <a:ext cx="92811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Ellipse 462">
            <a:extLst>
              <a:ext uri="{FF2B5EF4-FFF2-40B4-BE49-F238E27FC236}">
                <a16:creationId xmlns:a16="http://schemas.microsoft.com/office/drawing/2014/main" id="{1A4B4F3C-10E9-4514-6492-D76B180E8FDC}"/>
              </a:ext>
            </a:extLst>
          </p:cNvPr>
          <p:cNvSpPr/>
          <p:nvPr/>
        </p:nvSpPr>
        <p:spPr>
          <a:xfrm>
            <a:off x="8491882" y="385059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8" name="Ellipse 467">
            <a:extLst>
              <a:ext uri="{FF2B5EF4-FFF2-40B4-BE49-F238E27FC236}">
                <a16:creationId xmlns:a16="http://schemas.microsoft.com/office/drawing/2014/main" id="{80DFABF4-A91E-5827-A2F2-82C0C92804CC}"/>
              </a:ext>
            </a:extLst>
          </p:cNvPr>
          <p:cNvSpPr/>
          <p:nvPr/>
        </p:nvSpPr>
        <p:spPr>
          <a:xfrm>
            <a:off x="8553790" y="383269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llipse 468">
            <a:extLst>
              <a:ext uri="{FF2B5EF4-FFF2-40B4-BE49-F238E27FC236}">
                <a16:creationId xmlns:a16="http://schemas.microsoft.com/office/drawing/2014/main" id="{93386FC3-B9CC-B825-35BF-645FC7CD2414}"/>
              </a:ext>
            </a:extLst>
          </p:cNvPr>
          <p:cNvSpPr/>
          <p:nvPr/>
        </p:nvSpPr>
        <p:spPr>
          <a:xfrm>
            <a:off x="8498816" y="382769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9" name="Connecteur droit 478">
            <a:extLst>
              <a:ext uri="{FF2B5EF4-FFF2-40B4-BE49-F238E27FC236}">
                <a16:creationId xmlns:a16="http://schemas.microsoft.com/office/drawing/2014/main" id="{420E6003-00AA-C43B-8D73-1A94AD8D9C98}"/>
              </a:ext>
            </a:extLst>
          </p:cNvPr>
          <p:cNvCxnSpPr>
            <a:cxnSpLocks/>
          </p:cNvCxnSpPr>
          <p:nvPr/>
        </p:nvCxnSpPr>
        <p:spPr>
          <a:xfrm flipH="1">
            <a:off x="7993733" y="4681713"/>
            <a:ext cx="7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ZoneTexte 479">
            <a:extLst>
              <a:ext uri="{FF2B5EF4-FFF2-40B4-BE49-F238E27FC236}">
                <a16:creationId xmlns:a16="http://schemas.microsoft.com/office/drawing/2014/main" id="{C0FA746D-40D9-FC9B-8BEA-8432A81EA4EE}"/>
              </a:ext>
            </a:extLst>
          </p:cNvPr>
          <p:cNvSpPr txBox="1"/>
          <p:nvPr/>
        </p:nvSpPr>
        <p:spPr>
          <a:xfrm>
            <a:off x="7779015" y="3746173"/>
            <a:ext cx="334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481" name="ZoneTexte 480">
            <a:extLst>
              <a:ext uri="{FF2B5EF4-FFF2-40B4-BE49-F238E27FC236}">
                <a16:creationId xmlns:a16="http://schemas.microsoft.com/office/drawing/2014/main" id="{E8FAB7CB-CD31-CED5-0751-4D303E542DC3}"/>
              </a:ext>
            </a:extLst>
          </p:cNvPr>
          <p:cNvSpPr txBox="1"/>
          <p:nvPr/>
        </p:nvSpPr>
        <p:spPr>
          <a:xfrm>
            <a:off x="7727415" y="3470717"/>
            <a:ext cx="436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</a:p>
        </p:txBody>
      </p:sp>
      <p:sp>
        <p:nvSpPr>
          <p:cNvPr id="484" name="ZoneTexte 483">
            <a:extLst>
              <a:ext uri="{FF2B5EF4-FFF2-40B4-BE49-F238E27FC236}">
                <a16:creationId xmlns:a16="http://schemas.microsoft.com/office/drawing/2014/main" id="{569279BE-9427-586E-5A0D-9FEFB76E3D7B}"/>
              </a:ext>
            </a:extLst>
          </p:cNvPr>
          <p:cNvSpPr txBox="1"/>
          <p:nvPr/>
        </p:nvSpPr>
        <p:spPr>
          <a:xfrm>
            <a:off x="8813021" y="3451850"/>
            <a:ext cx="743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&lt; 0.001</a:t>
            </a:r>
          </a:p>
        </p:txBody>
      </p:sp>
      <p:sp>
        <p:nvSpPr>
          <p:cNvPr id="485" name="ZoneTexte 484">
            <a:extLst>
              <a:ext uri="{FF2B5EF4-FFF2-40B4-BE49-F238E27FC236}">
                <a16:creationId xmlns:a16="http://schemas.microsoft.com/office/drawing/2014/main" id="{125C28D6-EA7F-F2F3-89C0-D5A2D22ACC93}"/>
              </a:ext>
            </a:extLst>
          </p:cNvPr>
          <p:cNvSpPr txBox="1"/>
          <p:nvPr/>
        </p:nvSpPr>
        <p:spPr>
          <a:xfrm>
            <a:off x="9165629" y="4949170"/>
            <a:ext cx="10363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</a:t>
            </a:r>
            <a:r>
              <a:rPr lang="fr-F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responders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FB862C10-B52B-BF2B-FEFB-2AC70B192787}"/>
              </a:ext>
            </a:extLst>
          </p:cNvPr>
          <p:cNvSpPr/>
          <p:nvPr/>
        </p:nvSpPr>
        <p:spPr>
          <a:xfrm>
            <a:off x="8353207" y="4469130"/>
            <a:ext cx="514350" cy="337185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056474FA-A261-9BD6-ED41-DDEA8241EAFC}"/>
              </a:ext>
            </a:extLst>
          </p:cNvPr>
          <p:cNvSpPr/>
          <p:nvPr/>
        </p:nvSpPr>
        <p:spPr>
          <a:xfrm>
            <a:off x="9289092" y="4823460"/>
            <a:ext cx="532870" cy="91440"/>
          </a:xfrm>
          <a:prstGeom prst="rect">
            <a:avLst/>
          </a:prstGeom>
          <a:solidFill>
            <a:srgbClr val="B1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8" name="Connecteur droit 487">
            <a:extLst>
              <a:ext uri="{FF2B5EF4-FFF2-40B4-BE49-F238E27FC236}">
                <a16:creationId xmlns:a16="http://schemas.microsoft.com/office/drawing/2014/main" id="{CF968E93-AEFA-9ABD-1B43-D764FD4AB2E4}"/>
              </a:ext>
            </a:extLst>
          </p:cNvPr>
          <p:cNvCxnSpPr>
            <a:cxnSpLocks/>
          </p:cNvCxnSpPr>
          <p:nvPr/>
        </p:nvCxnSpPr>
        <p:spPr>
          <a:xfrm>
            <a:off x="8612614" y="3825676"/>
            <a:ext cx="0" cy="75152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Connecteur droit 488">
            <a:extLst>
              <a:ext uri="{FF2B5EF4-FFF2-40B4-BE49-F238E27FC236}">
                <a16:creationId xmlns:a16="http://schemas.microsoft.com/office/drawing/2014/main" id="{36F4EC14-195E-3A75-3C3C-1276FBC93A4C}"/>
              </a:ext>
            </a:extLst>
          </p:cNvPr>
          <p:cNvCxnSpPr>
            <a:cxnSpLocks/>
          </p:cNvCxnSpPr>
          <p:nvPr/>
        </p:nvCxnSpPr>
        <p:spPr>
          <a:xfrm>
            <a:off x="8537170" y="3824534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Ellipse 489">
            <a:extLst>
              <a:ext uri="{FF2B5EF4-FFF2-40B4-BE49-F238E27FC236}">
                <a16:creationId xmlns:a16="http://schemas.microsoft.com/office/drawing/2014/main" id="{55FB6803-CB9A-6EF4-BE8C-04E4D05B0E68}"/>
              </a:ext>
            </a:extLst>
          </p:cNvPr>
          <p:cNvSpPr/>
          <p:nvPr/>
        </p:nvSpPr>
        <p:spPr>
          <a:xfrm>
            <a:off x="8589039" y="380218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1" name="Connecteur droit 490">
            <a:extLst>
              <a:ext uri="{FF2B5EF4-FFF2-40B4-BE49-F238E27FC236}">
                <a16:creationId xmlns:a16="http://schemas.microsoft.com/office/drawing/2014/main" id="{C1F66FF4-BF0F-E25B-B9B1-D35201F519EF}"/>
              </a:ext>
            </a:extLst>
          </p:cNvPr>
          <p:cNvCxnSpPr>
            <a:cxnSpLocks/>
          </p:cNvCxnSpPr>
          <p:nvPr/>
        </p:nvCxnSpPr>
        <p:spPr>
          <a:xfrm>
            <a:off x="9554839" y="4665147"/>
            <a:ext cx="0" cy="28404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Connecteur droit 491">
            <a:extLst>
              <a:ext uri="{FF2B5EF4-FFF2-40B4-BE49-F238E27FC236}">
                <a16:creationId xmlns:a16="http://schemas.microsoft.com/office/drawing/2014/main" id="{AA6A8C24-271C-E2CA-15DB-9EC170D95B20}"/>
              </a:ext>
            </a:extLst>
          </p:cNvPr>
          <p:cNvCxnSpPr>
            <a:cxnSpLocks/>
          </p:cNvCxnSpPr>
          <p:nvPr/>
        </p:nvCxnSpPr>
        <p:spPr>
          <a:xfrm>
            <a:off x="9479395" y="4664005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Ellipse 492">
            <a:extLst>
              <a:ext uri="{FF2B5EF4-FFF2-40B4-BE49-F238E27FC236}">
                <a16:creationId xmlns:a16="http://schemas.microsoft.com/office/drawing/2014/main" id="{3B6622F3-53D5-5738-BB9C-656557ED24F6}"/>
              </a:ext>
            </a:extLst>
          </p:cNvPr>
          <p:cNvSpPr/>
          <p:nvPr/>
        </p:nvSpPr>
        <p:spPr>
          <a:xfrm>
            <a:off x="9531264" y="464165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FC831B59-1347-9175-A11A-DC25E795ABA7}"/>
              </a:ext>
            </a:extLst>
          </p:cNvPr>
          <p:cNvSpPr/>
          <p:nvPr/>
        </p:nvSpPr>
        <p:spPr>
          <a:xfrm rot="6495264">
            <a:off x="8583583" y="428275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FDEE93C0-771A-8932-09A8-509C4A52279B}"/>
              </a:ext>
            </a:extLst>
          </p:cNvPr>
          <p:cNvSpPr/>
          <p:nvPr/>
        </p:nvSpPr>
        <p:spPr>
          <a:xfrm rot="6495264">
            <a:off x="8584834" y="434807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Ellipse 399">
            <a:extLst>
              <a:ext uri="{FF2B5EF4-FFF2-40B4-BE49-F238E27FC236}">
                <a16:creationId xmlns:a16="http://schemas.microsoft.com/office/drawing/2014/main" id="{FD3F86AA-BAEF-506A-8FC3-D9C5BCC1A9A4}"/>
              </a:ext>
            </a:extLst>
          </p:cNvPr>
          <p:cNvSpPr/>
          <p:nvPr/>
        </p:nvSpPr>
        <p:spPr>
          <a:xfrm rot="6495264">
            <a:off x="8572258" y="444729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Ellipse 400">
            <a:extLst>
              <a:ext uri="{FF2B5EF4-FFF2-40B4-BE49-F238E27FC236}">
                <a16:creationId xmlns:a16="http://schemas.microsoft.com/office/drawing/2014/main" id="{7D57794B-D100-1FFC-573C-7A8BD2B4D686}"/>
              </a:ext>
            </a:extLst>
          </p:cNvPr>
          <p:cNvSpPr/>
          <p:nvPr/>
        </p:nvSpPr>
        <p:spPr>
          <a:xfrm rot="6495264">
            <a:off x="8588587" y="445670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DC1BD766-E0D0-3A59-567E-1C3CB3C3CD04}"/>
              </a:ext>
            </a:extLst>
          </p:cNvPr>
          <p:cNvSpPr/>
          <p:nvPr/>
        </p:nvSpPr>
        <p:spPr>
          <a:xfrm rot="6495264">
            <a:off x="8588587" y="453143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008A9E6C-DB8A-DD77-2BE4-C42AE9912E0D}"/>
              </a:ext>
            </a:extLst>
          </p:cNvPr>
          <p:cNvSpPr/>
          <p:nvPr/>
        </p:nvSpPr>
        <p:spPr>
          <a:xfrm rot="6495264">
            <a:off x="8461769" y="459062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FDD1D411-8F4C-C776-49F4-0BFE2C6E075B}"/>
              </a:ext>
            </a:extLst>
          </p:cNvPr>
          <p:cNvSpPr/>
          <p:nvPr/>
        </p:nvSpPr>
        <p:spPr>
          <a:xfrm rot="6495264">
            <a:off x="8501092" y="459705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ABE308EA-CC7B-EF88-5919-6874B550ABDB}"/>
              </a:ext>
            </a:extLst>
          </p:cNvPr>
          <p:cNvSpPr/>
          <p:nvPr/>
        </p:nvSpPr>
        <p:spPr>
          <a:xfrm rot="6495264">
            <a:off x="8591308" y="457895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A5B179EE-E7AD-368E-BD6F-A2ED2CE37D2E}"/>
              </a:ext>
            </a:extLst>
          </p:cNvPr>
          <p:cNvSpPr/>
          <p:nvPr/>
        </p:nvSpPr>
        <p:spPr>
          <a:xfrm rot="6495264">
            <a:off x="8583145" y="464426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6A5BB13A-10AD-5480-5F43-E2F63C5AB866}"/>
              </a:ext>
            </a:extLst>
          </p:cNvPr>
          <p:cNvSpPr/>
          <p:nvPr/>
        </p:nvSpPr>
        <p:spPr>
          <a:xfrm rot="6495264">
            <a:off x="8580423" y="473260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0" name="Ellipse 449">
            <a:extLst>
              <a:ext uri="{FF2B5EF4-FFF2-40B4-BE49-F238E27FC236}">
                <a16:creationId xmlns:a16="http://schemas.microsoft.com/office/drawing/2014/main" id="{81AEEFD4-2427-3861-B3FB-008D79A8A774}"/>
              </a:ext>
            </a:extLst>
          </p:cNvPr>
          <p:cNvSpPr/>
          <p:nvPr/>
        </p:nvSpPr>
        <p:spPr>
          <a:xfrm rot="6495264">
            <a:off x="8554899" y="450547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Ellipse 450">
            <a:extLst>
              <a:ext uri="{FF2B5EF4-FFF2-40B4-BE49-F238E27FC236}">
                <a16:creationId xmlns:a16="http://schemas.microsoft.com/office/drawing/2014/main" id="{CB68E080-5D48-EC76-959A-24214B87EE96}"/>
              </a:ext>
            </a:extLst>
          </p:cNvPr>
          <p:cNvSpPr/>
          <p:nvPr/>
        </p:nvSpPr>
        <p:spPr>
          <a:xfrm rot="6495264">
            <a:off x="8552043" y="455579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Ellipse 451">
            <a:extLst>
              <a:ext uri="{FF2B5EF4-FFF2-40B4-BE49-F238E27FC236}">
                <a16:creationId xmlns:a16="http://schemas.microsoft.com/office/drawing/2014/main" id="{F3813CE1-8955-4A5D-EBE2-1BF32B1D04DD}"/>
              </a:ext>
            </a:extLst>
          </p:cNvPr>
          <p:cNvSpPr/>
          <p:nvPr/>
        </p:nvSpPr>
        <p:spPr>
          <a:xfrm rot="6495264">
            <a:off x="8602633" y="467817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3CD6A0E7-698F-D704-6915-8B471764DA16}"/>
              </a:ext>
            </a:extLst>
          </p:cNvPr>
          <p:cNvSpPr/>
          <p:nvPr/>
        </p:nvSpPr>
        <p:spPr>
          <a:xfrm rot="6495264">
            <a:off x="8545483" y="468486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93526200-07BD-6EF0-EE69-12E91784E491}"/>
              </a:ext>
            </a:extLst>
          </p:cNvPr>
          <p:cNvSpPr/>
          <p:nvPr/>
        </p:nvSpPr>
        <p:spPr>
          <a:xfrm rot="6495264">
            <a:off x="8540041" y="464823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81FB3B72-3A8B-5EB7-0D74-5CB32675FE7C}"/>
              </a:ext>
            </a:extLst>
          </p:cNvPr>
          <p:cNvSpPr/>
          <p:nvPr/>
        </p:nvSpPr>
        <p:spPr>
          <a:xfrm rot="6495264">
            <a:off x="8380046" y="474006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9AF5F2FA-81F8-F868-D1D0-D47022BC96FD}"/>
              </a:ext>
            </a:extLst>
          </p:cNvPr>
          <p:cNvSpPr/>
          <p:nvPr/>
        </p:nvSpPr>
        <p:spPr>
          <a:xfrm rot="6495264">
            <a:off x="8611910" y="490504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1" name="Ellipse 460">
            <a:extLst>
              <a:ext uri="{FF2B5EF4-FFF2-40B4-BE49-F238E27FC236}">
                <a16:creationId xmlns:a16="http://schemas.microsoft.com/office/drawing/2014/main" id="{54634DC1-515D-5A99-32BE-BF15FC1D64EE}"/>
              </a:ext>
            </a:extLst>
          </p:cNvPr>
          <p:cNvSpPr/>
          <p:nvPr/>
        </p:nvSpPr>
        <p:spPr>
          <a:xfrm rot="6495264">
            <a:off x="8568366" y="491717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61461E28-32D9-843E-380F-E1AB95D255F0}"/>
              </a:ext>
            </a:extLst>
          </p:cNvPr>
          <p:cNvSpPr/>
          <p:nvPr/>
        </p:nvSpPr>
        <p:spPr>
          <a:xfrm rot="6495264">
            <a:off x="8534836" y="489067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034FB706-7C97-E7B4-2857-B0010847D106}"/>
              </a:ext>
            </a:extLst>
          </p:cNvPr>
          <p:cNvSpPr/>
          <p:nvPr/>
        </p:nvSpPr>
        <p:spPr>
          <a:xfrm>
            <a:off x="8583342" y="405083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C770E730-40CD-0F4A-2A9D-098AF0DFF263}"/>
              </a:ext>
            </a:extLst>
          </p:cNvPr>
          <p:cNvSpPr/>
          <p:nvPr/>
        </p:nvSpPr>
        <p:spPr>
          <a:xfrm>
            <a:off x="8583342" y="412556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AAE8B622-1464-C3D1-72C6-DC232FA795BB}"/>
              </a:ext>
            </a:extLst>
          </p:cNvPr>
          <p:cNvSpPr/>
          <p:nvPr/>
        </p:nvSpPr>
        <p:spPr>
          <a:xfrm>
            <a:off x="8605114" y="414189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E1A49A0C-D200-9134-C195-5F6C92C3E3D4}"/>
              </a:ext>
            </a:extLst>
          </p:cNvPr>
          <p:cNvSpPr/>
          <p:nvPr/>
        </p:nvSpPr>
        <p:spPr>
          <a:xfrm>
            <a:off x="8561570" y="415402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3" name="Ellipse 412">
            <a:extLst>
              <a:ext uri="{FF2B5EF4-FFF2-40B4-BE49-F238E27FC236}">
                <a16:creationId xmlns:a16="http://schemas.microsoft.com/office/drawing/2014/main" id="{D95D8D7E-CAF2-44F2-8AEA-342C17BDC813}"/>
              </a:ext>
            </a:extLst>
          </p:cNvPr>
          <p:cNvSpPr/>
          <p:nvPr/>
        </p:nvSpPr>
        <p:spPr>
          <a:xfrm>
            <a:off x="8586063" y="417307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4AA21474-C80F-35DE-151B-573A693FA373}"/>
              </a:ext>
            </a:extLst>
          </p:cNvPr>
          <p:cNvSpPr/>
          <p:nvPr/>
        </p:nvSpPr>
        <p:spPr>
          <a:xfrm>
            <a:off x="8577900" y="423839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23023015-C314-6573-F8A7-9C91976F528B}"/>
              </a:ext>
            </a:extLst>
          </p:cNvPr>
          <p:cNvSpPr/>
          <p:nvPr/>
        </p:nvSpPr>
        <p:spPr>
          <a:xfrm>
            <a:off x="8575178" y="432672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4" name="Ellipse 443">
            <a:extLst>
              <a:ext uri="{FF2B5EF4-FFF2-40B4-BE49-F238E27FC236}">
                <a16:creationId xmlns:a16="http://schemas.microsoft.com/office/drawing/2014/main" id="{908F979A-A406-C3E9-374D-CC7CA53BA1B5}"/>
              </a:ext>
            </a:extLst>
          </p:cNvPr>
          <p:cNvSpPr/>
          <p:nvPr/>
        </p:nvSpPr>
        <p:spPr>
          <a:xfrm>
            <a:off x="8602392" y="408621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Ellipse 444">
            <a:extLst>
              <a:ext uri="{FF2B5EF4-FFF2-40B4-BE49-F238E27FC236}">
                <a16:creationId xmlns:a16="http://schemas.microsoft.com/office/drawing/2014/main" id="{46559631-A23C-13D9-E206-EEC0BAD5BC78}"/>
              </a:ext>
            </a:extLst>
          </p:cNvPr>
          <p:cNvSpPr/>
          <p:nvPr/>
        </p:nvSpPr>
        <p:spPr>
          <a:xfrm>
            <a:off x="8560320" y="408621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6" name="Ellipse 445">
            <a:extLst>
              <a:ext uri="{FF2B5EF4-FFF2-40B4-BE49-F238E27FC236}">
                <a16:creationId xmlns:a16="http://schemas.microsoft.com/office/drawing/2014/main" id="{3E679792-CC16-BA51-9BC6-94A119A11290}"/>
              </a:ext>
            </a:extLst>
          </p:cNvPr>
          <p:cNvSpPr/>
          <p:nvPr/>
        </p:nvSpPr>
        <p:spPr>
          <a:xfrm>
            <a:off x="8617470" y="426560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7" name="Ellipse 446">
            <a:extLst>
              <a:ext uri="{FF2B5EF4-FFF2-40B4-BE49-F238E27FC236}">
                <a16:creationId xmlns:a16="http://schemas.microsoft.com/office/drawing/2014/main" id="{F2E4B02B-AED0-8B9B-BF61-B025E618B6DA}"/>
              </a:ext>
            </a:extLst>
          </p:cNvPr>
          <p:cNvSpPr/>
          <p:nvPr/>
        </p:nvSpPr>
        <p:spPr>
          <a:xfrm>
            <a:off x="8582092" y="427649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8DBA3C8E-773C-6413-B728-7F0430F77E37}"/>
              </a:ext>
            </a:extLst>
          </p:cNvPr>
          <p:cNvSpPr/>
          <p:nvPr/>
        </p:nvSpPr>
        <p:spPr>
          <a:xfrm>
            <a:off x="8533105" y="42859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A8A61360-CA33-41FE-CA71-67FF306660B7}"/>
              </a:ext>
            </a:extLst>
          </p:cNvPr>
          <p:cNvSpPr/>
          <p:nvPr/>
        </p:nvSpPr>
        <p:spPr>
          <a:xfrm>
            <a:off x="8573927" y="435519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4FB7AB34-C155-31F8-1ED0-3ADBD28592DE}"/>
              </a:ext>
            </a:extLst>
          </p:cNvPr>
          <p:cNvSpPr/>
          <p:nvPr/>
        </p:nvSpPr>
        <p:spPr>
          <a:xfrm>
            <a:off x="8497827" y="44862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5" name="Ellipse 464">
            <a:extLst>
              <a:ext uri="{FF2B5EF4-FFF2-40B4-BE49-F238E27FC236}">
                <a16:creationId xmlns:a16="http://schemas.microsoft.com/office/drawing/2014/main" id="{7FDC3771-5D70-6FB3-7ED3-A20D7AB07887}"/>
              </a:ext>
            </a:extLst>
          </p:cNvPr>
          <p:cNvSpPr/>
          <p:nvPr/>
        </p:nvSpPr>
        <p:spPr>
          <a:xfrm>
            <a:off x="8542866" y="448410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6" name="Ellipse 465">
            <a:extLst>
              <a:ext uri="{FF2B5EF4-FFF2-40B4-BE49-F238E27FC236}">
                <a16:creationId xmlns:a16="http://schemas.microsoft.com/office/drawing/2014/main" id="{408FDCCC-EF9C-F3FB-C718-C34D1B8805C6}"/>
              </a:ext>
            </a:extLst>
          </p:cNvPr>
          <p:cNvSpPr/>
          <p:nvPr/>
        </p:nvSpPr>
        <p:spPr>
          <a:xfrm>
            <a:off x="8627001" y="451261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F6F104DA-6A9A-FB39-CE79-A6F29881E812}"/>
              </a:ext>
            </a:extLst>
          </p:cNvPr>
          <p:cNvSpPr/>
          <p:nvPr/>
        </p:nvSpPr>
        <p:spPr>
          <a:xfrm>
            <a:off x="8509163" y="45276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4" name="Ellipse 343">
            <a:extLst>
              <a:ext uri="{FF2B5EF4-FFF2-40B4-BE49-F238E27FC236}">
                <a16:creationId xmlns:a16="http://schemas.microsoft.com/office/drawing/2014/main" id="{C425E765-CEA0-C26B-927D-101835394A07}"/>
              </a:ext>
            </a:extLst>
          </p:cNvPr>
          <p:cNvSpPr/>
          <p:nvPr/>
        </p:nvSpPr>
        <p:spPr>
          <a:xfrm>
            <a:off x="8711920" y="484935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00847430-9F1E-3E24-8533-A200DFEC2EA7}"/>
              </a:ext>
            </a:extLst>
          </p:cNvPr>
          <p:cNvSpPr/>
          <p:nvPr/>
        </p:nvSpPr>
        <p:spPr>
          <a:xfrm>
            <a:off x="8544008" y="480674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3" name="Ellipse 392">
            <a:extLst>
              <a:ext uri="{FF2B5EF4-FFF2-40B4-BE49-F238E27FC236}">
                <a16:creationId xmlns:a16="http://schemas.microsoft.com/office/drawing/2014/main" id="{C99D3AC3-A046-E6F3-E67D-5D47ED4E4F6B}"/>
              </a:ext>
            </a:extLst>
          </p:cNvPr>
          <p:cNvSpPr/>
          <p:nvPr/>
        </p:nvSpPr>
        <p:spPr>
          <a:xfrm>
            <a:off x="8503187" y="479329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4" name="Ellipse 393">
            <a:extLst>
              <a:ext uri="{FF2B5EF4-FFF2-40B4-BE49-F238E27FC236}">
                <a16:creationId xmlns:a16="http://schemas.microsoft.com/office/drawing/2014/main" id="{6A60E59C-1683-CF54-2D43-A751A4494AF7}"/>
              </a:ext>
            </a:extLst>
          </p:cNvPr>
          <p:cNvSpPr/>
          <p:nvPr/>
        </p:nvSpPr>
        <p:spPr>
          <a:xfrm>
            <a:off x="8843230" y="476801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9BAFB3F6-E40B-FAE4-BD04-541503C69E4B}"/>
              </a:ext>
            </a:extLst>
          </p:cNvPr>
          <p:cNvSpPr/>
          <p:nvPr/>
        </p:nvSpPr>
        <p:spPr>
          <a:xfrm>
            <a:off x="8793564" y="490435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173F9A55-EE7B-C36E-7410-3CE5A08AAB2F}"/>
              </a:ext>
            </a:extLst>
          </p:cNvPr>
          <p:cNvSpPr/>
          <p:nvPr/>
        </p:nvSpPr>
        <p:spPr>
          <a:xfrm>
            <a:off x="8750020" y="490506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88C5F367-CD9B-556A-DCBD-2E0B9218A650}"/>
              </a:ext>
            </a:extLst>
          </p:cNvPr>
          <p:cNvSpPr/>
          <p:nvPr/>
        </p:nvSpPr>
        <p:spPr>
          <a:xfrm>
            <a:off x="8703076" y="493268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A3010E06-A0CA-3CD0-FBF4-88CA9953AD5C}"/>
              </a:ext>
            </a:extLst>
          </p:cNvPr>
          <p:cNvSpPr/>
          <p:nvPr/>
        </p:nvSpPr>
        <p:spPr>
          <a:xfrm>
            <a:off x="8794925" y="469510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ADCC6272-A078-1258-D789-450C5E2D6183}"/>
              </a:ext>
            </a:extLst>
          </p:cNvPr>
          <p:cNvSpPr/>
          <p:nvPr/>
        </p:nvSpPr>
        <p:spPr>
          <a:xfrm>
            <a:off x="8537885" y="417193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C57358B9-5939-0345-2B52-90A87A114253}"/>
              </a:ext>
            </a:extLst>
          </p:cNvPr>
          <p:cNvSpPr/>
          <p:nvPr/>
        </p:nvSpPr>
        <p:spPr>
          <a:xfrm>
            <a:off x="8634385" y="477144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7" name="Ellipse 456">
            <a:extLst>
              <a:ext uri="{FF2B5EF4-FFF2-40B4-BE49-F238E27FC236}">
                <a16:creationId xmlns:a16="http://schemas.microsoft.com/office/drawing/2014/main" id="{549E7700-0CD7-F11F-069D-C2619658D890}"/>
              </a:ext>
            </a:extLst>
          </p:cNvPr>
          <p:cNvSpPr/>
          <p:nvPr/>
        </p:nvSpPr>
        <p:spPr>
          <a:xfrm>
            <a:off x="8533692" y="475500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8" name="Ellipse 457">
            <a:extLst>
              <a:ext uri="{FF2B5EF4-FFF2-40B4-BE49-F238E27FC236}">
                <a16:creationId xmlns:a16="http://schemas.microsoft.com/office/drawing/2014/main" id="{67A7080B-322A-4AC3-CADB-C75E7D815C7F}"/>
              </a:ext>
            </a:extLst>
          </p:cNvPr>
          <p:cNvSpPr/>
          <p:nvPr/>
        </p:nvSpPr>
        <p:spPr>
          <a:xfrm>
            <a:off x="8503582" y="443670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5F983738-5620-FAF1-DA55-25C1CE350F05}"/>
              </a:ext>
            </a:extLst>
          </p:cNvPr>
          <p:cNvSpPr/>
          <p:nvPr/>
        </p:nvSpPr>
        <p:spPr>
          <a:xfrm>
            <a:off x="8545763" y="412879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E192CAEA-0194-BA93-08E9-E44CD4900231}"/>
              </a:ext>
            </a:extLst>
          </p:cNvPr>
          <p:cNvSpPr/>
          <p:nvPr/>
        </p:nvSpPr>
        <p:spPr>
          <a:xfrm>
            <a:off x="8632581" y="385560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5" name="Ellipse 494">
            <a:extLst>
              <a:ext uri="{FF2B5EF4-FFF2-40B4-BE49-F238E27FC236}">
                <a16:creationId xmlns:a16="http://schemas.microsoft.com/office/drawing/2014/main" id="{54BE99A8-EEA3-62F8-F4F9-BA259D06E20E}"/>
              </a:ext>
            </a:extLst>
          </p:cNvPr>
          <p:cNvSpPr/>
          <p:nvPr/>
        </p:nvSpPr>
        <p:spPr>
          <a:xfrm>
            <a:off x="8501418" y="467600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9E567BDC-5790-2B0C-CDE6-CD1D8AF97329}"/>
              </a:ext>
            </a:extLst>
          </p:cNvPr>
          <p:cNvSpPr/>
          <p:nvPr/>
        </p:nvSpPr>
        <p:spPr>
          <a:xfrm>
            <a:off x="8544961" y="48505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266FCB87-2861-3C71-8341-7F1DB25E2F73}"/>
              </a:ext>
            </a:extLst>
          </p:cNvPr>
          <p:cNvSpPr/>
          <p:nvPr/>
        </p:nvSpPr>
        <p:spPr>
          <a:xfrm>
            <a:off x="8738455" y="487140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DF49F1F6-0DEE-32A9-3B71-9C5B79F60DD4}"/>
              </a:ext>
            </a:extLst>
          </p:cNvPr>
          <p:cNvSpPr/>
          <p:nvPr/>
        </p:nvSpPr>
        <p:spPr>
          <a:xfrm>
            <a:off x="8378409" y="488040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FE7AA970-EF0E-985F-D3A8-2B63ECB97E56}"/>
              </a:ext>
            </a:extLst>
          </p:cNvPr>
          <p:cNvSpPr/>
          <p:nvPr/>
        </p:nvSpPr>
        <p:spPr>
          <a:xfrm>
            <a:off x="8588777" y="479672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3B387CFF-2EF6-6237-E5B5-C2E8AC67BD91}"/>
              </a:ext>
            </a:extLst>
          </p:cNvPr>
          <p:cNvSpPr/>
          <p:nvPr/>
        </p:nvSpPr>
        <p:spPr>
          <a:xfrm>
            <a:off x="8499513" y="473742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C3351B7F-EAF8-E1EA-3887-ECCFEA0D3C96}"/>
              </a:ext>
            </a:extLst>
          </p:cNvPr>
          <p:cNvSpPr/>
          <p:nvPr/>
        </p:nvSpPr>
        <p:spPr>
          <a:xfrm>
            <a:off x="8332553" y="487934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D65F792C-5669-C027-6DCF-D20E9495804C}"/>
              </a:ext>
            </a:extLst>
          </p:cNvPr>
          <p:cNvSpPr/>
          <p:nvPr/>
        </p:nvSpPr>
        <p:spPr>
          <a:xfrm>
            <a:off x="8795877" y="475320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7A2B52AF-C744-7893-A90B-755221DEE8E5}"/>
              </a:ext>
            </a:extLst>
          </p:cNvPr>
          <p:cNvSpPr/>
          <p:nvPr/>
        </p:nvSpPr>
        <p:spPr>
          <a:xfrm>
            <a:off x="8618848" y="456150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258A676B-7142-E8DA-639A-7943D7C2DF67}"/>
              </a:ext>
            </a:extLst>
          </p:cNvPr>
          <p:cNvSpPr/>
          <p:nvPr/>
        </p:nvSpPr>
        <p:spPr>
          <a:xfrm>
            <a:off x="8375306" y="491526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DEF4BA9B-F975-8FB5-07CA-3AE6BE5A0DB5}"/>
              </a:ext>
            </a:extLst>
          </p:cNvPr>
          <p:cNvSpPr/>
          <p:nvPr/>
        </p:nvSpPr>
        <p:spPr>
          <a:xfrm>
            <a:off x="8577506" y="484167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3CEC21DB-9D42-FEDD-85AA-A1A343DCDCCD}"/>
              </a:ext>
            </a:extLst>
          </p:cNvPr>
          <p:cNvSpPr/>
          <p:nvPr/>
        </p:nvSpPr>
        <p:spPr>
          <a:xfrm>
            <a:off x="8747422" y="474912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189F813C-C98B-7CFE-59A2-39A77831547B}"/>
              </a:ext>
            </a:extLst>
          </p:cNvPr>
          <p:cNvSpPr/>
          <p:nvPr/>
        </p:nvSpPr>
        <p:spPr>
          <a:xfrm>
            <a:off x="8669588" y="422119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EF7AC980-78B2-A907-8871-5E9E6565BA38}"/>
              </a:ext>
            </a:extLst>
          </p:cNvPr>
          <p:cNvSpPr/>
          <p:nvPr/>
        </p:nvSpPr>
        <p:spPr>
          <a:xfrm>
            <a:off x="8593529" y="384226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7" name="Connecteur droit 516">
            <a:extLst>
              <a:ext uri="{FF2B5EF4-FFF2-40B4-BE49-F238E27FC236}">
                <a16:creationId xmlns:a16="http://schemas.microsoft.com/office/drawing/2014/main" id="{9AE291E4-444C-B617-C6AB-3392697F3651}"/>
              </a:ext>
            </a:extLst>
          </p:cNvPr>
          <p:cNvCxnSpPr>
            <a:cxnSpLocks/>
          </p:cNvCxnSpPr>
          <p:nvPr/>
        </p:nvCxnSpPr>
        <p:spPr>
          <a:xfrm>
            <a:off x="9563816" y="4823824"/>
            <a:ext cx="1426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Ellipse 517">
            <a:extLst>
              <a:ext uri="{FF2B5EF4-FFF2-40B4-BE49-F238E27FC236}">
                <a16:creationId xmlns:a16="http://schemas.microsoft.com/office/drawing/2014/main" id="{71327751-3ED1-526D-B78A-0BC1AF046D08}"/>
              </a:ext>
            </a:extLst>
          </p:cNvPr>
          <p:cNvSpPr/>
          <p:nvPr/>
        </p:nvSpPr>
        <p:spPr>
          <a:xfrm rot="6495264">
            <a:off x="8626392" y="444502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B429F8D8-5D35-285B-F3CE-438AA4662052}"/>
              </a:ext>
            </a:extLst>
          </p:cNvPr>
          <p:cNvSpPr/>
          <p:nvPr/>
        </p:nvSpPr>
        <p:spPr>
          <a:xfrm rot="6495264">
            <a:off x="8656679" y="460711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FC0B462D-9A83-68F5-89E4-554006CA2504}"/>
              </a:ext>
            </a:extLst>
          </p:cNvPr>
          <p:cNvSpPr/>
          <p:nvPr/>
        </p:nvSpPr>
        <p:spPr>
          <a:xfrm rot="6495264">
            <a:off x="8744447" y="456223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05D9D1A7-2F7E-F05F-9145-9DB96BB958F2}"/>
              </a:ext>
            </a:extLst>
          </p:cNvPr>
          <p:cNvSpPr/>
          <p:nvPr/>
        </p:nvSpPr>
        <p:spPr>
          <a:xfrm rot="6495264">
            <a:off x="8673008" y="469125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" name="Ellipse 521">
            <a:extLst>
              <a:ext uri="{FF2B5EF4-FFF2-40B4-BE49-F238E27FC236}">
                <a16:creationId xmlns:a16="http://schemas.microsoft.com/office/drawing/2014/main" id="{E2F0CF6A-5EF2-7018-119D-BF43169A9893}"/>
              </a:ext>
            </a:extLst>
          </p:cNvPr>
          <p:cNvSpPr/>
          <p:nvPr/>
        </p:nvSpPr>
        <p:spPr>
          <a:xfrm rot="6495264">
            <a:off x="8694780" y="470758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3" name="Ellipse 522">
            <a:extLst>
              <a:ext uri="{FF2B5EF4-FFF2-40B4-BE49-F238E27FC236}">
                <a16:creationId xmlns:a16="http://schemas.microsoft.com/office/drawing/2014/main" id="{4A59EAE4-B632-662C-5D4A-5490D93A7D1C}"/>
              </a:ext>
            </a:extLst>
          </p:cNvPr>
          <p:cNvSpPr/>
          <p:nvPr/>
        </p:nvSpPr>
        <p:spPr>
          <a:xfrm rot="6495264">
            <a:off x="8651236" y="471972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3A380027-4838-2E68-6D38-95407F78D963}"/>
              </a:ext>
            </a:extLst>
          </p:cNvPr>
          <p:cNvSpPr/>
          <p:nvPr/>
        </p:nvSpPr>
        <p:spPr>
          <a:xfrm rot="6495264">
            <a:off x="8675729" y="473877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" name="Ellipse 524">
            <a:extLst>
              <a:ext uri="{FF2B5EF4-FFF2-40B4-BE49-F238E27FC236}">
                <a16:creationId xmlns:a16="http://schemas.microsoft.com/office/drawing/2014/main" id="{EDC70CB6-EF3C-3A97-DFD3-2D6E60DD04DC}"/>
              </a:ext>
            </a:extLst>
          </p:cNvPr>
          <p:cNvSpPr/>
          <p:nvPr/>
        </p:nvSpPr>
        <p:spPr>
          <a:xfrm rot="6495264">
            <a:off x="8639320" y="466529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6" name="Ellipse 525">
            <a:extLst>
              <a:ext uri="{FF2B5EF4-FFF2-40B4-BE49-F238E27FC236}">
                <a16:creationId xmlns:a16="http://schemas.microsoft.com/office/drawing/2014/main" id="{28124658-2021-F857-6F4C-5D0013173FC9}"/>
              </a:ext>
            </a:extLst>
          </p:cNvPr>
          <p:cNvSpPr/>
          <p:nvPr/>
        </p:nvSpPr>
        <p:spPr>
          <a:xfrm rot="6495264">
            <a:off x="8696470" y="466132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7" name="Ellipse 526">
            <a:extLst>
              <a:ext uri="{FF2B5EF4-FFF2-40B4-BE49-F238E27FC236}">
                <a16:creationId xmlns:a16="http://schemas.microsoft.com/office/drawing/2014/main" id="{3A1FD147-50A2-B28D-BB2C-D019523A74C7}"/>
              </a:ext>
            </a:extLst>
          </p:cNvPr>
          <p:cNvSpPr/>
          <p:nvPr/>
        </p:nvSpPr>
        <p:spPr>
          <a:xfrm rot="6495264">
            <a:off x="8707356" y="477414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8" name="Ellipse 527">
            <a:extLst>
              <a:ext uri="{FF2B5EF4-FFF2-40B4-BE49-F238E27FC236}">
                <a16:creationId xmlns:a16="http://schemas.microsoft.com/office/drawing/2014/main" id="{334EF1BB-6728-28CE-47B6-9813E43222ED}"/>
              </a:ext>
            </a:extLst>
          </p:cNvPr>
          <p:cNvSpPr/>
          <p:nvPr/>
        </p:nvSpPr>
        <p:spPr>
          <a:xfrm>
            <a:off x="8538333" y="459502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9" name="Ellipse 528">
            <a:extLst>
              <a:ext uri="{FF2B5EF4-FFF2-40B4-BE49-F238E27FC236}">
                <a16:creationId xmlns:a16="http://schemas.microsoft.com/office/drawing/2014/main" id="{DD5EE3AA-F6D2-28DD-6E64-C2CE6962A6B9}"/>
              </a:ext>
            </a:extLst>
          </p:cNvPr>
          <p:cNvSpPr/>
          <p:nvPr/>
        </p:nvSpPr>
        <p:spPr>
          <a:xfrm>
            <a:off x="8333646" y="473751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0" name="Ellipse 529">
            <a:extLst>
              <a:ext uri="{FF2B5EF4-FFF2-40B4-BE49-F238E27FC236}">
                <a16:creationId xmlns:a16="http://schemas.microsoft.com/office/drawing/2014/main" id="{2A622E25-4102-2211-05E4-3288736FD536}"/>
              </a:ext>
            </a:extLst>
          </p:cNvPr>
          <p:cNvSpPr/>
          <p:nvPr/>
        </p:nvSpPr>
        <p:spPr>
          <a:xfrm>
            <a:off x="8707297" y="4601060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BC91D51B-61A9-E985-BA1A-256DE37B24E4}"/>
              </a:ext>
            </a:extLst>
          </p:cNvPr>
          <p:cNvSpPr/>
          <p:nvPr/>
        </p:nvSpPr>
        <p:spPr>
          <a:xfrm>
            <a:off x="8762858" y="464671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2" name="Ellipse 531">
            <a:extLst>
              <a:ext uri="{FF2B5EF4-FFF2-40B4-BE49-F238E27FC236}">
                <a16:creationId xmlns:a16="http://schemas.microsoft.com/office/drawing/2014/main" id="{BF2B9C30-9F39-FF94-B439-07C1A3BC1017}"/>
              </a:ext>
            </a:extLst>
          </p:cNvPr>
          <p:cNvSpPr/>
          <p:nvPr/>
        </p:nvSpPr>
        <p:spPr>
          <a:xfrm>
            <a:off x="8459281" y="475029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450776B3-68A2-799F-4D28-CBE74B4DED06}"/>
              </a:ext>
            </a:extLst>
          </p:cNvPr>
          <p:cNvSpPr/>
          <p:nvPr/>
        </p:nvSpPr>
        <p:spPr>
          <a:xfrm>
            <a:off x="8588003" y="459652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3DCB1697-4091-FBFE-AF76-AD58DB675D8F}"/>
              </a:ext>
            </a:extLst>
          </p:cNvPr>
          <p:cNvSpPr/>
          <p:nvPr/>
        </p:nvSpPr>
        <p:spPr>
          <a:xfrm>
            <a:off x="8840429" y="472418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5" name="Ellipse 534">
            <a:extLst>
              <a:ext uri="{FF2B5EF4-FFF2-40B4-BE49-F238E27FC236}">
                <a16:creationId xmlns:a16="http://schemas.microsoft.com/office/drawing/2014/main" id="{329216DD-F41B-7E79-677E-273B51341905}"/>
              </a:ext>
            </a:extLst>
          </p:cNvPr>
          <p:cNvSpPr/>
          <p:nvPr/>
        </p:nvSpPr>
        <p:spPr>
          <a:xfrm>
            <a:off x="8421568" y="489601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6" name="Ellipse 535">
            <a:extLst>
              <a:ext uri="{FF2B5EF4-FFF2-40B4-BE49-F238E27FC236}">
                <a16:creationId xmlns:a16="http://schemas.microsoft.com/office/drawing/2014/main" id="{3F64873A-B39C-E647-2764-EBC0B26D2ACA}"/>
              </a:ext>
            </a:extLst>
          </p:cNvPr>
          <p:cNvSpPr/>
          <p:nvPr/>
        </p:nvSpPr>
        <p:spPr>
          <a:xfrm>
            <a:off x="8459286" y="490973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7" name="Ellipse 536">
            <a:extLst>
              <a:ext uri="{FF2B5EF4-FFF2-40B4-BE49-F238E27FC236}">
                <a16:creationId xmlns:a16="http://schemas.microsoft.com/office/drawing/2014/main" id="{A6CB0AEB-3CF0-9943-04DB-C77FC4FBE6A2}"/>
              </a:ext>
            </a:extLst>
          </p:cNvPr>
          <p:cNvSpPr/>
          <p:nvPr/>
        </p:nvSpPr>
        <p:spPr>
          <a:xfrm>
            <a:off x="8508434" y="489887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9087DC7D-FFEA-A93A-B797-C82D3D1585FF}"/>
              </a:ext>
            </a:extLst>
          </p:cNvPr>
          <p:cNvSpPr/>
          <p:nvPr/>
        </p:nvSpPr>
        <p:spPr>
          <a:xfrm rot="6495264">
            <a:off x="9563789" y="492855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9" name="Ellipse 538">
            <a:extLst>
              <a:ext uri="{FF2B5EF4-FFF2-40B4-BE49-F238E27FC236}">
                <a16:creationId xmlns:a16="http://schemas.microsoft.com/office/drawing/2014/main" id="{B1A3B4B1-8EBB-6C10-50B8-818A21FB8F42}"/>
              </a:ext>
            </a:extLst>
          </p:cNvPr>
          <p:cNvSpPr/>
          <p:nvPr/>
        </p:nvSpPr>
        <p:spPr>
          <a:xfrm rot="6495264">
            <a:off x="9442168" y="49138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0" name="Ellipse 539">
            <a:extLst>
              <a:ext uri="{FF2B5EF4-FFF2-40B4-BE49-F238E27FC236}">
                <a16:creationId xmlns:a16="http://schemas.microsoft.com/office/drawing/2014/main" id="{B6DA8DA9-6B89-D1F2-14EF-3AF5C58836BA}"/>
              </a:ext>
            </a:extLst>
          </p:cNvPr>
          <p:cNvSpPr/>
          <p:nvPr/>
        </p:nvSpPr>
        <p:spPr>
          <a:xfrm>
            <a:off x="9446391" y="480235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" name="Ellipse 540">
            <a:extLst>
              <a:ext uri="{FF2B5EF4-FFF2-40B4-BE49-F238E27FC236}">
                <a16:creationId xmlns:a16="http://schemas.microsoft.com/office/drawing/2014/main" id="{318F5D1F-BEF6-8B1D-ECBF-70DC83CB85EB}"/>
              </a:ext>
            </a:extLst>
          </p:cNvPr>
          <p:cNvSpPr/>
          <p:nvPr/>
        </p:nvSpPr>
        <p:spPr>
          <a:xfrm>
            <a:off x="9557834" y="478278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2" name="Ellipse 541">
            <a:extLst>
              <a:ext uri="{FF2B5EF4-FFF2-40B4-BE49-F238E27FC236}">
                <a16:creationId xmlns:a16="http://schemas.microsoft.com/office/drawing/2014/main" id="{0900BC5C-B17D-5122-A6B1-F2488ACCE228}"/>
              </a:ext>
            </a:extLst>
          </p:cNvPr>
          <p:cNvSpPr/>
          <p:nvPr/>
        </p:nvSpPr>
        <p:spPr>
          <a:xfrm>
            <a:off x="9611039" y="478768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3" name="Ellipse 542">
            <a:extLst>
              <a:ext uri="{FF2B5EF4-FFF2-40B4-BE49-F238E27FC236}">
                <a16:creationId xmlns:a16="http://schemas.microsoft.com/office/drawing/2014/main" id="{A1C99B88-0FF3-11DA-FE43-1B818A3F7582}"/>
              </a:ext>
            </a:extLst>
          </p:cNvPr>
          <p:cNvSpPr/>
          <p:nvPr/>
        </p:nvSpPr>
        <p:spPr>
          <a:xfrm>
            <a:off x="9667507" y="479124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4" name="Ellipse 543">
            <a:extLst>
              <a:ext uri="{FF2B5EF4-FFF2-40B4-BE49-F238E27FC236}">
                <a16:creationId xmlns:a16="http://schemas.microsoft.com/office/drawing/2014/main" id="{15E72B29-9C0F-3DA7-0F4D-B22A34EE8D2C}"/>
              </a:ext>
            </a:extLst>
          </p:cNvPr>
          <p:cNvSpPr/>
          <p:nvPr/>
        </p:nvSpPr>
        <p:spPr>
          <a:xfrm>
            <a:off x="9763438" y="489316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5" name="Ellipse 544">
            <a:extLst>
              <a:ext uri="{FF2B5EF4-FFF2-40B4-BE49-F238E27FC236}">
                <a16:creationId xmlns:a16="http://schemas.microsoft.com/office/drawing/2014/main" id="{9BEE091C-5C40-8DAB-08FD-B9BCB8CE1763}"/>
              </a:ext>
            </a:extLst>
          </p:cNvPr>
          <p:cNvSpPr/>
          <p:nvPr/>
        </p:nvSpPr>
        <p:spPr>
          <a:xfrm>
            <a:off x="9660977" y="4924192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6" name="Ellipse 545">
            <a:extLst>
              <a:ext uri="{FF2B5EF4-FFF2-40B4-BE49-F238E27FC236}">
                <a16:creationId xmlns:a16="http://schemas.microsoft.com/office/drawing/2014/main" id="{A0571778-2223-AB0C-B15E-E292876D4829}"/>
              </a:ext>
            </a:extLst>
          </p:cNvPr>
          <p:cNvSpPr/>
          <p:nvPr/>
        </p:nvSpPr>
        <p:spPr>
          <a:xfrm>
            <a:off x="9278208" y="4878225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7" name="Ellipse 546">
            <a:extLst>
              <a:ext uri="{FF2B5EF4-FFF2-40B4-BE49-F238E27FC236}">
                <a16:creationId xmlns:a16="http://schemas.microsoft.com/office/drawing/2014/main" id="{D2F5D60D-2F90-2F75-5851-081A2A76E035}"/>
              </a:ext>
            </a:extLst>
          </p:cNvPr>
          <p:cNvSpPr/>
          <p:nvPr/>
        </p:nvSpPr>
        <p:spPr>
          <a:xfrm>
            <a:off x="9562596" y="481487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8" name="Ellipse 547">
            <a:extLst>
              <a:ext uri="{FF2B5EF4-FFF2-40B4-BE49-F238E27FC236}">
                <a16:creationId xmlns:a16="http://schemas.microsoft.com/office/drawing/2014/main" id="{AC6A390F-A25E-5F08-6A78-A5D663A151A7}"/>
              </a:ext>
            </a:extLst>
          </p:cNvPr>
          <p:cNvSpPr/>
          <p:nvPr/>
        </p:nvSpPr>
        <p:spPr>
          <a:xfrm>
            <a:off x="9497664" y="4794871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9" name="Ellipse 548">
            <a:extLst>
              <a:ext uri="{FF2B5EF4-FFF2-40B4-BE49-F238E27FC236}">
                <a16:creationId xmlns:a16="http://schemas.microsoft.com/office/drawing/2014/main" id="{70E4F9C3-1583-A953-F9FF-DC59C550F23D}"/>
              </a:ext>
            </a:extLst>
          </p:cNvPr>
          <p:cNvSpPr/>
          <p:nvPr/>
        </p:nvSpPr>
        <p:spPr>
          <a:xfrm>
            <a:off x="9606250" y="4902828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0" name="Ellipse 549">
            <a:extLst>
              <a:ext uri="{FF2B5EF4-FFF2-40B4-BE49-F238E27FC236}">
                <a16:creationId xmlns:a16="http://schemas.microsoft.com/office/drawing/2014/main" id="{C00C2F6D-480C-F73C-636D-4FADDE667E0E}"/>
              </a:ext>
            </a:extLst>
          </p:cNvPr>
          <p:cNvSpPr/>
          <p:nvPr/>
        </p:nvSpPr>
        <p:spPr>
          <a:xfrm>
            <a:off x="9502291" y="4890854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1" name="Ellipse 550">
            <a:extLst>
              <a:ext uri="{FF2B5EF4-FFF2-40B4-BE49-F238E27FC236}">
                <a16:creationId xmlns:a16="http://schemas.microsoft.com/office/drawing/2014/main" id="{B31F6C24-40F9-BAD9-894E-9B3DED5EB2DE}"/>
              </a:ext>
            </a:extLst>
          </p:cNvPr>
          <p:cNvSpPr/>
          <p:nvPr/>
        </p:nvSpPr>
        <p:spPr>
          <a:xfrm>
            <a:off x="9499024" y="4868836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2" name="Ellipse 551">
            <a:extLst>
              <a:ext uri="{FF2B5EF4-FFF2-40B4-BE49-F238E27FC236}">
                <a16:creationId xmlns:a16="http://schemas.microsoft.com/office/drawing/2014/main" id="{031B8DAC-052B-1559-B0D3-4D5E8E87578B}"/>
              </a:ext>
            </a:extLst>
          </p:cNvPr>
          <p:cNvSpPr/>
          <p:nvPr/>
        </p:nvSpPr>
        <p:spPr>
          <a:xfrm>
            <a:off x="9339821" y="492669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3" name="Ellipse 552">
            <a:extLst>
              <a:ext uri="{FF2B5EF4-FFF2-40B4-BE49-F238E27FC236}">
                <a16:creationId xmlns:a16="http://schemas.microsoft.com/office/drawing/2014/main" id="{FE7D9341-AA34-1078-0577-12CB0C766B96}"/>
              </a:ext>
            </a:extLst>
          </p:cNvPr>
          <p:cNvSpPr/>
          <p:nvPr/>
        </p:nvSpPr>
        <p:spPr>
          <a:xfrm>
            <a:off x="9718117" y="4883453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4" name="Ellipse 553">
            <a:extLst>
              <a:ext uri="{FF2B5EF4-FFF2-40B4-BE49-F238E27FC236}">
                <a16:creationId xmlns:a16="http://schemas.microsoft.com/office/drawing/2014/main" id="{5F5837CF-E4AB-02D9-E073-F0E1F0FC6E4F}"/>
              </a:ext>
            </a:extLst>
          </p:cNvPr>
          <p:cNvSpPr/>
          <p:nvPr/>
        </p:nvSpPr>
        <p:spPr>
          <a:xfrm>
            <a:off x="9717423" y="4760307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5" name="Ellipse 554">
            <a:extLst>
              <a:ext uri="{FF2B5EF4-FFF2-40B4-BE49-F238E27FC236}">
                <a16:creationId xmlns:a16="http://schemas.microsoft.com/office/drawing/2014/main" id="{32C8076C-4AC7-7AA0-798E-A8A0799CA8E0}"/>
              </a:ext>
            </a:extLst>
          </p:cNvPr>
          <p:cNvSpPr/>
          <p:nvPr/>
        </p:nvSpPr>
        <p:spPr>
          <a:xfrm>
            <a:off x="9721232" y="492127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6" name="Ellipse 555">
            <a:extLst>
              <a:ext uri="{FF2B5EF4-FFF2-40B4-BE49-F238E27FC236}">
                <a16:creationId xmlns:a16="http://schemas.microsoft.com/office/drawing/2014/main" id="{C0C5454D-960F-3AD1-E5C4-8608CE93C46D}"/>
              </a:ext>
            </a:extLst>
          </p:cNvPr>
          <p:cNvSpPr/>
          <p:nvPr/>
        </p:nvSpPr>
        <p:spPr>
          <a:xfrm>
            <a:off x="9334787" y="4760009"/>
            <a:ext cx="47081" cy="457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Rectangle à coins arrondis 10">
            <a:extLst>
              <a:ext uri="{FF2B5EF4-FFF2-40B4-BE49-F238E27FC236}">
                <a16:creationId xmlns:a16="http://schemas.microsoft.com/office/drawing/2014/main" id="{744D5A53-C51C-A8C7-1031-9746DC1D83E8}"/>
              </a:ext>
            </a:extLst>
          </p:cNvPr>
          <p:cNvSpPr/>
          <p:nvPr/>
        </p:nvSpPr>
        <p:spPr>
          <a:xfrm>
            <a:off x="1478609" y="3375498"/>
            <a:ext cx="4961106" cy="285020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58" name="Rectangle à coins arrondis 10">
            <a:extLst>
              <a:ext uri="{FF2B5EF4-FFF2-40B4-BE49-F238E27FC236}">
                <a16:creationId xmlns:a16="http://schemas.microsoft.com/office/drawing/2014/main" id="{70A40CC9-13DF-0B0E-4A3C-25F3995E9188}"/>
              </a:ext>
            </a:extLst>
          </p:cNvPr>
          <p:cNvSpPr/>
          <p:nvPr/>
        </p:nvSpPr>
        <p:spPr>
          <a:xfrm>
            <a:off x="6582504" y="3375498"/>
            <a:ext cx="4961106" cy="285020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6197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AB136-CF00-C416-6D51-3A6104D7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healthcare-associated infections to allow targeted interventions and response to public health issues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52E72D-413D-A1DA-605B-3F001785AE8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M. Abbas et al., ECCMID</a:t>
            </a:r>
            <a:r>
              <a:rPr lang="fr-FR" baseline="30000" dirty="0"/>
              <a:t>®</a:t>
            </a:r>
            <a:r>
              <a:rPr lang="fr-FR" dirty="0"/>
              <a:t> 2023, Abs #SY168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AAAA9D-ED7F-5215-970F-60596F89994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Personalised</a:t>
            </a:r>
            <a:r>
              <a:rPr lang="en-US" dirty="0"/>
              <a:t> prevention and control of HAIs in the ICU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32393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Predicting</a:t>
            </a:r>
            <a:r>
              <a:rPr lang="fr-FR" dirty="0"/>
              <a:t> </a:t>
            </a:r>
            <a:r>
              <a:rPr lang="fr-FR" dirty="0" err="1"/>
              <a:t>healtcare-associated</a:t>
            </a:r>
            <a:r>
              <a:rPr lang="fr-FR" dirty="0"/>
              <a:t> infections to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targeted</a:t>
            </a:r>
            <a:r>
              <a:rPr lang="fr-FR" dirty="0"/>
              <a:t> interventions and </a:t>
            </a:r>
            <a:r>
              <a:rPr lang="fr-FR" dirty="0" err="1"/>
              <a:t>response</a:t>
            </a:r>
            <a:r>
              <a:rPr lang="fr-FR" dirty="0"/>
              <a:t> to public </a:t>
            </a:r>
            <a:r>
              <a:rPr lang="fr-FR" dirty="0" err="1"/>
              <a:t>health</a:t>
            </a:r>
            <a:r>
              <a:rPr lang="fr-FR" dirty="0"/>
              <a:t> issues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65E41AD-57FC-19ED-0BEF-299987FAB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Abbas et al., ECCMID</a:t>
            </a:r>
            <a:r>
              <a:rPr lang="fr-FR" baseline="30000" dirty="0"/>
              <a:t>®</a:t>
            </a:r>
            <a:r>
              <a:rPr lang="fr-FR" dirty="0"/>
              <a:t> 2023, Abs #SY168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D7FEC38-01D2-6D27-B7EF-20EBE108F4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Stewart et al J </a:t>
            </a:r>
            <a:r>
              <a:rPr lang="fr-FR" dirty="0" err="1"/>
              <a:t>Hosp</a:t>
            </a:r>
            <a:r>
              <a:rPr lang="fr-FR" dirty="0"/>
              <a:t> Infection. 2021. 10.1016/j.hin.2021.03.032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499F5E02-BB9B-6DB1-774C-8AC7E41B81A9}"/>
              </a:ext>
            </a:extLst>
          </p:cNvPr>
          <p:cNvGrpSpPr/>
          <p:nvPr/>
        </p:nvGrpSpPr>
        <p:grpSpPr>
          <a:xfrm>
            <a:off x="1494872" y="1773089"/>
            <a:ext cx="5346929" cy="3109176"/>
            <a:chOff x="1835267" y="1534717"/>
            <a:chExt cx="5346929" cy="310917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3C1D734-0EF6-6FF3-A7D6-C8509B0A5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62" b="27822" l="2899" r="26892">
                          <a14:foregroundMark x1="4992" y1="3412" x2="4992" y2="3412"/>
                          <a14:foregroundMark x1="7890" y1="6824" x2="7890" y2="6824"/>
                          <a14:foregroundMark x1="6602" y1="2362" x2="6602" y2="2362"/>
                          <a14:foregroundMark x1="11272" y1="2362" x2="11272" y2="2362"/>
                          <a14:foregroundMark x1="19324" y1="14436" x2="19324" y2="14436"/>
                          <a14:foregroundMark x1="23510" y1="23885" x2="23510" y2="23885"/>
                          <a14:foregroundMark x1="6602" y1="27297" x2="6602" y2="27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70093" b="68954"/>
            <a:stretch/>
          </p:blipFill>
          <p:spPr>
            <a:xfrm>
              <a:off x="1835267" y="1750198"/>
              <a:ext cx="1581264" cy="1004922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C08FC8E-293D-7A43-C06E-0B50A744EAA4}"/>
                </a:ext>
              </a:extLst>
            </p:cNvPr>
            <p:cNvSpPr txBox="1"/>
            <p:nvPr/>
          </p:nvSpPr>
          <p:spPr>
            <a:xfrm>
              <a:off x="2419004" y="2969568"/>
              <a:ext cx="997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Universal intervention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DA5F0FA3-7559-3E25-C059-B6830049070D}"/>
                </a:ext>
              </a:extLst>
            </p:cNvPr>
            <p:cNvCxnSpPr>
              <a:cxnSpLocks/>
            </p:cNvCxnSpPr>
            <p:nvPr/>
          </p:nvCxnSpPr>
          <p:spPr>
            <a:xfrm>
              <a:off x="2419004" y="2834640"/>
              <a:ext cx="0" cy="73152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5D8B9D2-A89D-AC67-E6BD-762175D81EEA}"/>
                </a:ext>
              </a:extLst>
            </p:cNvPr>
            <p:cNvSpPr txBox="1"/>
            <p:nvPr/>
          </p:nvSpPr>
          <p:spPr>
            <a:xfrm>
              <a:off x="3821062" y="3769515"/>
              <a:ext cx="997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Targeted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intervention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4E1DA0F9-7412-6141-FABA-08A24349CB30}"/>
                </a:ext>
              </a:extLst>
            </p:cNvPr>
            <p:cNvCxnSpPr>
              <a:cxnSpLocks/>
            </p:cNvCxnSpPr>
            <p:nvPr/>
          </p:nvCxnSpPr>
          <p:spPr>
            <a:xfrm>
              <a:off x="4856422" y="3767590"/>
              <a:ext cx="0" cy="365761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ADDDD1E-056B-C411-20AA-90F098911873}"/>
                </a:ext>
              </a:extLst>
            </p:cNvPr>
            <p:cNvSpPr txBox="1"/>
            <p:nvPr/>
          </p:nvSpPr>
          <p:spPr>
            <a:xfrm>
              <a:off x="6184669" y="4133351"/>
              <a:ext cx="997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No intervention</a:t>
              </a: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CBD227B3-4146-E1B0-3E16-EC98BDE11C7C}"/>
                </a:ext>
              </a:extLst>
            </p:cNvPr>
            <p:cNvCxnSpPr>
              <a:cxnSpLocks/>
            </p:cNvCxnSpPr>
            <p:nvPr/>
          </p:nvCxnSpPr>
          <p:spPr>
            <a:xfrm>
              <a:off x="6184669" y="4133351"/>
              <a:ext cx="0" cy="365761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B34A513-0E57-E3E6-C71D-14C087DFA9F6}"/>
                </a:ext>
              </a:extLst>
            </p:cNvPr>
            <p:cNvSpPr txBox="1"/>
            <p:nvPr/>
          </p:nvSpPr>
          <p:spPr>
            <a:xfrm>
              <a:off x="5527965" y="2653686"/>
              <a:ext cx="1379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Risk-stratification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C7D7F5B7-4252-ACE9-03B9-D5AFB63B9517}"/>
                </a:ext>
              </a:extLst>
            </p:cNvPr>
            <p:cNvCxnSpPr>
              <a:cxnSpLocks/>
            </p:cNvCxnSpPr>
            <p:nvPr/>
          </p:nvCxnSpPr>
          <p:spPr>
            <a:xfrm>
              <a:off x="5527964" y="2653686"/>
              <a:ext cx="0" cy="365761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3EE429F-99C6-101C-386E-A4A0153C9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457" b="71654" l="78744" r="97585">
                          <a14:foregroundMark x1="95008" y1="52756" x2="95008" y2="52756"/>
                          <a14:foregroundMark x1="96618" y1="47244" x2="96618" y2="47244"/>
                          <a14:foregroundMark x1="88728" y1="65617" x2="88728" y2="65617"/>
                          <a14:foregroundMark x1="86634" y1="69554" x2="86634" y2="69554"/>
                          <a14:foregroundMark x1="78744" y1="63517" x2="78744" y2="63517"/>
                          <a14:foregroundMark x1="86795" y1="71916" x2="86795" y2="71916"/>
                          <a14:foregroundMark x1="84058" y1="54068" x2="84058" y2="54068"/>
                          <a14:foregroundMark x1="90338" y1="57480" x2="90338" y2="57480"/>
                          <a14:foregroundMark x1="97101" y1="50656" x2="97101" y2="50656"/>
                          <a14:foregroundMark x1="97585" y1="47769" x2="97585" y2="47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7098" t="43705" r="602" b="26704"/>
            <a:stretch/>
          </p:blipFill>
          <p:spPr>
            <a:xfrm>
              <a:off x="5585565" y="2986523"/>
              <a:ext cx="1322312" cy="107415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B20AD6B-C09B-EE59-F7D8-22CC8501B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62" b="27822" l="2899" r="26892">
                          <a14:foregroundMark x1="4992" y1="3412" x2="4992" y2="3412"/>
                          <a14:foregroundMark x1="7890" y1="6824" x2="7890" y2="6824"/>
                          <a14:foregroundMark x1="6602" y1="2362" x2="6602" y2="2362"/>
                          <a14:foregroundMark x1="11272" y1="2362" x2="11272" y2="2362"/>
                          <a14:foregroundMark x1="19324" y1="14436" x2="19324" y2="14436"/>
                          <a14:foregroundMark x1="23510" y1="23885" x2="23510" y2="23885"/>
                          <a14:foregroundMark x1="6602" y1="27297" x2="6602" y2="27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70093" b="68954"/>
            <a:stretch/>
          </p:blipFill>
          <p:spPr>
            <a:xfrm>
              <a:off x="1835267" y="3638971"/>
              <a:ext cx="1581264" cy="100492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8F9E3A1-A57C-C76F-52B2-AA4607634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7" b="29134" l="63607" r="86957">
                          <a14:foregroundMark x1="68921" y1="25459" x2="68921" y2="25459"/>
                          <a14:foregroundMark x1="69082" y1="27297" x2="69082" y2="27297"/>
                          <a14:foregroundMark x1="69082" y1="28609" x2="69082" y2="28609"/>
                          <a14:foregroundMark x1="69404" y1="29396" x2="69404" y2="29396"/>
                          <a14:foregroundMark x1="84058" y1="21785" x2="84058" y2="21785"/>
                          <a14:foregroundMark x1="84863" y1="18110" x2="84863" y2="18110"/>
                          <a14:foregroundMark x1="86473" y1="18110" x2="86473" y2="18110"/>
                          <a14:foregroundMark x1="86795" y1="17848" x2="86795" y2="17848"/>
                          <a14:foregroundMark x1="86795" y1="17060" x2="86795" y2="17060"/>
                          <a14:foregroundMark x1="86795" y1="17848" x2="86795" y2="17848"/>
                          <a14:foregroundMark x1="86957" y1="19160" x2="86957" y2="17323"/>
                          <a14:foregroundMark x1="78744" y1="12598" x2="78744" y2="12598"/>
                          <a14:foregroundMark x1="81320" y1="8399" x2="81320" y2="8399"/>
                          <a14:foregroundMark x1="75523" y1="5249" x2="75523" y2="5249"/>
                          <a14:foregroundMark x1="75523" y1="1837" x2="75523" y2="1837"/>
                          <a14:foregroundMark x1="65378" y1="8661" x2="65378" y2="8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2417" r="12084" b="70409"/>
            <a:stretch/>
          </p:blipFill>
          <p:spPr>
            <a:xfrm>
              <a:off x="4807226" y="1534717"/>
              <a:ext cx="1511926" cy="1074156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BF06B22-9A1F-85D7-FD04-11428BF40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37" b="29134" l="63607" r="86957">
                          <a14:foregroundMark x1="68921" y1="25459" x2="68921" y2="25459"/>
                          <a14:foregroundMark x1="69082" y1="27297" x2="69082" y2="27297"/>
                          <a14:foregroundMark x1="69082" y1="28609" x2="69082" y2="28609"/>
                          <a14:foregroundMark x1="69404" y1="29396" x2="69404" y2="29396"/>
                          <a14:foregroundMark x1="84058" y1="21785" x2="84058" y2="21785"/>
                          <a14:foregroundMark x1="84863" y1="18110" x2="84863" y2="18110"/>
                          <a14:foregroundMark x1="86473" y1="18110" x2="86473" y2="18110"/>
                          <a14:foregroundMark x1="86795" y1="17848" x2="86795" y2="17848"/>
                          <a14:foregroundMark x1="86795" y1="17060" x2="86795" y2="17060"/>
                          <a14:foregroundMark x1="86795" y1="17848" x2="86795" y2="17848"/>
                          <a14:foregroundMark x1="86957" y1="19160" x2="86957" y2="17323"/>
                          <a14:foregroundMark x1="78744" y1="12598" x2="78744" y2="12598"/>
                          <a14:foregroundMark x1="81320" y1="8399" x2="81320" y2="8399"/>
                          <a14:foregroundMark x1="75523" y1="5249" x2="75523" y2="5249"/>
                          <a14:foregroundMark x1="75523" y1="1837" x2="75523" y2="1837"/>
                          <a14:foregroundMark x1="65378" y1="8661" x2="65378" y2="8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4543" t="19118" r="28794" b="70409"/>
            <a:stretch/>
          </p:blipFill>
          <p:spPr>
            <a:xfrm>
              <a:off x="4319825" y="3200400"/>
              <a:ext cx="395093" cy="380177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78B03F8-8863-BF21-135A-C1A3390F0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7" b="29134" l="63607" r="86957">
                          <a14:foregroundMark x1="68921" y1="25459" x2="68921" y2="25459"/>
                          <a14:foregroundMark x1="69082" y1="27297" x2="69082" y2="27297"/>
                          <a14:foregroundMark x1="69082" y1="28609" x2="69082" y2="28609"/>
                          <a14:foregroundMark x1="69404" y1="29396" x2="69404" y2="29396"/>
                          <a14:foregroundMark x1="84058" y1="21785" x2="84058" y2="21785"/>
                          <a14:foregroundMark x1="84863" y1="18110" x2="84863" y2="18110"/>
                          <a14:foregroundMark x1="86473" y1="18110" x2="86473" y2="18110"/>
                          <a14:foregroundMark x1="86795" y1="17848" x2="86795" y2="17848"/>
                          <a14:foregroundMark x1="86795" y1="17060" x2="86795" y2="17060"/>
                          <a14:foregroundMark x1="86795" y1="17848" x2="86795" y2="17848"/>
                          <a14:foregroundMark x1="86957" y1="19160" x2="86957" y2="17323"/>
                          <a14:foregroundMark x1="78744" y1="12598" x2="78744" y2="12598"/>
                          <a14:foregroundMark x1="81320" y1="8399" x2="81320" y2="8399"/>
                          <a14:foregroundMark x1="75523" y1="5249" x2="75523" y2="5249"/>
                          <a14:foregroundMark x1="75523" y1="1837" x2="75523" y2="1837"/>
                          <a14:foregroundMark x1="65378" y1="8661" x2="65378" y2="8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4543" t="19118" r="28794" b="70409"/>
            <a:stretch/>
          </p:blipFill>
          <p:spPr>
            <a:xfrm>
              <a:off x="4771380" y="3307645"/>
              <a:ext cx="395093" cy="380177"/>
            </a:xfrm>
            <a:prstGeom prst="rect">
              <a:avLst/>
            </a:prstGeom>
          </p:spPr>
        </p:pic>
      </p:grpSp>
      <p:sp>
        <p:nvSpPr>
          <p:cNvPr id="40" name="Rectangle à coins arrondis 10">
            <a:extLst>
              <a:ext uri="{FF2B5EF4-FFF2-40B4-BE49-F238E27FC236}">
                <a16:creationId xmlns:a16="http://schemas.microsoft.com/office/drawing/2014/main" id="{E6662527-8979-903C-E648-1E44839F0CE9}"/>
              </a:ext>
            </a:extLst>
          </p:cNvPr>
          <p:cNvSpPr/>
          <p:nvPr/>
        </p:nvSpPr>
        <p:spPr>
          <a:xfrm>
            <a:off x="1418633" y="1424558"/>
            <a:ext cx="5499407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345462FF-F039-860A-0E94-E5ED8578D594}"/>
              </a:ext>
            </a:extLst>
          </p:cNvPr>
          <p:cNvGrpSpPr/>
          <p:nvPr/>
        </p:nvGrpSpPr>
        <p:grpSpPr>
          <a:xfrm>
            <a:off x="7259678" y="1810161"/>
            <a:ext cx="4170466" cy="3035033"/>
            <a:chOff x="7337513" y="1854926"/>
            <a:chExt cx="4170466" cy="3035033"/>
          </a:xfrm>
        </p:grpSpPr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5541770B-ADFB-A1C8-7617-0900559BF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172286" y="3127013"/>
              <a:ext cx="59206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1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HCAI</a:t>
              </a: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EE3F029C-EFEC-229A-8C79-8EF4AC5D1636}"/>
                </a:ext>
              </a:extLst>
            </p:cNvPr>
            <p:cNvGrpSpPr/>
            <p:nvPr/>
          </p:nvGrpSpPr>
          <p:grpSpPr>
            <a:xfrm>
              <a:off x="7587781" y="1854926"/>
              <a:ext cx="3920198" cy="3035033"/>
              <a:chOff x="7587781" y="1854926"/>
              <a:chExt cx="3920198" cy="3035033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4DD0D5E3-575A-EFE0-445E-E08030F94D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79006" y="4628349"/>
                <a:ext cx="132897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IPC measure</a:t>
                </a:r>
              </a:p>
            </p:txBody>
          </p:sp>
          <p:cxnSp>
            <p:nvCxnSpPr>
              <p:cNvPr id="50" name="Connecteur en angle 49">
                <a:extLst>
                  <a:ext uri="{FF2B5EF4-FFF2-40B4-BE49-F238E27FC236}">
                    <a16:creationId xmlns:a16="http://schemas.microsoft.com/office/drawing/2014/main" id="{196598EB-1B38-299B-BA80-0B8D66E627A1}"/>
                  </a:ext>
                </a:extLst>
              </p:cNvPr>
              <p:cNvCxnSpPr/>
              <p:nvPr/>
            </p:nvCxnSpPr>
            <p:spPr>
              <a:xfrm>
                <a:off x="7909560" y="1854926"/>
                <a:ext cx="3357154" cy="2743200"/>
              </a:xfrm>
              <a:prstGeom prst="bentConnector3">
                <a:avLst>
                  <a:gd name="adj1" fmla="val 195"/>
                </a:avLst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 Box 4">
                <a:extLst>
                  <a:ext uri="{FF2B5EF4-FFF2-40B4-BE49-F238E27FC236}">
                    <a16:creationId xmlns:a16="http://schemas.microsoft.com/office/drawing/2014/main" id="{4C7F8B0F-5418-B6C6-2858-AE8237722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781" y="2110513"/>
                <a:ext cx="31699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latin typeface="Arial"/>
                    <a:ea typeface="+mn-ea"/>
                    <a:cs typeface="Arial"/>
                  </a:rPr>
                  <a:t>0</a:t>
                </a: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89920D35-D5FA-01F0-FFFC-5A988B2FE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781" y="2584587"/>
                <a:ext cx="31699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latin typeface="Arial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54" name="Text Box 4">
                <a:extLst>
                  <a:ext uri="{FF2B5EF4-FFF2-40B4-BE49-F238E27FC236}">
                    <a16:creationId xmlns:a16="http://schemas.microsoft.com/office/drawing/2014/main" id="{8E194FAD-CBA0-883B-92FB-2153EBCA62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781" y="3107101"/>
                <a:ext cx="31699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latin typeface="Arial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55" name="Text Box 4">
                <a:extLst>
                  <a:ext uri="{FF2B5EF4-FFF2-40B4-BE49-F238E27FC236}">
                    <a16:creationId xmlns:a16="http://schemas.microsoft.com/office/drawing/2014/main" id="{30B650DE-59BA-41D3-CA52-E8121C522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781" y="3580921"/>
                <a:ext cx="31699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latin typeface="Arial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56" name="Text Box 4">
                <a:extLst>
                  <a:ext uri="{FF2B5EF4-FFF2-40B4-BE49-F238E27FC236}">
                    <a16:creationId xmlns:a16="http://schemas.microsoft.com/office/drawing/2014/main" id="{706DF4B0-CAC5-205C-F87C-07CE004CD9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781" y="4089523"/>
                <a:ext cx="31699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latin typeface="Arial"/>
                    <a:ea typeface="+mn-ea"/>
                    <a:cs typeface="Arial"/>
                  </a:rPr>
                  <a:t>4</a:t>
                </a:r>
              </a:p>
            </p:txBody>
          </p: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A57E716E-71D0-CDF8-4A6F-B4F9F052DDFD}"/>
                  </a:ext>
                </a:extLst>
              </p:cNvPr>
              <p:cNvCxnSpPr>
                <a:stCxn id="52" idx="3"/>
              </p:cNvCxnSpPr>
              <p:nvPr/>
            </p:nvCxnSpPr>
            <p:spPr>
              <a:xfrm>
                <a:off x="7904771" y="2241318"/>
                <a:ext cx="336194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 Box 4">
                <a:extLst>
                  <a:ext uri="{FF2B5EF4-FFF2-40B4-BE49-F238E27FC236}">
                    <a16:creationId xmlns:a16="http://schemas.microsoft.com/office/drawing/2014/main" id="{FB116406-72AF-8293-F86D-3026B2BDF9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7777" y="1979708"/>
                <a:ext cx="179574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Asymptote = 0% </a:t>
                </a:r>
                <a:r>
                  <a:rPr lang="da-DK" sz="1100" dirty="0" err="1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infection</a:t>
                </a:r>
                <a:endParaRPr lang="da-DK" sz="11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4C7E627A-1252-D209-C4AF-42DDDF91814F}"/>
                  </a:ext>
                </a:extLst>
              </p:cNvPr>
              <p:cNvSpPr/>
              <p:nvPr/>
            </p:nvSpPr>
            <p:spPr>
              <a:xfrm>
                <a:off x="7903029" y="1992086"/>
                <a:ext cx="3082834" cy="2592977"/>
              </a:xfrm>
              <a:custGeom>
                <a:avLst/>
                <a:gdLst>
                  <a:gd name="connsiteX0" fmla="*/ 0 w 3082834"/>
                  <a:gd name="connsiteY0" fmla="*/ 2592977 h 2592977"/>
                  <a:gd name="connsiteX1" fmla="*/ 1965960 w 3082834"/>
                  <a:gd name="connsiteY1" fmla="*/ 2122714 h 2592977"/>
                  <a:gd name="connsiteX2" fmla="*/ 3082834 w 3082834"/>
                  <a:gd name="connsiteY2" fmla="*/ 0 h 259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2834" h="2592977">
                    <a:moveTo>
                      <a:pt x="0" y="2592977"/>
                    </a:moveTo>
                    <a:cubicBezTo>
                      <a:pt x="726077" y="2573927"/>
                      <a:pt x="1452154" y="2554877"/>
                      <a:pt x="1965960" y="2122714"/>
                    </a:cubicBezTo>
                    <a:cubicBezTo>
                      <a:pt x="2479766" y="1690551"/>
                      <a:pt x="2781300" y="845275"/>
                      <a:pt x="3082834" y="0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14F03711-611D-2022-5C29-5B81906C9C2A}"/>
                  </a:ext>
                </a:extLst>
              </p:cNvPr>
              <p:cNvSpPr/>
              <p:nvPr/>
            </p:nvSpPr>
            <p:spPr>
              <a:xfrm>
                <a:off x="7935686" y="2900099"/>
                <a:ext cx="3115491" cy="1606587"/>
              </a:xfrm>
              <a:custGeom>
                <a:avLst/>
                <a:gdLst>
                  <a:gd name="connsiteX0" fmla="*/ 0 w 3115491"/>
                  <a:gd name="connsiteY0" fmla="*/ 1606587 h 1606587"/>
                  <a:gd name="connsiteX1" fmla="*/ 1482634 w 3115491"/>
                  <a:gd name="connsiteY1" fmla="*/ 215392 h 1606587"/>
                  <a:gd name="connsiteX2" fmla="*/ 3115491 w 3115491"/>
                  <a:gd name="connsiteY2" fmla="*/ 25981 h 160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15491" h="1606587">
                    <a:moveTo>
                      <a:pt x="0" y="1606587"/>
                    </a:moveTo>
                    <a:cubicBezTo>
                      <a:pt x="481693" y="1042706"/>
                      <a:pt x="963386" y="478826"/>
                      <a:pt x="1482634" y="215392"/>
                    </a:cubicBezTo>
                    <a:cubicBezTo>
                      <a:pt x="2001882" y="-48042"/>
                      <a:pt x="2558686" y="-11031"/>
                      <a:pt x="3115491" y="25981"/>
                    </a:cubicBezTo>
                  </a:path>
                </a:pathLst>
              </a:custGeom>
              <a:noFill/>
              <a:ln w="19050"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64B104BB-8AE1-F214-2E32-DDFFCF2A4DF5}"/>
                  </a:ext>
                </a:extLst>
              </p:cNvPr>
              <p:cNvSpPr/>
              <p:nvPr/>
            </p:nvSpPr>
            <p:spPr>
              <a:xfrm>
                <a:off x="7929154" y="2468880"/>
                <a:ext cx="3082835" cy="2031274"/>
              </a:xfrm>
              <a:custGeom>
                <a:avLst/>
                <a:gdLst>
                  <a:gd name="connsiteX0" fmla="*/ 0 w 3082835"/>
                  <a:gd name="connsiteY0" fmla="*/ 2031274 h 2031274"/>
                  <a:gd name="connsiteX1" fmla="*/ 1221377 w 3082835"/>
                  <a:gd name="connsiteY1" fmla="*/ 463731 h 2031274"/>
                  <a:gd name="connsiteX2" fmla="*/ 3082835 w 3082835"/>
                  <a:gd name="connsiteY2" fmla="*/ 0 h 2031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2835" h="2031274">
                    <a:moveTo>
                      <a:pt x="0" y="2031274"/>
                    </a:moveTo>
                    <a:cubicBezTo>
                      <a:pt x="353785" y="1416775"/>
                      <a:pt x="707571" y="802277"/>
                      <a:pt x="1221377" y="463731"/>
                    </a:cubicBezTo>
                    <a:cubicBezTo>
                      <a:pt x="1735183" y="125185"/>
                      <a:pt x="2409009" y="62592"/>
                      <a:pt x="3082835" y="0"/>
                    </a:cubicBezTo>
                  </a:path>
                </a:pathLst>
              </a:custGeom>
              <a:noFill/>
              <a:ln w="19050">
                <a:solidFill>
                  <a:srgbClr val="96BD24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Text Box 4">
                <a:extLst>
                  <a:ext uri="{FF2B5EF4-FFF2-40B4-BE49-F238E27FC236}">
                    <a16:creationId xmlns:a16="http://schemas.microsoft.com/office/drawing/2014/main" id="{FC3D1460-BAFA-E589-71F8-7B50FBCABA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753100">
                <a:off x="7964962" y="3270257"/>
                <a:ext cx="89253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b="1" dirty="0" err="1">
                    <a:solidFill>
                      <a:srgbClr val="96BD24"/>
                    </a:solidFill>
                    <a:latin typeface="Arial"/>
                    <a:ea typeface="+mn-ea"/>
                    <a:cs typeface="Arial"/>
                  </a:rPr>
                  <a:t>infection</a:t>
                </a:r>
                <a:endParaRPr lang="da-DK" sz="1100" b="1" dirty="0">
                  <a:solidFill>
                    <a:srgbClr val="96BD24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0" name="Text Box 4">
                <a:extLst>
                  <a:ext uri="{FF2B5EF4-FFF2-40B4-BE49-F238E27FC236}">
                    <a16:creationId xmlns:a16="http://schemas.microsoft.com/office/drawing/2014/main" id="{D0FA3830-7790-362E-0F79-D0D68E984A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033057">
                <a:off x="9935974" y="3746687"/>
                <a:ext cx="89253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1100" b="1" dirty="0">
                    <a:solidFill>
                      <a:schemeClr val="accent1"/>
                    </a:solidFill>
                    <a:latin typeface="Arial"/>
                    <a:ea typeface="+mn-ea"/>
                    <a:cs typeface="Arial"/>
                  </a:rPr>
                  <a:t>$$$ </a:t>
                </a:r>
                <a:r>
                  <a:rPr lang="da-DK" sz="1100" b="1" dirty="0" err="1">
                    <a:solidFill>
                      <a:schemeClr val="accent1"/>
                    </a:solidFill>
                    <a:latin typeface="Arial"/>
                    <a:ea typeface="+mn-ea"/>
                    <a:cs typeface="Arial"/>
                  </a:rPr>
                  <a:t>spent</a:t>
                </a:r>
                <a:endParaRPr lang="da-DK" sz="1100" b="1" dirty="0">
                  <a:solidFill>
                    <a:schemeClr val="accent1"/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73" name="Rectangle à coins arrondis 10">
            <a:extLst>
              <a:ext uri="{FF2B5EF4-FFF2-40B4-BE49-F238E27FC236}">
                <a16:creationId xmlns:a16="http://schemas.microsoft.com/office/drawing/2014/main" id="{A5F60D9D-05F3-8110-9EED-FC76AE03531C}"/>
              </a:ext>
            </a:extLst>
          </p:cNvPr>
          <p:cNvSpPr/>
          <p:nvPr/>
        </p:nvSpPr>
        <p:spPr>
          <a:xfrm>
            <a:off x="7172521" y="1424558"/>
            <a:ext cx="4344780" cy="380623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0452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ZoneTexte 122">
            <a:extLst>
              <a:ext uri="{FF2B5EF4-FFF2-40B4-BE49-F238E27FC236}">
                <a16:creationId xmlns:a16="http://schemas.microsoft.com/office/drawing/2014/main" id="{A5636D18-0DB7-E9FF-56DC-D927A379CEFB}"/>
              </a:ext>
            </a:extLst>
          </p:cNvPr>
          <p:cNvSpPr txBox="1"/>
          <p:nvPr/>
        </p:nvSpPr>
        <p:spPr>
          <a:xfrm>
            <a:off x="6803954" y="1624869"/>
            <a:ext cx="341760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0.04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Microorganisms</a:t>
            </a:r>
            <a:r>
              <a:rPr lang="fr-FR" dirty="0"/>
              <a:t> and networks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Abbas et al., ECCMID</a:t>
            </a:r>
            <a:r>
              <a:rPr lang="fr-FR" baseline="30000" dirty="0"/>
              <a:t>®</a:t>
            </a:r>
            <a:r>
              <a:rPr lang="fr-FR" dirty="0"/>
              <a:t> 2023, Abs #SY168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693783"/>
            <a:ext cx="4599359" cy="582613"/>
          </a:xfrm>
        </p:spPr>
        <p:txBody>
          <a:bodyPr/>
          <a:lstStyle/>
          <a:p>
            <a:r>
              <a:rPr lang="fr-FR" dirty="0"/>
              <a:t>Networks of </a:t>
            </a:r>
            <a:r>
              <a:rPr lang="fr-FR" dirty="0" err="1"/>
              <a:t>sexual</a:t>
            </a:r>
            <a:r>
              <a:rPr lang="fr-FR" dirty="0"/>
              <a:t> contacts: implications for the pattern of spread of HIV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700" dirty="0"/>
              <a:t>1. </a:t>
            </a:r>
            <a:r>
              <a:rPr lang="fr-FR" sz="700" dirty="0" err="1"/>
              <a:t>Myall</a:t>
            </a:r>
            <a:r>
              <a:rPr lang="fr-FR" sz="700" dirty="0"/>
              <a:t> et al. Lancet Digit </a:t>
            </a:r>
            <a:r>
              <a:rPr lang="fr-FR" sz="700" dirty="0" err="1"/>
              <a:t>Health</a:t>
            </a:r>
            <a:r>
              <a:rPr lang="fr-FR" sz="700" dirty="0"/>
              <a:t>. 2022. 10.1016/S2589-7500(22)00093-0</a:t>
            </a:r>
          </a:p>
          <a:p>
            <a:r>
              <a:rPr lang="fr-FR" sz="700" dirty="0"/>
              <a:t>2. Van Niekerk et </a:t>
            </a:r>
            <a:r>
              <a:rPr lang="fr-FR" sz="700" dirty="0" err="1"/>
              <a:t>ak</a:t>
            </a:r>
            <a:r>
              <a:rPr lang="fr-FR" sz="700" dirty="0"/>
              <a:t>. BMC Infect Dis. 2022. 10.1186/s12879-022-07043-9</a:t>
            </a:r>
          </a:p>
          <a:p>
            <a:r>
              <a:rPr lang="fr-FR" sz="700" dirty="0"/>
              <a:t>3. Pérez-Galera et al. </a:t>
            </a:r>
            <a:r>
              <a:rPr lang="fr-FR" sz="700" dirty="0" err="1"/>
              <a:t>eClinicalMedicine</a:t>
            </a:r>
            <a:r>
              <a:rPr lang="fr-FR" sz="700" dirty="0"/>
              <a:t>. 2023. 10.1016/j.eclinm.2023.101871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46498248-AF63-15D1-21B0-A8A8A2666758}"/>
              </a:ext>
            </a:extLst>
          </p:cNvPr>
          <p:cNvGrpSpPr/>
          <p:nvPr/>
        </p:nvGrpSpPr>
        <p:grpSpPr>
          <a:xfrm>
            <a:off x="1041572" y="1856193"/>
            <a:ext cx="4654070" cy="2663958"/>
            <a:chOff x="1198091" y="2957416"/>
            <a:chExt cx="4654070" cy="2663958"/>
          </a:xfrm>
        </p:grpSpPr>
        <p:sp>
          <p:nvSpPr>
            <p:cNvPr id="14" name="Rectangle à coins arrondis 10">
              <a:extLst>
                <a:ext uri="{FF2B5EF4-FFF2-40B4-BE49-F238E27FC236}">
                  <a16:creationId xmlns:a16="http://schemas.microsoft.com/office/drawing/2014/main" id="{3374F586-86FF-7FCD-E12F-7CDB6FD17A7A}"/>
                </a:ext>
              </a:extLst>
            </p:cNvPr>
            <p:cNvSpPr/>
            <p:nvPr/>
          </p:nvSpPr>
          <p:spPr>
            <a:xfrm>
              <a:off x="1198091" y="3147237"/>
              <a:ext cx="4654070" cy="2474137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EC686EE-95B0-678C-A4BC-7F513AC61455}"/>
                </a:ext>
              </a:extLst>
            </p:cNvPr>
            <p:cNvSpPr txBox="1"/>
            <p:nvPr/>
          </p:nvSpPr>
          <p:spPr>
            <a:xfrm>
              <a:off x="1322884" y="2957416"/>
              <a:ext cx="420791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hospital-onset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COVID-19 infections </a:t>
              </a:r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dynamic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networks of patient contact: an international </a:t>
              </a:r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retrospective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</a:t>
              </a:r>
              <a:r>
                <a:rPr lang="fr-FR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study</a:t>
              </a:r>
              <a:r>
                <a:rPr lang="fr-FR" sz="900" b="1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44102800-F5D7-F372-47CB-4284B5D000EA}"/>
                </a:ext>
              </a:extLst>
            </p:cNvPr>
            <p:cNvGrpSpPr/>
            <p:nvPr/>
          </p:nvGrpSpPr>
          <p:grpSpPr>
            <a:xfrm>
              <a:off x="1396957" y="3284042"/>
              <a:ext cx="4256339" cy="2200526"/>
              <a:chOff x="1489075" y="3265963"/>
              <a:chExt cx="4256339" cy="220052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105954EF-69A5-1523-C7D1-FB0A01087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53" t="25301" r="64461" b="24388"/>
              <a:stretch/>
            </p:blipFill>
            <p:spPr>
              <a:xfrm>
                <a:off x="1489075" y="3471424"/>
                <a:ext cx="1576752" cy="1533526"/>
              </a:xfrm>
              <a:prstGeom prst="rect">
                <a:avLst/>
              </a:prstGeom>
            </p:spPr>
          </p:pic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29A49A60-300B-1849-B111-ABAFA39C5359}"/>
                  </a:ext>
                </a:extLst>
              </p:cNvPr>
              <p:cNvGrpSpPr/>
              <p:nvPr/>
            </p:nvGrpSpPr>
            <p:grpSpPr>
              <a:xfrm>
                <a:off x="3244800" y="3265963"/>
                <a:ext cx="2500614" cy="2168717"/>
                <a:chOff x="3244800" y="3265963"/>
                <a:chExt cx="2500614" cy="2168717"/>
              </a:xfrm>
            </p:grpSpPr>
            <p:grpSp>
              <p:nvGrpSpPr>
                <p:cNvPr id="53" name="Groupe 52">
                  <a:extLst>
                    <a:ext uri="{FF2B5EF4-FFF2-40B4-BE49-F238E27FC236}">
                      <a16:creationId xmlns:a16="http://schemas.microsoft.com/office/drawing/2014/main" id="{697A526F-031D-6F0E-8B72-D21BBC83799E}"/>
                    </a:ext>
                  </a:extLst>
                </p:cNvPr>
                <p:cNvGrpSpPr/>
                <p:nvPr/>
              </p:nvGrpSpPr>
              <p:grpSpPr>
                <a:xfrm>
                  <a:off x="3244800" y="3620839"/>
                  <a:ext cx="2500614" cy="1813841"/>
                  <a:chOff x="3244800" y="3620839"/>
                  <a:chExt cx="2500614" cy="1813841"/>
                </a:xfrm>
              </p:grpSpPr>
              <p:grpSp>
                <p:nvGrpSpPr>
                  <p:cNvPr id="44" name="Groupe 43">
                    <a:extLst>
                      <a:ext uri="{FF2B5EF4-FFF2-40B4-BE49-F238E27FC236}">
                        <a16:creationId xmlns:a16="http://schemas.microsoft.com/office/drawing/2014/main" id="{CD4A7354-8FA4-D223-96CA-54E95E44464C}"/>
                      </a:ext>
                    </a:extLst>
                  </p:cNvPr>
                  <p:cNvGrpSpPr/>
                  <p:nvPr/>
                </p:nvGrpSpPr>
                <p:grpSpPr>
                  <a:xfrm>
                    <a:off x="4942857" y="3959577"/>
                    <a:ext cx="802557" cy="911838"/>
                    <a:chOff x="6581864" y="4639337"/>
                    <a:chExt cx="802557" cy="911838"/>
                  </a:xfrm>
                </p:grpSpPr>
                <p:grpSp>
                  <p:nvGrpSpPr>
                    <p:cNvPr id="29" name="Groupe 28">
                      <a:extLst>
                        <a:ext uri="{FF2B5EF4-FFF2-40B4-BE49-F238E27FC236}">
                          <a16:creationId xmlns:a16="http://schemas.microsoft.com/office/drawing/2014/main" id="{91A0E5DB-07EB-8710-DE98-1B431F4FA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81864" y="4639337"/>
                      <a:ext cx="802557" cy="276999"/>
                      <a:chOff x="6581864" y="4526603"/>
                      <a:chExt cx="802557" cy="276999"/>
                    </a:xfrm>
                  </p:grpSpPr>
                  <p:sp>
                    <p:nvSpPr>
                      <p:cNvPr id="28" name="ZoneTexte 27">
                        <a:extLst>
                          <a:ext uri="{FF2B5EF4-FFF2-40B4-BE49-F238E27FC236}">
                            <a16:creationId xmlns:a16="http://schemas.microsoft.com/office/drawing/2014/main" id="{BB1FE3B9-9E5E-6799-8FCF-1310A74420B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06644" y="4526603"/>
                        <a:ext cx="77777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Full model</a:t>
                        </a:r>
                      </a:p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AUC-ROS = 0.89</a:t>
                        </a:r>
                      </a:p>
                    </p:txBody>
                  </p:sp>
                  <p:cxnSp>
                    <p:nvCxnSpPr>
                      <p:cNvPr id="26" name="Connecteur droit 25">
                        <a:extLst>
                          <a:ext uri="{FF2B5EF4-FFF2-40B4-BE49-F238E27FC236}">
                            <a16:creationId xmlns:a16="http://schemas.microsoft.com/office/drawing/2014/main" id="{FC3420E0-FE2C-83BD-4DED-F0A5FCEDC8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81864" y="4614594"/>
                        <a:ext cx="69063" cy="0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" name="Groupe 29">
                      <a:extLst>
                        <a:ext uri="{FF2B5EF4-FFF2-40B4-BE49-F238E27FC236}">
                          <a16:creationId xmlns:a16="http://schemas.microsoft.com/office/drawing/2014/main" id="{F45E7F1E-EB6D-9A0A-5020-352ADA297B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81864" y="4850950"/>
                      <a:ext cx="802557" cy="276999"/>
                      <a:chOff x="6581864" y="4526603"/>
                      <a:chExt cx="802557" cy="276999"/>
                    </a:xfrm>
                  </p:grpSpPr>
                  <p:sp>
                    <p:nvSpPr>
                      <p:cNvPr id="31" name="ZoneTexte 30">
                        <a:extLst>
                          <a:ext uri="{FF2B5EF4-FFF2-40B4-BE49-F238E27FC236}">
                            <a16:creationId xmlns:a16="http://schemas.microsoft.com/office/drawing/2014/main" id="{D865484E-980A-B06A-8C16-6F1AC7B472E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06644" y="4526603"/>
                        <a:ext cx="77777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Clinical</a:t>
                        </a:r>
                        <a:endParaRPr lang="fr-FR" sz="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AUC-ROS = 0.64</a:t>
                        </a:r>
                      </a:p>
                    </p:txBody>
                  </p:sp>
                  <p:cxnSp>
                    <p:nvCxnSpPr>
                      <p:cNvPr id="32" name="Connecteur droit 31">
                        <a:extLst>
                          <a:ext uri="{FF2B5EF4-FFF2-40B4-BE49-F238E27FC236}">
                            <a16:creationId xmlns:a16="http://schemas.microsoft.com/office/drawing/2014/main" id="{317EBA54-9405-2599-DCFC-515AE82F75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81864" y="4614594"/>
                        <a:ext cx="69063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" name="Groupe 32">
                      <a:extLst>
                        <a:ext uri="{FF2B5EF4-FFF2-40B4-BE49-F238E27FC236}">
                          <a16:creationId xmlns:a16="http://schemas.microsoft.com/office/drawing/2014/main" id="{728B185F-28D2-BFD0-DEEC-274DFD3682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81864" y="5062563"/>
                      <a:ext cx="802557" cy="276999"/>
                      <a:chOff x="6581864" y="4526603"/>
                      <a:chExt cx="802557" cy="276999"/>
                    </a:xfrm>
                  </p:grpSpPr>
                  <p:sp>
                    <p:nvSpPr>
                      <p:cNvPr id="34" name="ZoneTexte 33">
                        <a:extLst>
                          <a:ext uri="{FF2B5EF4-FFF2-40B4-BE49-F238E27FC236}">
                            <a16:creationId xmlns:a16="http://schemas.microsoft.com/office/drawing/2014/main" id="{0D24CA26-94C0-19BE-CA43-DCA2525DFF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06644" y="4526603"/>
                        <a:ext cx="77777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Contextual</a:t>
                        </a:r>
                        <a:endParaRPr lang="fr-FR" sz="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AUC-ROS = 0.82</a:t>
                        </a:r>
                      </a:p>
                    </p:txBody>
                  </p:sp>
                  <p:cxnSp>
                    <p:nvCxnSpPr>
                      <p:cNvPr id="35" name="Connecteur droit 34">
                        <a:extLst>
                          <a:ext uri="{FF2B5EF4-FFF2-40B4-BE49-F238E27FC236}">
                            <a16:creationId xmlns:a16="http://schemas.microsoft.com/office/drawing/2014/main" id="{843ECD8C-646E-BB3E-3833-F67FD8F581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81864" y="4614594"/>
                        <a:ext cx="69063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96BD2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6" name="Groupe 35">
                      <a:extLst>
                        <a:ext uri="{FF2B5EF4-FFF2-40B4-BE49-F238E27FC236}">
                          <a16:creationId xmlns:a16="http://schemas.microsoft.com/office/drawing/2014/main" id="{323D3876-B3B7-0378-4EC7-6FC3651731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81864" y="5274176"/>
                      <a:ext cx="802557" cy="276999"/>
                      <a:chOff x="6581864" y="4526603"/>
                      <a:chExt cx="802557" cy="276999"/>
                    </a:xfrm>
                  </p:grpSpPr>
                  <p:sp>
                    <p:nvSpPr>
                      <p:cNvPr id="37" name="ZoneTexte 36">
                        <a:extLst>
                          <a:ext uri="{FF2B5EF4-FFF2-40B4-BE49-F238E27FC236}">
                            <a16:creationId xmlns:a16="http://schemas.microsoft.com/office/drawing/2014/main" id="{36D2518A-45EC-DD01-9DB1-220294B933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06644" y="4526603"/>
                        <a:ext cx="77777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Network</a:t>
                        </a:r>
                      </a:p>
                      <a:p>
                        <a:r>
                          <a:rPr lang="fr-FR" sz="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AUC-ROS = 0.88</a:t>
                        </a:r>
                      </a:p>
                    </p:txBody>
                  </p:sp>
                  <p:cxnSp>
                    <p:nvCxnSpPr>
                      <p:cNvPr id="38" name="Connecteur droit 37">
                        <a:extLst>
                          <a:ext uri="{FF2B5EF4-FFF2-40B4-BE49-F238E27FC236}">
                            <a16:creationId xmlns:a16="http://schemas.microsoft.com/office/drawing/2014/main" id="{E3D3D56E-A1FF-0DD4-E54F-F2AC134263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81864" y="4614594"/>
                        <a:ext cx="69063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" name="Groupe 42">
                    <a:extLst>
                      <a:ext uri="{FF2B5EF4-FFF2-40B4-BE49-F238E27FC236}">
                        <a16:creationId xmlns:a16="http://schemas.microsoft.com/office/drawing/2014/main" id="{5405F844-A21A-E977-A3E7-674AD8A49EBB}"/>
                      </a:ext>
                    </a:extLst>
                  </p:cNvPr>
                  <p:cNvGrpSpPr/>
                  <p:nvPr/>
                </p:nvGrpSpPr>
                <p:grpSpPr>
                  <a:xfrm>
                    <a:off x="3244800" y="3620839"/>
                    <a:ext cx="1922772" cy="1813841"/>
                    <a:chOff x="4167172" y="3506211"/>
                    <a:chExt cx="1922772" cy="1813841"/>
                  </a:xfrm>
                </p:grpSpPr>
                <p:graphicFrame>
                  <p:nvGraphicFramePr>
                    <p:cNvPr id="17" name="Graphique 16">
                      <a:extLst>
                        <a:ext uri="{FF2B5EF4-FFF2-40B4-BE49-F238E27FC236}">
                          <a16:creationId xmlns:a16="http://schemas.microsoft.com/office/drawing/2014/main" id="{74E3ECAD-9DDA-41FD-F627-4B7BF283F7AE}"/>
                        </a:ext>
                      </a:extLst>
                    </p:cNvPr>
                    <p:cNvGraphicFramePr/>
                    <p:nvPr/>
                  </p:nvGraphicFramePr>
                  <p:xfrm>
                    <a:off x="4285368" y="3506211"/>
                    <a:ext cx="1804576" cy="1642278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18" name="Text Box 4">
                      <a:extLst>
                        <a:ext uri="{FF2B5EF4-FFF2-40B4-BE49-F238E27FC236}">
                          <a16:creationId xmlns:a16="http://schemas.microsoft.com/office/drawing/2014/main" id="{DE2AAFC5-2EF9-49C4-67E4-25495ECD848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3827334" y="4227323"/>
                      <a:ext cx="879731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37931725" indent="-37474525"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2pPr>
                      <a:lvl3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3pPr>
                      <a:lvl4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4pPr>
                      <a:lvl5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da-DK" sz="700" dirty="0">
                          <a:solidFill>
                            <a:srgbClr val="FFFFFF">
                              <a:lumMod val="50000"/>
                            </a:srgbClr>
                          </a:solidFill>
                          <a:latin typeface="Arial"/>
                          <a:ea typeface="+mn-ea"/>
                          <a:cs typeface="Arial"/>
                        </a:rPr>
                        <a:t>True positive rate</a:t>
                      </a:r>
                    </a:p>
                  </p:txBody>
                </p:sp>
                <p:sp>
                  <p:nvSpPr>
                    <p:cNvPr id="19" name="Text Box 4">
                      <a:extLst>
                        <a:ext uri="{FF2B5EF4-FFF2-40B4-BE49-F238E27FC236}">
                          <a16:creationId xmlns:a16="http://schemas.microsoft.com/office/drawing/2014/main" id="{5DA11BB8-A13A-C04F-1060-9FC1873E8DA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48854" y="5119997"/>
                      <a:ext cx="1277605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  <a:cs typeface="ヒラギノ角ゴ Pro W3" charset="0"/>
                        </a:defRPr>
                      </a:lvl1pPr>
                      <a:lvl2pPr marL="37931725" indent="-37474525"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2pPr>
                      <a:lvl3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3pPr>
                      <a:lvl4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4pPr>
                      <a:lvl5pPr eaLnBrk="0" hangingPunct="0"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ヒラギノ角ゴ Pro W3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da-DK" sz="700" dirty="0">
                          <a:solidFill>
                            <a:srgbClr val="FFFFFF">
                              <a:lumMod val="50000"/>
                            </a:srgbClr>
                          </a:solidFill>
                          <a:latin typeface="Arial"/>
                          <a:ea typeface="+mn-ea"/>
                          <a:cs typeface="Arial"/>
                        </a:rPr>
                        <a:t>False positive rate</a:t>
                      </a:r>
                    </a:p>
                  </p:txBody>
                </p:sp>
                <p:sp>
                  <p:nvSpPr>
                    <p:cNvPr id="42" name="Forme libre 41">
                      <a:extLst>
                        <a:ext uri="{FF2B5EF4-FFF2-40B4-BE49-F238E27FC236}">
                          <a16:creationId xmlns:a16="http://schemas.microsoft.com/office/drawing/2014/main" id="{BD66C47E-542D-7616-E328-B1201030B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210" y="3600194"/>
                      <a:ext cx="1332646" cy="1291641"/>
                    </a:xfrm>
                    <a:custGeom>
                      <a:avLst/>
                      <a:gdLst>
                        <a:gd name="connsiteX0" fmla="*/ 0 w 1332646"/>
                        <a:gd name="connsiteY0" fmla="*/ 1291641 h 1291641"/>
                        <a:gd name="connsiteX1" fmla="*/ 0 w 1332646"/>
                        <a:gd name="connsiteY1" fmla="*/ 1291641 h 1291641"/>
                        <a:gd name="connsiteX2" fmla="*/ 8201 w 1332646"/>
                        <a:gd name="connsiteY2" fmla="*/ 1254737 h 1291641"/>
                        <a:gd name="connsiteX3" fmla="*/ 0 w 1332646"/>
                        <a:gd name="connsiteY3" fmla="*/ 1119422 h 1291641"/>
                        <a:gd name="connsiteX4" fmla="*/ 4100 w 1332646"/>
                        <a:gd name="connsiteY4" fmla="*/ 992308 h 1291641"/>
                        <a:gd name="connsiteX5" fmla="*/ 8201 w 1332646"/>
                        <a:gd name="connsiteY5" fmla="*/ 955404 h 1291641"/>
                        <a:gd name="connsiteX6" fmla="*/ 12301 w 1332646"/>
                        <a:gd name="connsiteY6" fmla="*/ 943103 h 1291641"/>
                        <a:gd name="connsiteX7" fmla="*/ 16402 w 1332646"/>
                        <a:gd name="connsiteY7" fmla="*/ 922601 h 1291641"/>
                        <a:gd name="connsiteX8" fmla="*/ 20502 w 1332646"/>
                        <a:gd name="connsiteY8" fmla="*/ 906199 h 1291641"/>
                        <a:gd name="connsiteX9" fmla="*/ 28703 w 1332646"/>
                        <a:gd name="connsiteY9" fmla="*/ 865194 h 1291641"/>
                        <a:gd name="connsiteX10" fmla="*/ 32803 w 1332646"/>
                        <a:gd name="connsiteY10" fmla="*/ 852893 h 1291641"/>
                        <a:gd name="connsiteX11" fmla="*/ 36904 w 1332646"/>
                        <a:gd name="connsiteY11" fmla="*/ 832391 h 1291641"/>
                        <a:gd name="connsiteX12" fmla="*/ 45105 w 1332646"/>
                        <a:gd name="connsiteY12" fmla="*/ 799587 h 1291641"/>
                        <a:gd name="connsiteX13" fmla="*/ 49205 w 1332646"/>
                        <a:gd name="connsiteY13" fmla="*/ 783185 h 1291641"/>
                        <a:gd name="connsiteX14" fmla="*/ 86109 w 1332646"/>
                        <a:gd name="connsiteY14" fmla="*/ 672473 h 1291641"/>
                        <a:gd name="connsiteX15" fmla="*/ 98411 w 1332646"/>
                        <a:gd name="connsiteY15" fmla="*/ 635569 h 1291641"/>
                        <a:gd name="connsiteX16" fmla="*/ 102511 w 1332646"/>
                        <a:gd name="connsiteY16" fmla="*/ 623268 h 1291641"/>
                        <a:gd name="connsiteX17" fmla="*/ 106612 w 1332646"/>
                        <a:gd name="connsiteY17" fmla="*/ 610967 h 1291641"/>
                        <a:gd name="connsiteX18" fmla="*/ 114812 w 1332646"/>
                        <a:gd name="connsiteY18" fmla="*/ 561761 h 1291641"/>
                        <a:gd name="connsiteX19" fmla="*/ 123013 w 1332646"/>
                        <a:gd name="connsiteY19" fmla="*/ 533058 h 1291641"/>
                        <a:gd name="connsiteX20" fmla="*/ 131214 w 1332646"/>
                        <a:gd name="connsiteY20" fmla="*/ 504355 h 1291641"/>
                        <a:gd name="connsiteX21" fmla="*/ 147616 w 1332646"/>
                        <a:gd name="connsiteY21" fmla="*/ 467451 h 1291641"/>
                        <a:gd name="connsiteX22" fmla="*/ 155817 w 1332646"/>
                        <a:gd name="connsiteY22" fmla="*/ 434647 h 1291641"/>
                        <a:gd name="connsiteX23" fmla="*/ 159917 w 1332646"/>
                        <a:gd name="connsiteY23" fmla="*/ 418245 h 1291641"/>
                        <a:gd name="connsiteX24" fmla="*/ 168118 w 1332646"/>
                        <a:gd name="connsiteY24" fmla="*/ 393643 h 1291641"/>
                        <a:gd name="connsiteX25" fmla="*/ 188620 w 1332646"/>
                        <a:gd name="connsiteY25" fmla="*/ 369040 h 1291641"/>
                        <a:gd name="connsiteX26" fmla="*/ 200922 w 1332646"/>
                        <a:gd name="connsiteY26" fmla="*/ 352638 h 1291641"/>
                        <a:gd name="connsiteX27" fmla="*/ 225525 w 1332646"/>
                        <a:gd name="connsiteY27" fmla="*/ 328036 h 1291641"/>
                        <a:gd name="connsiteX28" fmla="*/ 229625 w 1332646"/>
                        <a:gd name="connsiteY28" fmla="*/ 315734 h 1291641"/>
                        <a:gd name="connsiteX29" fmla="*/ 250127 w 1332646"/>
                        <a:gd name="connsiteY29" fmla="*/ 291132 h 1291641"/>
                        <a:gd name="connsiteX30" fmla="*/ 254228 w 1332646"/>
                        <a:gd name="connsiteY30" fmla="*/ 278830 h 1291641"/>
                        <a:gd name="connsiteX31" fmla="*/ 266529 w 1332646"/>
                        <a:gd name="connsiteY31" fmla="*/ 266529 h 1291641"/>
                        <a:gd name="connsiteX32" fmla="*/ 274730 w 1332646"/>
                        <a:gd name="connsiteY32" fmla="*/ 254228 h 1291641"/>
                        <a:gd name="connsiteX33" fmla="*/ 287031 w 1332646"/>
                        <a:gd name="connsiteY33" fmla="*/ 241926 h 1291641"/>
                        <a:gd name="connsiteX34" fmla="*/ 295232 w 1332646"/>
                        <a:gd name="connsiteY34" fmla="*/ 229625 h 1291641"/>
                        <a:gd name="connsiteX35" fmla="*/ 319835 w 1332646"/>
                        <a:gd name="connsiteY35" fmla="*/ 213223 h 1291641"/>
                        <a:gd name="connsiteX36" fmla="*/ 344438 w 1332646"/>
                        <a:gd name="connsiteY36" fmla="*/ 196821 h 1291641"/>
                        <a:gd name="connsiteX37" fmla="*/ 369040 w 1332646"/>
                        <a:gd name="connsiteY37" fmla="*/ 176319 h 1291641"/>
                        <a:gd name="connsiteX38" fmla="*/ 381342 w 1332646"/>
                        <a:gd name="connsiteY38" fmla="*/ 172219 h 1291641"/>
                        <a:gd name="connsiteX39" fmla="*/ 430547 w 1332646"/>
                        <a:gd name="connsiteY39" fmla="*/ 139415 h 1291641"/>
                        <a:gd name="connsiteX40" fmla="*/ 455150 w 1332646"/>
                        <a:gd name="connsiteY40" fmla="*/ 123013 h 1291641"/>
                        <a:gd name="connsiteX41" fmla="*/ 492054 w 1332646"/>
                        <a:gd name="connsiteY41" fmla="*/ 110712 h 1291641"/>
                        <a:gd name="connsiteX42" fmla="*/ 504355 w 1332646"/>
                        <a:gd name="connsiteY42" fmla="*/ 106611 h 1291641"/>
                        <a:gd name="connsiteX43" fmla="*/ 520757 w 1332646"/>
                        <a:gd name="connsiteY43" fmla="*/ 98410 h 1291641"/>
                        <a:gd name="connsiteX44" fmla="*/ 545360 w 1332646"/>
                        <a:gd name="connsiteY44" fmla="*/ 82009 h 1291641"/>
                        <a:gd name="connsiteX45" fmla="*/ 569962 w 1332646"/>
                        <a:gd name="connsiteY45" fmla="*/ 69707 h 1291641"/>
                        <a:gd name="connsiteX46" fmla="*/ 606866 w 1332646"/>
                        <a:gd name="connsiteY46" fmla="*/ 53306 h 1291641"/>
                        <a:gd name="connsiteX47" fmla="*/ 639670 w 1332646"/>
                        <a:gd name="connsiteY47" fmla="*/ 49205 h 1291641"/>
                        <a:gd name="connsiteX48" fmla="*/ 676574 w 1332646"/>
                        <a:gd name="connsiteY48" fmla="*/ 45105 h 1291641"/>
                        <a:gd name="connsiteX49" fmla="*/ 705277 w 1332646"/>
                        <a:gd name="connsiteY49" fmla="*/ 41004 h 1291641"/>
                        <a:gd name="connsiteX50" fmla="*/ 738081 w 1332646"/>
                        <a:gd name="connsiteY50" fmla="*/ 36904 h 1291641"/>
                        <a:gd name="connsiteX51" fmla="*/ 779085 w 1332646"/>
                        <a:gd name="connsiteY51" fmla="*/ 28703 h 1291641"/>
                        <a:gd name="connsiteX52" fmla="*/ 811889 w 1332646"/>
                        <a:gd name="connsiteY52" fmla="*/ 24602 h 1291641"/>
                        <a:gd name="connsiteX53" fmla="*/ 828290 w 1332646"/>
                        <a:gd name="connsiteY53" fmla="*/ 20502 h 1291641"/>
                        <a:gd name="connsiteX54" fmla="*/ 869295 w 1332646"/>
                        <a:gd name="connsiteY54" fmla="*/ 16402 h 1291641"/>
                        <a:gd name="connsiteX55" fmla="*/ 897998 w 1332646"/>
                        <a:gd name="connsiteY55" fmla="*/ 12301 h 1291641"/>
                        <a:gd name="connsiteX56" fmla="*/ 1025112 w 1332646"/>
                        <a:gd name="connsiteY56" fmla="*/ 4100 h 1291641"/>
                        <a:gd name="connsiteX57" fmla="*/ 1131724 w 1332646"/>
                        <a:gd name="connsiteY57" fmla="*/ 0 h 1291641"/>
                        <a:gd name="connsiteX58" fmla="*/ 1332646 w 1332646"/>
                        <a:gd name="connsiteY58" fmla="*/ 4100 h 1291641"/>
                        <a:gd name="connsiteX59" fmla="*/ 1332646 w 1332646"/>
                        <a:gd name="connsiteY59" fmla="*/ 4100 h 129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</a:cxnLst>
                      <a:rect l="l" t="t" r="r" b="b"/>
                      <a:pathLst>
                        <a:path w="1332646" h="1291641">
                          <a:moveTo>
                            <a:pt x="0" y="1291641"/>
                          </a:moveTo>
                          <a:lnTo>
                            <a:pt x="0" y="1291641"/>
                          </a:lnTo>
                          <a:cubicBezTo>
                            <a:pt x="2734" y="1279340"/>
                            <a:pt x="7735" y="1267330"/>
                            <a:pt x="8201" y="1254737"/>
                          </a:cubicBezTo>
                          <a:cubicBezTo>
                            <a:pt x="8575" y="1244643"/>
                            <a:pt x="1057" y="1135275"/>
                            <a:pt x="0" y="1119422"/>
                          </a:cubicBezTo>
                          <a:cubicBezTo>
                            <a:pt x="1367" y="1077051"/>
                            <a:pt x="1983" y="1034648"/>
                            <a:pt x="4100" y="992308"/>
                          </a:cubicBezTo>
                          <a:cubicBezTo>
                            <a:pt x="4718" y="979946"/>
                            <a:pt x="6166" y="967613"/>
                            <a:pt x="8201" y="955404"/>
                          </a:cubicBezTo>
                          <a:cubicBezTo>
                            <a:pt x="8912" y="951141"/>
                            <a:pt x="11253" y="947296"/>
                            <a:pt x="12301" y="943103"/>
                          </a:cubicBezTo>
                          <a:cubicBezTo>
                            <a:pt x="13991" y="936342"/>
                            <a:pt x="14890" y="929404"/>
                            <a:pt x="16402" y="922601"/>
                          </a:cubicBezTo>
                          <a:cubicBezTo>
                            <a:pt x="17625" y="917100"/>
                            <a:pt x="19321" y="911709"/>
                            <a:pt x="20502" y="906199"/>
                          </a:cubicBezTo>
                          <a:cubicBezTo>
                            <a:pt x="23423" y="892569"/>
                            <a:pt x="24295" y="878418"/>
                            <a:pt x="28703" y="865194"/>
                          </a:cubicBezTo>
                          <a:cubicBezTo>
                            <a:pt x="30070" y="861094"/>
                            <a:pt x="31755" y="857086"/>
                            <a:pt x="32803" y="852893"/>
                          </a:cubicBezTo>
                          <a:cubicBezTo>
                            <a:pt x="34493" y="846132"/>
                            <a:pt x="35337" y="839182"/>
                            <a:pt x="36904" y="832391"/>
                          </a:cubicBezTo>
                          <a:cubicBezTo>
                            <a:pt x="39439" y="821408"/>
                            <a:pt x="42371" y="810522"/>
                            <a:pt x="45105" y="799587"/>
                          </a:cubicBezTo>
                          <a:cubicBezTo>
                            <a:pt x="46472" y="794120"/>
                            <a:pt x="47423" y="788531"/>
                            <a:pt x="49205" y="783185"/>
                          </a:cubicBezTo>
                          <a:lnTo>
                            <a:pt x="86109" y="672473"/>
                          </a:lnTo>
                          <a:lnTo>
                            <a:pt x="98411" y="635569"/>
                          </a:lnTo>
                          <a:lnTo>
                            <a:pt x="102511" y="623268"/>
                          </a:lnTo>
                          <a:lnTo>
                            <a:pt x="106612" y="610967"/>
                          </a:lnTo>
                          <a:cubicBezTo>
                            <a:pt x="110033" y="587013"/>
                            <a:pt x="110017" y="583340"/>
                            <a:pt x="114812" y="561761"/>
                          </a:cubicBezTo>
                          <a:cubicBezTo>
                            <a:pt x="121217" y="532939"/>
                            <a:pt x="116168" y="557015"/>
                            <a:pt x="123013" y="533058"/>
                          </a:cubicBezTo>
                          <a:cubicBezTo>
                            <a:pt x="124763" y="526933"/>
                            <a:pt x="127939" y="510905"/>
                            <a:pt x="131214" y="504355"/>
                          </a:cubicBezTo>
                          <a:cubicBezTo>
                            <a:pt x="144678" y="477427"/>
                            <a:pt x="137036" y="509770"/>
                            <a:pt x="147616" y="467451"/>
                          </a:cubicBezTo>
                          <a:lnTo>
                            <a:pt x="155817" y="434647"/>
                          </a:lnTo>
                          <a:cubicBezTo>
                            <a:pt x="157184" y="429180"/>
                            <a:pt x="158135" y="423591"/>
                            <a:pt x="159917" y="418245"/>
                          </a:cubicBezTo>
                          <a:cubicBezTo>
                            <a:pt x="162651" y="410044"/>
                            <a:pt x="163323" y="400836"/>
                            <a:pt x="168118" y="393643"/>
                          </a:cubicBezTo>
                          <a:cubicBezTo>
                            <a:pt x="186241" y="366457"/>
                            <a:pt x="164944" y="396661"/>
                            <a:pt x="188620" y="369040"/>
                          </a:cubicBezTo>
                          <a:cubicBezTo>
                            <a:pt x="193068" y="363851"/>
                            <a:pt x="196350" y="357718"/>
                            <a:pt x="200922" y="352638"/>
                          </a:cubicBezTo>
                          <a:cubicBezTo>
                            <a:pt x="208681" y="344018"/>
                            <a:pt x="225525" y="328036"/>
                            <a:pt x="225525" y="328036"/>
                          </a:cubicBezTo>
                          <a:cubicBezTo>
                            <a:pt x="226892" y="323935"/>
                            <a:pt x="227227" y="319331"/>
                            <a:pt x="229625" y="315734"/>
                          </a:cubicBezTo>
                          <a:cubicBezTo>
                            <a:pt x="247766" y="288521"/>
                            <a:pt x="236708" y="317969"/>
                            <a:pt x="250127" y="291132"/>
                          </a:cubicBezTo>
                          <a:cubicBezTo>
                            <a:pt x="252060" y="287266"/>
                            <a:pt x="251830" y="282427"/>
                            <a:pt x="254228" y="278830"/>
                          </a:cubicBezTo>
                          <a:cubicBezTo>
                            <a:pt x="257445" y="274005"/>
                            <a:pt x="262817" y="270984"/>
                            <a:pt x="266529" y="266529"/>
                          </a:cubicBezTo>
                          <a:cubicBezTo>
                            <a:pt x="269684" y="262743"/>
                            <a:pt x="271575" y="258014"/>
                            <a:pt x="274730" y="254228"/>
                          </a:cubicBezTo>
                          <a:cubicBezTo>
                            <a:pt x="278442" y="249773"/>
                            <a:pt x="283319" y="246381"/>
                            <a:pt x="287031" y="241926"/>
                          </a:cubicBezTo>
                          <a:cubicBezTo>
                            <a:pt x="290186" y="238140"/>
                            <a:pt x="291523" y="232870"/>
                            <a:pt x="295232" y="229625"/>
                          </a:cubicBezTo>
                          <a:cubicBezTo>
                            <a:pt x="302650" y="223135"/>
                            <a:pt x="312865" y="220193"/>
                            <a:pt x="319835" y="213223"/>
                          </a:cubicBezTo>
                          <a:cubicBezTo>
                            <a:pt x="335192" y="197866"/>
                            <a:pt x="326635" y="202756"/>
                            <a:pt x="344438" y="196821"/>
                          </a:cubicBezTo>
                          <a:cubicBezTo>
                            <a:pt x="353505" y="187754"/>
                            <a:pt x="357624" y="182027"/>
                            <a:pt x="369040" y="176319"/>
                          </a:cubicBezTo>
                          <a:cubicBezTo>
                            <a:pt x="372906" y="174386"/>
                            <a:pt x="377241" y="173586"/>
                            <a:pt x="381342" y="172219"/>
                          </a:cubicBezTo>
                          <a:lnTo>
                            <a:pt x="430547" y="139415"/>
                          </a:lnTo>
                          <a:lnTo>
                            <a:pt x="455150" y="123013"/>
                          </a:lnTo>
                          <a:lnTo>
                            <a:pt x="492054" y="110712"/>
                          </a:lnTo>
                          <a:cubicBezTo>
                            <a:pt x="496154" y="109345"/>
                            <a:pt x="500489" y="108544"/>
                            <a:pt x="504355" y="106611"/>
                          </a:cubicBezTo>
                          <a:cubicBezTo>
                            <a:pt x="509822" y="103877"/>
                            <a:pt x="515783" y="101963"/>
                            <a:pt x="520757" y="98410"/>
                          </a:cubicBezTo>
                          <a:cubicBezTo>
                            <a:pt x="547631" y="79214"/>
                            <a:pt x="518972" y="90804"/>
                            <a:pt x="545360" y="82009"/>
                          </a:cubicBezTo>
                          <a:cubicBezTo>
                            <a:pt x="580608" y="58509"/>
                            <a:pt x="536014" y="86682"/>
                            <a:pt x="569962" y="69707"/>
                          </a:cubicBezTo>
                          <a:cubicBezTo>
                            <a:pt x="588847" y="60264"/>
                            <a:pt x="578658" y="56832"/>
                            <a:pt x="606866" y="53306"/>
                          </a:cubicBezTo>
                          <a:lnTo>
                            <a:pt x="639670" y="49205"/>
                          </a:lnTo>
                          <a:lnTo>
                            <a:pt x="676574" y="45105"/>
                          </a:lnTo>
                          <a:cubicBezTo>
                            <a:pt x="686164" y="43906"/>
                            <a:pt x="695697" y="42281"/>
                            <a:pt x="705277" y="41004"/>
                          </a:cubicBezTo>
                          <a:cubicBezTo>
                            <a:pt x="716200" y="39548"/>
                            <a:pt x="727211" y="38716"/>
                            <a:pt x="738081" y="36904"/>
                          </a:cubicBezTo>
                          <a:cubicBezTo>
                            <a:pt x="751830" y="34613"/>
                            <a:pt x="765254" y="30432"/>
                            <a:pt x="779085" y="28703"/>
                          </a:cubicBezTo>
                          <a:cubicBezTo>
                            <a:pt x="790020" y="27336"/>
                            <a:pt x="801019" y="26414"/>
                            <a:pt x="811889" y="24602"/>
                          </a:cubicBezTo>
                          <a:cubicBezTo>
                            <a:pt x="817448" y="23676"/>
                            <a:pt x="822711" y="21299"/>
                            <a:pt x="828290" y="20502"/>
                          </a:cubicBezTo>
                          <a:cubicBezTo>
                            <a:pt x="841888" y="18560"/>
                            <a:pt x="855653" y="18007"/>
                            <a:pt x="869295" y="16402"/>
                          </a:cubicBezTo>
                          <a:cubicBezTo>
                            <a:pt x="878894" y="15273"/>
                            <a:pt x="888392" y="13368"/>
                            <a:pt x="897998" y="12301"/>
                          </a:cubicBezTo>
                          <a:cubicBezTo>
                            <a:pt x="943565" y="7238"/>
                            <a:pt x="976605" y="6209"/>
                            <a:pt x="1025112" y="4100"/>
                          </a:cubicBezTo>
                          <a:lnTo>
                            <a:pt x="1131724" y="0"/>
                          </a:lnTo>
                          <a:cubicBezTo>
                            <a:pt x="1297102" y="4593"/>
                            <a:pt x="1230116" y="4100"/>
                            <a:pt x="1332646" y="4100"/>
                          </a:cubicBezTo>
                          <a:lnTo>
                            <a:pt x="1332646" y="4100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9" name="Forme libre 38">
                      <a:extLst>
                        <a:ext uri="{FF2B5EF4-FFF2-40B4-BE49-F238E27FC236}">
                          <a16:creationId xmlns:a16="http://schemas.microsoft.com/office/drawing/2014/main" id="{2D924D8D-3CEE-7CF3-C7B1-5B004D46F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0411" y="3608362"/>
                      <a:ext cx="1299842" cy="1295774"/>
                    </a:xfrm>
                    <a:custGeom>
                      <a:avLst/>
                      <a:gdLst>
                        <a:gd name="connsiteX0" fmla="*/ 0 w 1299842"/>
                        <a:gd name="connsiteY0" fmla="*/ 1295774 h 1295774"/>
                        <a:gd name="connsiteX1" fmla="*/ 0 w 1299842"/>
                        <a:gd name="connsiteY1" fmla="*/ 1295774 h 1295774"/>
                        <a:gd name="connsiteX2" fmla="*/ 32803 w 1299842"/>
                        <a:gd name="connsiteY2" fmla="*/ 1238368 h 1295774"/>
                        <a:gd name="connsiteX3" fmla="*/ 41004 w 1299842"/>
                        <a:gd name="connsiteY3" fmla="*/ 1226067 h 1295774"/>
                        <a:gd name="connsiteX4" fmla="*/ 53306 w 1299842"/>
                        <a:gd name="connsiteY4" fmla="*/ 1213765 h 1295774"/>
                        <a:gd name="connsiteX5" fmla="*/ 61506 w 1299842"/>
                        <a:gd name="connsiteY5" fmla="*/ 1201464 h 1295774"/>
                        <a:gd name="connsiteX6" fmla="*/ 86109 w 1299842"/>
                        <a:gd name="connsiteY6" fmla="*/ 1180962 h 1295774"/>
                        <a:gd name="connsiteX7" fmla="*/ 94310 w 1299842"/>
                        <a:gd name="connsiteY7" fmla="*/ 1168660 h 1295774"/>
                        <a:gd name="connsiteX8" fmla="*/ 110712 w 1299842"/>
                        <a:gd name="connsiteY8" fmla="*/ 1131756 h 1295774"/>
                        <a:gd name="connsiteX9" fmla="*/ 118913 w 1299842"/>
                        <a:gd name="connsiteY9" fmla="*/ 1107154 h 1295774"/>
                        <a:gd name="connsiteX10" fmla="*/ 123013 w 1299842"/>
                        <a:gd name="connsiteY10" fmla="*/ 1090752 h 1295774"/>
                        <a:gd name="connsiteX11" fmla="*/ 131214 w 1299842"/>
                        <a:gd name="connsiteY11" fmla="*/ 1066149 h 1295774"/>
                        <a:gd name="connsiteX12" fmla="*/ 147616 w 1299842"/>
                        <a:gd name="connsiteY12" fmla="*/ 1041547 h 1295774"/>
                        <a:gd name="connsiteX13" fmla="*/ 176319 w 1299842"/>
                        <a:gd name="connsiteY13" fmla="*/ 1004642 h 1295774"/>
                        <a:gd name="connsiteX14" fmla="*/ 192721 w 1299842"/>
                        <a:gd name="connsiteY14" fmla="*/ 980040 h 1295774"/>
                        <a:gd name="connsiteX15" fmla="*/ 200922 w 1299842"/>
                        <a:gd name="connsiteY15" fmla="*/ 967738 h 1295774"/>
                        <a:gd name="connsiteX16" fmla="*/ 221424 w 1299842"/>
                        <a:gd name="connsiteY16" fmla="*/ 930834 h 1295774"/>
                        <a:gd name="connsiteX17" fmla="*/ 229625 w 1299842"/>
                        <a:gd name="connsiteY17" fmla="*/ 918533 h 1295774"/>
                        <a:gd name="connsiteX18" fmla="*/ 233725 w 1299842"/>
                        <a:gd name="connsiteY18" fmla="*/ 906232 h 1295774"/>
                        <a:gd name="connsiteX19" fmla="*/ 241926 w 1299842"/>
                        <a:gd name="connsiteY19" fmla="*/ 893930 h 1295774"/>
                        <a:gd name="connsiteX20" fmla="*/ 258328 w 1299842"/>
                        <a:gd name="connsiteY20" fmla="*/ 857026 h 1295774"/>
                        <a:gd name="connsiteX21" fmla="*/ 274730 w 1299842"/>
                        <a:gd name="connsiteY21" fmla="*/ 828323 h 1295774"/>
                        <a:gd name="connsiteX22" fmla="*/ 282931 w 1299842"/>
                        <a:gd name="connsiteY22" fmla="*/ 803721 h 1295774"/>
                        <a:gd name="connsiteX23" fmla="*/ 287031 w 1299842"/>
                        <a:gd name="connsiteY23" fmla="*/ 791419 h 1295774"/>
                        <a:gd name="connsiteX24" fmla="*/ 295232 w 1299842"/>
                        <a:gd name="connsiteY24" fmla="*/ 779118 h 1295774"/>
                        <a:gd name="connsiteX25" fmla="*/ 303433 w 1299842"/>
                        <a:gd name="connsiteY25" fmla="*/ 762716 h 1295774"/>
                        <a:gd name="connsiteX26" fmla="*/ 315734 w 1299842"/>
                        <a:gd name="connsiteY26" fmla="*/ 746314 h 1295774"/>
                        <a:gd name="connsiteX27" fmla="*/ 340337 w 1299842"/>
                        <a:gd name="connsiteY27" fmla="*/ 705310 h 1295774"/>
                        <a:gd name="connsiteX28" fmla="*/ 364940 w 1299842"/>
                        <a:gd name="connsiteY28" fmla="*/ 680707 h 1295774"/>
                        <a:gd name="connsiteX29" fmla="*/ 377241 w 1299842"/>
                        <a:gd name="connsiteY29" fmla="*/ 668406 h 1295774"/>
                        <a:gd name="connsiteX30" fmla="*/ 397743 w 1299842"/>
                        <a:gd name="connsiteY30" fmla="*/ 643803 h 1295774"/>
                        <a:gd name="connsiteX31" fmla="*/ 405944 w 1299842"/>
                        <a:gd name="connsiteY31" fmla="*/ 631502 h 1295774"/>
                        <a:gd name="connsiteX32" fmla="*/ 418246 w 1299842"/>
                        <a:gd name="connsiteY32" fmla="*/ 619200 h 1295774"/>
                        <a:gd name="connsiteX33" fmla="*/ 438748 w 1299842"/>
                        <a:gd name="connsiteY33" fmla="*/ 594598 h 1295774"/>
                        <a:gd name="connsiteX34" fmla="*/ 475652 w 1299842"/>
                        <a:gd name="connsiteY34" fmla="*/ 574095 h 1295774"/>
                        <a:gd name="connsiteX35" fmla="*/ 487953 w 1299842"/>
                        <a:gd name="connsiteY35" fmla="*/ 565895 h 1295774"/>
                        <a:gd name="connsiteX36" fmla="*/ 512556 w 1299842"/>
                        <a:gd name="connsiteY36" fmla="*/ 553593 h 1295774"/>
                        <a:gd name="connsiteX37" fmla="*/ 520757 w 1299842"/>
                        <a:gd name="connsiteY37" fmla="*/ 541292 h 1295774"/>
                        <a:gd name="connsiteX38" fmla="*/ 524857 w 1299842"/>
                        <a:gd name="connsiteY38" fmla="*/ 512589 h 1295774"/>
                        <a:gd name="connsiteX39" fmla="*/ 549460 w 1299842"/>
                        <a:gd name="connsiteY39" fmla="*/ 496187 h 1295774"/>
                        <a:gd name="connsiteX40" fmla="*/ 574063 w 1299842"/>
                        <a:gd name="connsiteY40" fmla="*/ 483886 h 1295774"/>
                        <a:gd name="connsiteX41" fmla="*/ 586364 w 1299842"/>
                        <a:gd name="connsiteY41" fmla="*/ 475685 h 1295774"/>
                        <a:gd name="connsiteX42" fmla="*/ 598665 w 1299842"/>
                        <a:gd name="connsiteY42" fmla="*/ 471584 h 1295774"/>
                        <a:gd name="connsiteX43" fmla="*/ 602766 w 1299842"/>
                        <a:gd name="connsiteY43" fmla="*/ 459283 h 1295774"/>
                        <a:gd name="connsiteX44" fmla="*/ 623268 w 1299842"/>
                        <a:gd name="connsiteY44" fmla="*/ 422379 h 1295774"/>
                        <a:gd name="connsiteX45" fmla="*/ 631469 w 1299842"/>
                        <a:gd name="connsiteY45" fmla="*/ 381374 h 1295774"/>
                        <a:gd name="connsiteX46" fmla="*/ 656072 w 1299842"/>
                        <a:gd name="connsiteY46" fmla="*/ 373173 h 1295774"/>
                        <a:gd name="connsiteX47" fmla="*/ 688875 w 1299842"/>
                        <a:gd name="connsiteY47" fmla="*/ 364973 h 1295774"/>
                        <a:gd name="connsiteX48" fmla="*/ 701176 w 1299842"/>
                        <a:gd name="connsiteY48" fmla="*/ 356772 h 1295774"/>
                        <a:gd name="connsiteX49" fmla="*/ 713478 w 1299842"/>
                        <a:gd name="connsiteY49" fmla="*/ 352671 h 1295774"/>
                        <a:gd name="connsiteX50" fmla="*/ 725779 w 1299842"/>
                        <a:gd name="connsiteY50" fmla="*/ 340370 h 1295774"/>
                        <a:gd name="connsiteX51" fmla="*/ 733980 w 1299842"/>
                        <a:gd name="connsiteY51" fmla="*/ 315767 h 1295774"/>
                        <a:gd name="connsiteX52" fmla="*/ 746281 w 1299842"/>
                        <a:gd name="connsiteY52" fmla="*/ 270662 h 1295774"/>
                        <a:gd name="connsiteX53" fmla="*/ 750382 w 1299842"/>
                        <a:gd name="connsiteY53" fmla="*/ 258361 h 1295774"/>
                        <a:gd name="connsiteX54" fmla="*/ 754482 w 1299842"/>
                        <a:gd name="connsiteY54" fmla="*/ 246060 h 1295774"/>
                        <a:gd name="connsiteX55" fmla="*/ 779085 w 1299842"/>
                        <a:gd name="connsiteY55" fmla="*/ 233758 h 1295774"/>
                        <a:gd name="connsiteX56" fmla="*/ 795487 w 1299842"/>
                        <a:gd name="connsiteY56" fmla="*/ 209155 h 1295774"/>
                        <a:gd name="connsiteX57" fmla="*/ 811889 w 1299842"/>
                        <a:gd name="connsiteY57" fmla="*/ 184553 h 1295774"/>
                        <a:gd name="connsiteX58" fmla="*/ 824190 w 1299842"/>
                        <a:gd name="connsiteY58" fmla="*/ 172251 h 1295774"/>
                        <a:gd name="connsiteX59" fmla="*/ 832391 w 1299842"/>
                        <a:gd name="connsiteY59" fmla="*/ 159950 h 1295774"/>
                        <a:gd name="connsiteX60" fmla="*/ 856993 w 1299842"/>
                        <a:gd name="connsiteY60" fmla="*/ 151749 h 1295774"/>
                        <a:gd name="connsiteX61" fmla="*/ 893898 w 1299842"/>
                        <a:gd name="connsiteY61" fmla="*/ 139448 h 1295774"/>
                        <a:gd name="connsiteX62" fmla="*/ 906199 w 1299842"/>
                        <a:gd name="connsiteY62" fmla="*/ 135347 h 1295774"/>
                        <a:gd name="connsiteX63" fmla="*/ 918500 w 1299842"/>
                        <a:gd name="connsiteY63" fmla="*/ 131247 h 1295774"/>
                        <a:gd name="connsiteX64" fmla="*/ 934902 w 1299842"/>
                        <a:gd name="connsiteY64" fmla="*/ 110745 h 1295774"/>
                        <a:gd name="connsiteX65" fmla="*/ 951304 w 1299842"/>
                        <a:gd name="connsiteY65" fmla="*/ 86142 h 1295774"/>
                        <a:gd name="connsiteX66" fmla="*/ 967706 w 1299842"/>
                        <a:gd name="connsiteY66" fmla="*/ 69740 h 1295774"/>
                        <a:gd name="connsiteX67" fmla="*/ 1004610 w 1299842"/>
                        <a:gd name="connsiteY67" fmla="*/ 49238 h 1295774"/>
                        <a:gd name="connsiteX68" fmla="*/ 1053815 w 1299842"/>
                        <a:gd name="connsiteY68" fmla="*/ 45138 h 1295774"/>
                        <a:gd name="connsiteX69" fmla="*/ 1103020 w 1299842"/>
                        <a:gd name="connsiteY69" fmla="*/ 32836 h 1295774"/>
                        <a:gd name="connsiteX70" fmla="*/ 1135824 w 1299842"/>
                        <a:gd name="connsiteY70" fmla="*/ 24635 h 1295774"/>
                        <a:gd name="connsiteX71" fmla="*/ 1148125 w 1299842"/>
                        <a:gd name="connsiteY71" fmla="*/ 20535 h 1295774"/>
                        <a:gd name="connsiteX72" fmla="*/ 1189130 w 1299842"/>
                        <a:gd name="connsiteY72" fmla="*/ 16434 h 1295774"/>
                        <a:gd name="connsiteX73" fmla="*/ 1238335 w 1299842"/>
                        <a:gd name="connsiteY73" fmla="*/ 8234 h 1295774"/>
                        <a:gd name="connsiteX74" fmla="*/ 1250637 w 1299842"/>
                        <a:gd name="connsiteY74" fmla="*/ 4133 h 1295774"/>
                        <a:gd name="connsiteX75" fmla="*/ 1299842 w 1299842"/>
                        <a:gd name="connsiteY75" fmla="*/ 33 h 1295774"/>
                        <a:gd name="connsiteX76" fmla="*/ 1299842 w 1299842"/>
                        <a:gd name="connsiteY76" fmla="*/ 33 h 1295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</a:cxnLst>
                      <a:rect l="l" t="t" r="r" b="b"/>
                      <a:pathLst>
                        <a:path w="1299842" h="1295774">
                          <a:moveTo>
                            <a:pt x="0" y="1295774"/>
                          </a:moveTo>
                          <a:lnTo>
                            <a:pt x="0" y="1295774"/>
                          </a:lnTo>
                          <a:cubicBezTo>
                            <a:pt x="20807" y="1254161"/>
                            <a:pt x="9623" y="1273138"/>
                            <a:pt x="32803" y="1238368"/>
                          </a:cubicBezTo>
                          <a:cubicBezTo>
                            <a:pt x="35537" y="1234268"/>
                            <a:pt x="37519" y="1229552"/>
                            <a:pt x="41004" y="1226067"/>
                          </a:cubicBezTo>
                          <a:cubicBezTo>
                            <a:pt x="45105" y="1221966"/>
                            <a:pt x="49593" y="1218220"/>
                            <a:pt x="53306" y="1213765"/>
                          </a:cubicBezTo>
                          <a:cubicBezTo>
                            <a:pt x="56461" y="1209979"/>
                            <a:pt x="58351" y="1205250"/>
                            <a:pt x="61506" y="1201464"/>
                          </a:cubicBezTo>
                          <a:cubicBezTo>
                            <a:pt x="71370" y="1189627"/>
                            <a:pt x="74016" y="1189024"/>
                            <a:pt x="86109" y="1180962"/>
                          </a:cubicBezTo>
                          <a:cubicBezTo>
                            <a:pt x="88843" y="1176861"/>
                            <a:pt x="92308" y="1173164"/>
                            <a:pt x="94310" y="1168660"/>
                          </a:cubicBezTo>
                          <a:cubicBezTo>
                            <a:pt x="113829" y="1124743"/>
                            <a:pt x="92152" y="1159597"/>
                            <a:pt x="110712" y="1131756"/>
                          </a:cubicBezTo>
                          <a:cubicBezTo>
                            <a:pt x="113446" y="1123555"/>
                            <a:pt x="116817" y="1115540"/>
                            <a:pt x="118913" y="1107154"/>
                          </a:cubicBezTo>
                          <a:cubicBezTo>
                            <a:pt x="120280" y="1101687"/>
                            <a:pt x="121394" y="1096150"/>
                            <a:pt x="123013" y="1090752"/>
                          </a:cubicBezTo>
                          <a:cubicBezTo>
                            <a:pt x="125497" y="1082472"/>
                            <a:pt x="126419" y="1073342"/>
                            <a:pt x="131214" y="1066149"/>
                          </a:cubicBezTo>
                          <a:lnTo>
                            <a:pt x="147616" y="1041547"/>
                          </a:lnTo>
                          <a:cubicBezTo>
                            <a:pt x="158817" y="1007937"/>
                            <a:pt x="139444" y="1059952"/>
                            <a:pt x="176319" y="1004642"/>
                          </a:cubicBezTo>
                          <a:lnTo>
                            <a:pt x="192721" y="980040"/>
                          </a:lnTo>
                          <a:lnTo>
                            <a:pt x="200922" y="967738"/>
                          </a:lnTo>
                          <a:cubicBezTo>
                            <a:pt x="208139" y="946087"/>
                            <a:pt x="202625" y="959032"/>
                            <a:pt x="221424" y="930834"/>
                          </a:cubicBezTo>
                          <a:lnTo>
                            <a:pt x="229625" y="918533"/>
                          </a:lnTo>
                          <a:cubicBezTo>
                            <a:pt x="230992" y="914433"/>
                            <a:pt x="231792" y="910098"/>
                            <a:pt x="233725" y="906232"/>
                          </a:cubicBezTo>
                          <a:cubicBezTo>
                            <a:pt x="235929" y="901824"/>
                            <a:pt x="239924" y="898434"/>
                            <a:pt x="241926" y="893930"/>
                          </a:cubicBezTo>
                          <a:cubicBezTo>
                            <a:pt x="261445" y="850013"/>
                            <a:pt x="239768" y="884867"/>
                            <a:pt x="258328" y="857026"/>
                          </a:cubicBezTo>
                          <a:cubicBezTo>
                            <a:pt x="270866" y="819407"/>
                            <a:pt x="249908" y="877964"/>
                            <a:pt x="274730" y="828323"/>
                          </a:cubicBezTo>
                          <a:cubicBezTo>
                            <a:pt x="278596" y="820591"/>
                            <a:pt x="280197" y="811922"/>
                            <a:pt x="282931" y="803721"/>
                          </a:cubicBezTo>
                          <a:cubicBezTo>
                            <a:pt x="284298" y="799620"/>
                            <a:pt x="284633" y="795015"/>
                            <a:pt x="287031" y="791419"/>
                          </a:cubicBezTo>
                          <a:cubicBezTo>
                            <a:pt x="289765" y="787319"/>
                            <a:pt x="292787" y="783397"/>
                            <a:pt x="295232" y="779118"/>
                          </a:cubicBezTo>
                          <a:cubicBezTo>
                            <a:pt x="298265" y="773811"/>
                            <a:pt x="300193" y="767900"/>
                            <a:pt x="303433" y="762716"/>
                          </a:cubicBezTo>
                          <a:cubicBezTo>
                            <a:pt x="307055" y="756921"/>
                            <a:pt x="312112" y="752109"/>
                            <a:pt x="315734" y="746314"/>
                          </a:cubicBezTo>
                          <a:cubicBezTo>
                            <a:pt x="326520" y="729056"/>
                            <a:pt x="323484" y="722163"/>
                            <a:pt x="340337" y="705310"/>
                          </a:cubicBezTo>
                          <a:lnTo>
                            <a:pt x="364940" y="680707"/>
                          </a:lnTo>
                          <a:cubicBezTo>
                            <a:pt x="369040" y="676607"/>
                            <a:pt x="374025" y="673231"/>
                            <a:pt x="377241" y="668406"/>
                          </a:cubicBezTo>
                          <a:cubicBezTo>
                            <a:pt x="397599" y="637867"/>
                            <a:pt x="371437" y="675370"/>
                            <a:pt x="397743" y="643803"/>
                          </a:cubicBezTo>
                          <a:cubicBezTo>
                            <a:pt x="400898" y="640017"/>
                            <a:pt x="402789" y="635288"/>
                            <a:pt x="405944" y="631502"/>
                          </a:cubicBezTo>
                          <a:cubicBezTo>
                            <a:pt x="409657" y="627047"/>
                            <a:pt x="414533" y="623655"/>
                            <a:pt x="418246" y="619200"/>
                          </a:cubicBezTo>
                          <a:cubicBezTo>
                            <a:pt x="430719" y="604233"/>
                            <a:pt x="421719" y="607843"/>
                            <a:pt x="438748" y="594598"/>
                          </a:cubicBezTo>
                          <a:cubicBezTo>
                            <a:pt x="485283" y="558404"/>
                            <a:pt x="445958" y="588941"/>
                            <a:pt x="475652" y="574095"/>
                          </a:cubicBezTo>
                          <a:cubicBezTo>
                            <a:pt x="480060" y="571891"/>
                            <a:pt x="483545" y="568099"/>
                            <a:pt x="487953" y="565895"/>
                          </a:cubicBezTo>
                          <a:cubicBezTo>
                            <a:pt x="521903" y="548920"/>
                            <a:pt x="477304" y="577094"/>
                            <a:pt x="512556" y="553593"/>
                          </a:cubicBezTo>
                          <a:cubicBezTo>
                            <a:pt x="515290" y="549493"/>
                            <a:pt x="519341" y="546012"/>
                            <a:pt x="520757" y="541292"/>
                          </a:cubicBezTo>
                          <a:cubicBezTo>
                            <a:pt x="523534" y="532035"/>
                            <a:pt x="519668" y="520743"/>
                            <a:pt x="524857" y="512589"/>
                          </a:cubicBezTo>
                          <a:cubicBezTo>
                            <a:pt x="530149" y="504274"/>
                            <a:pt x="541259" y="501654"/>
                            <a:pt x="549460" y="496187"/>
                          </a:cubicBezTo>
                          <a:cubicBezTo>
                            <a:pt x="565358" y="485588"/>
                            <a:pt x="557085" y="489544"/>
                            <a:pt x="574063" y="483886"/>
                          </a:cubicBezTo>
                          <a:cubicBezTo>
                            <a:pt x="578163" y="481152"/>
                            <a:pt x="581956" y="477889"/>
                            <a:pt x="586364" y="475685"/>
                          </a:cubicBezTo>
                          <a:cubicBezTo>
                            <a:pt x="590230" y="473752"/>
                            <a:pt x="595609" y="474640"/>
                            <a:pt x="598665" y="471584"/>
                          </a:cubicBezTo>
                          <a:cubicBezTo>
                            <a:pt x="601721" y="468528"/>
                            <a:pt x="600667" y="463061"/>
                            <a:pt x="602766" y="459283"/>
                          </a:cubicBezTo>
                          <a:cubicBezTo>
                            <a:pt x="615124" y="437038"/>
                            <a:pt x="618874" y="441419"/>
                            <a:pt x="623268" y="422379"/>
                          </a:cubicBezTo>
                          <a:cubicBezTo>
                            <a:pt x="626402" y="408797"/>
                            <a:pt x="618245" y="385782"/>
                            <a:pt x="631469" y="381374"/>
                          </a:cubicBezTo>
                          <a:cubicBezTo>
                            <a:pt x="639670" y="378640"/>
                            <a:pt x="647595" y="374868"/>
                            <a:pt x="656072" y="373173"/>
                          </a:cubicBezTo>
                          <a:cubicBezTo>
                            <a:pt x="680812" y="368225"/>
                            <a:pt x="669962" y="371277"/>
                            <a:pt x="688875" y="364973"/>
                          </a:cubicBezTo>
                          <a:cubicBezTo>
                            <a:pt x="692975" y="362239"/>
                            <a:pt x="696768" y="358976"/>
                            <a:pt x="701176" y="356772"/>
                          </a:cubicBezTo>
                          <a:cubicBezTo>
                            <a:pt x="705042" y="354839"/>
                            <a:pt x="709881" y="355069"/>
                            <a:pt x="713478" y="352671"/>
                          </a:cubicBezTo>
                          <a:cubicBezTo>
                            <a:pt x="718303" y="349454"/>
                            <a:pt x="721679" y="344470"/>
                            <a:pt x="725779" y="340370"/>
                          </a:cubicBezTo>
                          <a:cubicBezTo>
                            <a:pt x="728513" y="332169"/>
                            <a:pt x="732285" y="324244"/>
                            <a:pt x="733980" y="315767"/>
                          </a:cubicBezTo>
                          <a:cubicBezTo>
                            <a:pt x="739775" y="286792"/>
                            <a:pt x="735877" y="301872"/>
                            <a:pt x="746281" y="270662"/>
                          </a:cubicBezTo>
                          <a:lnTo>
                            <a:pt x="750382" y="258361"/>
                          </a:lnTo>
                          <a:cubicBezTo>
                            <a:pt x="751749" y="254261"/>
                            <a:pt x="750382" y="247427"/>
                            <a:pt x="754482" y="246060"/>
                          </a:cubicBezTo>
                          <a:cubicBezTo>
                            <a:pt x="771459" y="240401"/>
                            <a:pt x="763187" y="244357"/>
                            <a:pt x="779085" y="233758"/>
                          </a:cubicBezTo>
                          <a:cubicBezTo>
                            <a:pt x="786926" y="210233"/>
                            <a:pt x="777570" y="232191"/>
                            <a:pt x="795487" y="209155"/>
                          </a:cubicBezTo>
                          <a:cubicBezTo>
                            <a:pt x="801538" y="201375"/>
                            <a:pt x="804920" y="191523"/>
                            <a:pt x="811889" y="184553"/>
                          </a:cubicBezTo>
                          <a:cubicBezTo>
                            <a:pt x="815989" y="180452"/>
                            <a:pt x="820478" y="176706"/>
                            <a:pt x="824190" y="172251"/>
                          </a:cubicBezTo>
                          <a:cubicBezTo>
                            <a:pt x="827345" y="168465"/>
                            <a:pt x="828212" y="162562"/>
                            <a:pt x="832391" y="159950"/>
                          </a:cubicBezTo>
                          <a:cubicBezTo>
                            <a:pt x="839721" y="155369"/>
                            <a:pt x="848792" y="154483"/>
                            <a:pt x="856993" y="151749"/>
                          </a:cubicBezTo>
                          <a:lnTo>
                            <a:pt x="893898" y="139448"/>
                          </a:lnTo>
                          <a:lnTo>
                            <a:pt x="906199" y="135347"/>
                          </a:lnTo>
                          <a:lnTo>
                            <a:pt x="918500" y="131247"/>
                          </a:lnTo>
                          <a:cubicBezTo>
                            <a:pt x="941231" y="116094"/>
                            <a:pt x="923252" y="131716"/>
                            <a:pt x="934902" y="110745"/>
                          </a:cubicBezTo>
                          <a:cubicBezTo>
                            <a:pt x="939689" y="102129"/>
                            <a:pt x="951304" y="86142"/>
                            <a:pt x="951304" y="86142"/>
                          </a:cubicBezTo>
                          <a:cubicBezTo>
                            <a:pt x="958262" y="65268"/>
                            <a:pt x="949813" y="79681"/>
                            <a:pt x="967706" y="69740"/>
                          </a:cubicBezTo>
                          <a:cubicBezTo>
                            <a:pt x="979944" y="62941"/>
                            <a:pt x="989957" y="51192"/>
                            <a:pt x="1004610" y="49238"/>
                          </a:cubicBezTo>
                          <a:cubicBezTo>
                            <a:pt x="1020924" y="47063"/>
                            <a:pt x="1037413" y="46505"/>
                            <a:pt x="1053815" y="45138"/>
                          </a:cubicBezTo>
                          <a:cubicBezTo>
                            <a:pt x="1118206" y="34405"/>
                            <a:pt x="1038028" y="49084"/>
                            <a:pt x="1103020" y="32836"/>
                          </a:cubicBezTo>
                          <a:cubicBezTo>
                            <a:pt x="1113955" y="30102"/>
                            <a:pt x="1125131" y="28199"/>
                            <a:pt x="1135824" y="24635"/>
                          </a:cubicBezTo>
                          <a:cubicBezTo>
                            <a:pt x="1139924" y="23268"/>
                            <a:pt x="1143853" y="21192"/>
                            <a:pt x="1148125" y="20535"/>
                          </a:cubicBezTo>
                          <a:cubicBezTo>
                            <a:pt x="1161702" y="18446"/>
                            <a:pt x="1175519" y="18290"/>
                            <a:pt x="1189130" y="16434"/>
                          </a:cubicBezTo>
                          <a:cubicBezTo>
                            <a:pt x="1205605" y="14187"/>
                            <a:pt x="1238335" y="8234"/>
                            <a:pt x="1238335" y="8234"/>
                          </a:cubicBezTo>
                          <a:cubicBezTo>
                            <a:pt x="1242436" y="6867"/>
                            <a:pt x="1246384" y="4906"/>
                            <a:pt x="1250637" y="4133"/>
                          </a:cubicBezTo>
                          <a:cubicBezTo>
                            <a:pt x="1276916" y="-645"/>
                            <a:pt x="1278349" y="33"/>
                            <a:pt x="1299842" y="33"/>
                          </a:cubicBezTo>
                          <a:lnTo>
                            <a:pt x="1299842" y="33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0" name="Forme libre 39">
                      <a:extLst>
                        <a:ext uri="{FF2B5EF4-FFF2-40B4-BE49-F238E27FC236}">
                          <a16:creationId xmlns:a16="http://schemas.microsoft.com/office/drawing/2014/main" id="{3E045B05-5966-70B4-3130-E83EE02AE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8612" y="3600187"/>
                      <a:ext cx="1287540" cy="1295748"/>
                    </a:xfrm>
                    <a:custGeom>
                      <a:avLst/>
                      <a:gdLst>
                        <a:gd name="connsiteX0" fmla="*/ 0 w 1287540"/>
                        <a:gd name="connsiteY0" fmla="*/ 1295748 h 1295748"/>
                        <a:gd name="connsiteX1" fmla="*/ 0 w 1287540"/>
                        <a:gd name="connsiteY1" fmla="*/ 1295748 h 1295748"/>
                        <a:gd name="connsiteX2" fmla="*/ 8201 w 1287540"/>
                        <a:gd name="connsiteY2" fmla="*/ 1119429 h 1295748"/>
                        <a:gd name="connsiteX3" fmla="*/ 16401 w 1287540"/>
                        <a:gd name="connsiteY3" fmla="*/ 1074324 h 1295748"/>
                        <a:gd name="connsiteX4" fmla="*/ 20502 w 1287540"/>
                        <a:gd name="connsiteY4" fmla="*/ 1041521 h 1295748"/>
                        <a:gd name="connsiteX5" fmla="*/ 28703 w 1287540"/>
                        <a:gd name="connsiteY5" fmla="*/ 1008717 h 1295748"/>
                        <a:gd name="connsiteX6" fmla="*/ 45105 w 1287540"/>
                        <a:gd name="connsiteY6" fmla="*/ 963612 h 1295748"/>
                        <a:gd name="connsiteX7" fmla="*/ 53305 w 1287540"/>
                        <a:gd name="connsiteY7" fmla="*/ 926708 h 1295748"/>
                        <a:gd name="connsiteX8" fmla="*/ 61506 w 1287540"/>
                        <a:gd name="connsiteY8" fmla="*/ 898005 h 1295748"/>
                        <a:gd name="connsiteX9" fmla="*/ 65607 w 1287540"/>
                        <a:gd name="connsiteY9" fmla="*/ 877503 h 1295748"/>
                        <a:gd name="connsiteX10" fmla="*/ 69707 w 1287540"/>
                        <a:gd name="connsiteY10" fmla="*/ 861101 h 1295748"/>
                        <a:gd name="connsiteX11" fmla="*/ 77908 w 1287540"/>
                        <a:gd name="connsiteY11" fmla="*/ 824197 h 1295748"/>
                        <a:gd name="connsiteX12" fmla="*/ 90210 w 1287540"/>
                        <a:gd name="connsiteY12" fmla="*/ 783192 h 1295748"/>
                        <a:gd name="connsiteX13" fmla="*/ 94310 w 1287540"/>
                        <a:gd name="connsiteY13" fmla="*/ 762690 h 1295748"/>
                        <a:gd name="connsiteX14" fmla="*/ 102511 w 1287540"/>
                        <a:gd name="connsiteY14" fmla="*/ 738087 h 1295748"/>
                        <a:gd name="connsiteX15" fmla="*/ 106611 w 1287540"/>
                        <a:gd name="connsiteY15" fmla="*/ 725786 h 1295748"/>
                        <a:gd name="connsiteX16" fmla="*/ 110712 w 1287540"/>
                        <a:gd name="connsiteY16" fmla="*/ 713485 h 1295748"/>
                        <a:gd name="connsiteX17" fmla="*/ 114812 w 1287540"/>
                        <a:gd name="connsiteY17" fmla="*/ 701183 h 1295748"/>
                        <a:gd name="connsiteX18" fmla="*/ 123013 w 1287540"/>
                        <a:gd name="connsiteY18" fmla="*/ 688882 h 1295748"/>
                        <a:gd name="connsiteX19" fmla="*/ 131214 w 1287540"/>
                        <a:gd name="connsiteY19" fmla="*/ 664279 h 1295748"/>
                        <a:gd name="connsiteX20" fmla="*/ 147616 w 1287540"/>
                        <a:gd name="connsiteY20" fmla="*/ 615074 h 1295748"/>
                        <a:gd name="connsiteX21" fmla="*/ 155817 w 1287540"/>
                        <a:gd name="connsiteY21" fmla="*/ 590471 h 1295748"/>
                        <a:gd name="connsiteX22" fmla="*/ 164018 w 1287540"/>
                        <a:gd name="connsiteY22" fmla="*/ 578170 h 1295748"/>
                        <a:gd name="connsiteX23" fmla="*/ 176319 w 1287540"/>
                        <a:gd name="connsiteY23" fmla="*/ 553567 h 1295748"/>
                        <a:gd name="connsiteX24" fmla="*/ 180419 w 1287540"/>
                        <a:gd name="connsiteY24" fmla="*/ 541266 h 1295748"/>
                        <a:gd name="connsiteX25" fmla="*/ 188620 w 1287540"/>
                        <a:gd name="connsiteY25" fmla="*/ 528965 h 1295748"/>
                        <a:gd name="connsiteX26" fmla="*/ 196821 w 1287540"/>
                        <a:gd name="connsiteY26" fmla="*/ 504362 h 1295748"/>
                        <a:gd name="connsiteX27" fmla="*/ 200922 w 1287540"/>
                        <a:gd name="connsiteY27" fmla="*/ 492061 h 1295748"/>
                        <a:gd name="connsiteX28" fmla="*/ 221424 w 1287540"/>
                        <a:gd name="connsiteY28" fmla="*/ 467458 h 1295748"/>
                        <a:gd name="connsiteX29" fmla="*/ 241926 w 1287540"/>
                        <a:gd name="connsiteY29" fmla="*/ 446956 h 1295748"/>
                        <a:gd name="connsiteX30" fmla="*/ 258328 w 1287540"/>
                        <a:gd name="connsiteY30" fmla="*/ 422353 h 1295748"/>
                        <a:gd name="connsiteX31" fmla="*/ 266529 w 1287540"/>
                        <a:gd name="connsiteY31" fmla="*/ 410052 h 1295748"/>
                        <a:gd name="connsiteX32" fmla="*/ 303433 w 1287540"/>
                        <a:gd name="connsiteY32" fmla="*/ 381348 h 1295748"/>
                        <a:gd name="connsiteX33" fmla="*/ 311634 w 1287540"/>
                        <a:gd name="connsiteY33" fmla="*/ 369047 h 1295748"/>
                        <a:gd name="connsiteX34" fmla="*/ 323935 w 1287540"/>
                        <a:gd name="connsiteY34" fmla="*/ 360846 h 1295748"/>
                        <a:gd name="connsiteX35" fmla="*/ 348538 w 1287540"/>
                        <a:gd name="connsiteY35" fmla="*/ 336243 h 1295748"/>
                        <a:gd name="connsiteX36" fmla="*/ 360839 w 1287540"/>
                        <a:gd name="connsiteY36" fmla="*/ 323942 h 1295748"/>
                        <a:gd name="connsiteX37" fmla="*/ 377241 w 1287540"/>
                        <a:gd name="connsiteY37" fmla="*/ 299339 h 1295748"/>
                        <a:gd name="connsiteX38" fmla="*/ 385442 w 1287540"/>
                        <a:gd name="connsiteY38" fmla="*/ 287038 h 1295748"/>
                        <a:gd name="connsiteX39" fmla="*/ 410045 w 1287540"/>
                        <a:gd name="connsiteY39" fmla="*/ 262435 h 1295748"/>
                        <a:gd name="connsiteX40" fmla="*/ 426446 w 1287540"/>
                        <a:gd name="connsiteY40" fmla="*/ 237833 h 1295748"/>
                        <a:gd name="connsiteX41" fmla="*/ 434647 w 1287540"/>
                        <a:gd name="connsiteY41" fmla="*/ 225531 h 1295748"/>
                        <a:gd name="connsiteX42" fmla="*/ 446949 w 1287540"/>
                        <a:gd name="connsiteY42" fmla="*/ 217330 h 1295748"/>
                        <a:gd name="connsiteX43" fmla="*/ 467451 w 1287540"/>
                        <a:gd name="connsiteY43" fmla="*/ 192728 h 1295748"/>
                        <a:gd name="connsiteX44" fmla="*/ 479752 w 1287540"/>
                        <a:gd name="connsiteY44" fmla="*/ 184527 h 1295748"/>
                        <a:gd name="connsiteX45" fmla="*/ 492053 w 1287540"/>
                        <a:gd name="connsiteY45" fmla="*/ 172226 h 1295748"/>
                        <a:gd name="connsiteX46" fmla="*/ 516656 w 1287540"/>
                        <a:gd name="connsiteY46" fmla="*/ 155824 h 1295748"/>
                        <a:gd name="connsiteX47" fmla="*/ 553560 w 1287540"/>
                        <a:gd name="connsiteY47" fmla="*/ 127121 h 1295748"/>
                        <a:gd name="connsiteX48" fmla="*/ 565862 w 1287540"/>
                        <a:gd name="connsiteY48" fmla="*/ 118920 h 1295748"/>
                        <a:gd name="connsiteX49" fmla="*/ 578163 w 1287540"/>
                        <a:gd name="connsiteY49" fmla="*/ 114819 h 1295748"/>
                        <a:gd name="connsiteX50" fmla="*/ 602766 w 1287540"/>
                        <a:gd name="connsiteY50" fmla="*/ 98417 h 1295748"/>
                        <a:gd name="connsiteX51" fmla="*/ 615067 w 1287540"/>
                        <a:gd name="connsiteY51" fmla="*/ 90217 h 1295748"/>
                        <a:gd name="connsiteX52" fmla="*/ 623268 w 1287540"/>
                        <a:gd name="connsiteY52" fmla="*/ 77915 h 1295748"/>
                        <a:gd name="connsiteX53" fmla="*/ 635569 w 1287540"/>
                        <a:gd name="connsiteY53" fmla="*/ 73815 h 1295748"/>
                        <a:gd name="connsiteX54" fmla="*/ 647871 w 1287540"/>
                        <a:gd name="connsiteY54" fmla="*/ 65614 h 1295748"/>
                        <a:gd name="connsiteX55" fmla="*/ 660172 w 1287540"/>
                        <a:gd name="connsiteY55" fmla="*/ 61513 h 1295748"/>
                        <a:gd name="connsiteX56" fmla="*/ 701176 w 1287540"/>
                        <a:gd name="connsiteY56" fmla="*/ 53313 h 1295748"/>
                        <a:gd name="connsiteX57" fmla="*/ 729879 w 1287540"/>
                        <a:gd name="connsiteY57" fmla="*/ 49212 h 1295748"/>
                        <a:gd name="connsiteX58" fmla="*/ 750382 w 1287540"/>
                        <a:gd name="connsiteY58" fmla="*/ 45112 h 1295748"/>
                        <a:gd name="connsiteX59" fmla="*/ 811888 w 1287540"/>
                        <a:gd name="connsiteY59" fmla="*/ 36911 h 1295748"/>
                        <a:gd name="connsiteX60" fmla="*/ 832391 w 1287540"/>
                        <a:gd name="connsiteY60" fmla="*/ 32810 h 1295748"/>
                        <a:gd name="connsiteX61" fmla="*/ 861094 w 1287540"/>
                        <a:gd name="connsiteY61" fmla="*/ 28710 h 1295748"/>
                        <a:gd name="connsiteX62" fmla="*/ 881596 w 1287540"/>
                        <a:gd name="connsiteY62" fmla="*/ 24609 h 1295748"/>
                        <a:gd name="connsiteX63" fmla="*/ 910299 w 1287540"/>
                        <a:gd name="connsiteY63" fmla="*/ 20509 h 1295748"/>
                        <a:gd name="connsiteX64" fmla="*/ 934902 w 1287540"/>
                        <a:gd name="connsiteY64" fmla="*/ 16409 h 1295748"/>
                        <a:gd name="connsiteX65" fmla="*/ 975906 w 1287540"/>
                        <a:gd name="connsiteY65" fmla="*/ 8208 h 1295748"/>
                        <a:gd name="connsiteX66" fmla="*/ 1021011 w 1287540"/>
                        <a:gd name="connsiteY66" fmla="*/ 4107 h 1295748"/>
                        <a:gd name="connsiteX67" fmla="*/ 1287540 w 1287540"/>
                        <a:gd name="connsiteY67" fmla="*/ 7 h 1295748"/>
                        <a:gd name="connsiteX68" fmla="*/ 1287540 w 1287540"/>
                        <a:gd name="connsiteY68" fmla="*/ 7 h 129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</a:cxnLst>
                      <a:rect l="l" t="t" r="r" b="b"/>
                      <a:pathLst>
                        <a:path w="1287540" h="1295748">
                          <a:moveTo>
                            <a:pt x="0" y="1295748"/>
                          </a:moveTo>
                          <a:lnTo>
                            <a:pt x="0" y="1295748"/>
                          </a:lnTo>
                          <a:cubicBezTo>
                            <a:pt x="10746" y="1199022"/>
                            <a:pt x="-1945" y="1322354"/>
                            <a:pt x="8201" y="1119429"/>
                          </a:cubicBezTo>
                          <a:cubicBezTo>
                            <a:pt x="8766" y="1108123"/>
                            <a:pt x="14594" y="1086070"/>
                            <a:pt x="16401" y="1074324"/>
                          </a:cubicBezTo>
                          <a:cubicBezTo>
                            <a:pt x="18077" y="1063433"/>
                            <a:pt x="18826" y="1052412"/>
                            <a:pt x="20502" y="1041521"/>
                          </a:cubicBezTo>
                          <a:cubicBezTo>
                            <a:pt x="25225" y="1010821"/>
                            <a:pt x="22537" y="1031325"/>
                            <a:pt x="28703" y="1008717"/>
                          </a:cubicBezTo>
                          <a:cubicBezTo>
                            <a:pt x="39546" y="968962"/>
                            <a:pt x="30019" y="986240"/>
                            <a:pt x="45105" y="963612"/>
                          </a:cubicBezTo>
                          <a:cubicBezTo>
                            <a:pt x="47922" y="949528"/>
                            <a:pt x="49446" y="940213"/>
                            <a:pt x="53305" y="926708"/>
                          </a:cubicBezTo>
                          <a:cubicBezTo>
                            <a:pt x="60161" y="902714"/>
                            <a:pt x="55090" y="926875"/>
                            <a:pt x="61506" y="898005"/>
                          </a:cubicBezTo>
                          <a:cubicBezTo>
                            <a:pt x="63018" y="891202"/>
                            <a:pt x="64095" y="884306"/>
                            <a:pt x="65607" y="877503"/>
                          </a:cubicBezTo>
                          <a:cubicBezTo>
                            <a:pt x="66830" y="872002"/>
                            <a:pt x="68484" y="866602"/>
                            <a:pt x="69707" y="861101"/>
                          </a:cubicBezTo>
                          <a:cubicBezTo>
                            <a:pt x="73047" y="846069"/>
                            <a:pt x="73627" y="838469"/>
                            <a:pt x="77908" y="824197"/>
                          </a:cubicBezTo>
                          <a:cubicBezTo>
                            <a:pt x="86667" y="795001"/>
                            <a:pt x="84811" y="807489"/>
                            <a:pt x="90210" y="783192"/>
                          </a:cubicBezTo>
                          <a:cubicBezTo>
                            <a:pt x="91722" y="776389"/>
                            <a:pt x="92476" y="769414"/>
                            <a:pt x="94310" y="762690"/>
                          </a:cubicBezTo>
                          <a:cubicBezTo>
                            <a:pt x="96584" y="754350"/>
                            <a:pt x="99777" y="746288"/>
                            <a:pt x="102511" y="738087"/>
                          </a:cubicBezTo>
                          <a:lnTo>
                            <a:pt x="106611" y="725786"/>
                          </a:lnTo>
                          <a:lnTo>
                            <a:pt x="110712" y="713485"/>
                          </a:lnTo>
                          <a:cubicBezTo>
                            <a:pt x="112079" y="709384"/>
                            <a:pt x="112414" y="704779"/>
                            <a:pt x="114812" y="701183"/>
                          </a:cubicBezTo>
                          <a:cubicBezTo>
                            <a:pt x="117546" y="697083"/>
                            <a:pt x="121012" y="693385"/>
                            <a:pt x="123013" y="688882"/>
                          </a:cubicBezTo>
                          <a:cubicBezTo>
                            <a:pt x="126524" y="680982"/>
                            <a:pt x="128480" y="672480"/>
                            <a:pt x="131214" y="664279"/>
                          </a:cubicBezTo>
                          <a:lnTo>
                            <a:pt x="147616" y="615074"/>
                          </a:lnTo>
                          <a:cubicBezTo>
                            <a:pt x="147617" y="615070"/>
                            <a:pt x="155815" y="590474"/>
                            <a:pt x="155817" y="590471"/>
                          </a:cubicBezTo>
                          <a:lnTo>
                            <a:pt x="164018" y="578170"/>
                          </a:lnTo>
                          <a:cubicBezTo>
                            <a:pt x="174323" y="547252"/>
                            <a:pt x="160422" y="585362"/>
                            <a:pt x="176319" y="553567"/>
                          </a:cubicBezTo>
                          <a:cubicBezTo>
                            <a:pt x="178252" y="549701"/>
                            <a:pt x="178486" y="545132"/>
                            <a:pt x="180419" y="541266"/>
                          </a:cubicBezTo>
                          <a:cubicBezTo>
                            <a:pt x="182623" y="536858"/>
                            <a:pt x="186619" y="533468"/>
                            <a:pt x="188620" y="528965"/>
                          </a:cubicBezTo>
                          <a:cubicBezTo>
                            <a:pt x="192131" y="521065"/>
                            <a:pt x="194087" y="512563"/>
                            <a:pt x="196821" y="504362"/>
                          </a:cubicBezTo>
                          <a:cubicBezTo>
                            <a:pt x="198188" y="500262"/>
                            <a:pt x="198525" y="495657"/>
                            <a:pt x="200922" y="492061"/>
                          </a:cubicBezTo>
                          <a:cubicBezTo>
                            <a:pt x="221284" y="461517"/>
                            <a:pt x="195114" y="499031"/>
                            <a:pt x="221424" y="467458"/>
                          </a:cubicBezTo>
                          <a:cubicBezTo>
                            <a:pt x="238509" y="446956"/>
                            <a:pt x="219375" y="461989"/>
                            <a:pt x="241926" y="446956"/>
                          </a:cubicBezTo>
                          <a:lnTo>
                            <a:pt x="258328" y="422353"/>
                          </a:lnTo>
                          <a:cubicBezTo>
                            <a:pt x="261062" y="418253"/>
                            <a:pt x="262429" y="412786"/>
                            <a:pt x="266529" y="410052"/>
                          </a:cubicBezTo>
                          <a:cubicBezTo>
                            <a:pt x="283674" y="398621"/>
                            <a:pt x="291388" y="395801"/>
                            <a:pt x="303433" y="381348"/>
                          </a:cubicBezTo>
                          <a:cubicBezTo>
                            <a:pt x="306588" y="377562"/>
                            <a:pt x="308149" y="372532"/>
                            <a:pt x="311634" y="369047"/>
                          </a:cubicBezTo>
                          <a:cubicBezTo>
                            <a:pt x="315119" y="365562"/>
                            <a:pt x="320252" y="364120"/>
                            <a:pt x="323935" y="360846"/>
                          </a:cubicBezTo>
                          <a:cubicBezTo>
                            <a:pt x="332603" y="353141"/>
                            <a:pt x="340337" y="344444"/>
                            <a:pt x="348538" y="336243"/>
                          </a:cubicBezTo>
                          <a:cubicBezTo>
                            <a:pt x="352638" y="332143"/>
                            <a:pt x="357622" y="328767"/>
                            <a:pt x="360839" y="323942"/>
                          </a:cubicBezTo>
                          <a:lnTo>
                            <a:pt x="377241" y="299339"/>
                          </a:lnTo>
                          <a:cubicBezTo>
                            <a:pt x="379975" y="295239"/>
                            <a:pt x="381957" y="290523"/>
                            <a:pt x="385442" y="287038"/>
                          </a:cubicBezTo>
                          <a:cubicBezTo>
                            <a:pt x="393643" y="278837"/>
                            <a:pt x="403612" y="272085"/>
                            <a:pt x="410045" y="262435"/>
                          </a:cubicBezTo>
                          <a:lnTo>
                            <a:pt x="426446" y="237833"/>
                          </a:lnTo>
                          <a:cubicBezTo>
                            <a:pt x="429180" y="233732"/>
                            <a:pt x="430546" y="228265"/>
                            <a:pt x="434647" y="225531"/>
                          </a:cubicBezTo>
                          <a:lnTo>
                            <a:pt x="446949" y="217330"/>
                          </a:lnTo>
                          <a:cubicBezTo>
                            <a:pt x="455014" y="205232"/>
                            <a:pt x="455609" y="202596"/>
                            <a:pt x="467451" y="192728"/>
                          </a:cubicBezTo>
                          <a:cubicBezTo>
                            <a:pt x="471237" y="189573"/>
                            <a:pt x="475966" y="187682"/>
                            <a:pt x="479752" y="184527"/>
                          </a:cubicBezTo>
                          <a:cubicBezTo>
                            <a:pt x="484207" y="180815"/>
                            <a:pt x="487476" y="175786"/>
                            <a:pt x="492053" y="172226"/>
                          </a:cubicBezTo>
                          <a:cubicBezTo>
                            <a:pt x="499833" y="166175"/>
                            <a:pt x="509686" y="162794"/>
                            <a:pt x="516656" y="155824"/>
                          </a:cubicBezTo>
                          <a:cubicBezTo>
                            <a:pt x="535927" y="136553"/>
                            <a:pt x="524133" y="146738"/>
                            <a:pt x="553560" y="127121"/>
                          </a:cubicBezTo>
                          <a:cubicBezTo>
                            <a:pt x="557661" y="124387"/>
                            <a:pt x="561187" y="120479"/>
                            <a:pt x="565862" y="118920"/>
                          </a:cubicBezTo>
                          <a:cubicBezTo>
                            <a:pt x="569962" y="117553"/>
                            <a:pt x="574385" y="116918"/>
                            <a:pt x="578163" y="114819"/>
                          </a:cubicBezTo>
                          <a:cubicBezTo>
                            <a:pt x="586779" y="110032"/>
                            <a:pt x="594565" y="103884"/>
                            <a:pt x="602766" y="98417"/>
                          </a:cubicBezTo>
                          <a:lnTo>
                            <a:pt x="615067" y="90217"/>
                          </a:lnTo>
                          <a:cubicBezTo>
                            <a:pt x="617801" y="86116"/>
                            <a:pt x="619420" y="80994"/>
                            <a:pt x="623268" y="77915"/>
                          </a:cubicBezTo>
                          <a:cubicBezTo>
                            <a:pt x="626643" y="75215"/>
                            <a:pt x="631703" y="75748"/>
                            <a:pt x="635569" y="73815"/>
                          </a:cubicBezTo>
                          <a:cubicBezTo>
                            <a:pt x="639977" y="71611"/>
                            <a:pt x="643463" y="67818"/>
                            <a:pt x="647871" y="65614"/>
                          </a:cubicBezTo>
                          <a:cubicBezTo>
                            <a:pt x="651737" y="63681"/>
                            <a:pt x="655960" y="62485"/>
                            <a:pt x="660172" y="61513"/>
                          </a:cubicBezTo>
                          <a:cubicBezTo>
                            <a:pt x="673754" y="58379"/>
                            <a:pt x="687378" y="55284"/>
                            <a:pt x="701176" y="53313"/>
                          </a:cubicBezTo>
                          <a:cubicBezTo>
                            <a:pt x="710744" y="51946"/>
                            <a:pt x="720346" y="50801"/>
                            <a:pt x="729879" y="49212"/>
                          </a:cubicBezTo>
                          <a:cubicBezTo>
                            <a:pt x="736754" y="48066"/>
                            <a:pt x="743507" y="46258"/>
                            <a:pt x="750382" y="45112"/>
                          </a:cubicBezTo>
                          <a:cubicBezTo>
                            <a:pt x="800189" y="36811"/>
                            <a:pt x="757871" y="45221"/>
                            <a:pt x="811888" y="36911"/>
                          </a:cubicBezTo>
                          <a:cubicBezTo>
                            <a:pt x="818777" y="35851"/>
                            <a:pt x="825516" y="33956"/>
                            <a:pt x="832391" y="32810"/>
                          </a:cubicBezTo>
                          <a:cubicBezTo>
                            <a:pt x="841924" y="31221"/>
                            <a:pt x="851561" y="30299"/>
                            <a:pt x="861094" y="28710"/>
                          </a:cubicBezTo>
                          <a:cubicBezTo>
                            <a:pt x="867969" y="27564"/>
                            <a:pt x="874721" y="25755"/>
                            <a:pt x="881596" y="24609"/>
                          </a:cubicBezTo>
                          <a:cubicBezTo>
                            <a:pt x="891129" y="23020"/>
                            <a:pt x="900747" y="21978"/>
                            <a:pt x="910299" y="20509"/>
                          </a:cubicBezTo>
                          <a:cubicBezTo>
                            <a:pt x="918516" y="19245"/>
                            <a:pt x="926701" y="17776"/>
                            <a:pt x="934902" y="16409"/>
                          </a:cubicBezTo>
                          <a:cubicBezTo>
                            <a:pt x="954266" y="9953"/>
                            <a:pt x="947632" y="11350"/>
                            <a:pt x="975906" y="8208"/>
                          </a:cubicBezTo>
                          <a:cubicBezTo>
                            <a:pt x="990911" y="6541"/>
                            <a:pt x="1005922" y="4594"/>
                            <a:pt x="1021011" y="4107"/>
                          </a:cubicBezTo>
                          <a:cubicBezTo>
                            <a:pt x="1159737" y="-368"/>
                            <a:pt x="1184985" y="7"/>
                            <a:pt x="1287540" y="7"/>
                          </a:cubicBezTo>
                          <a:lnTo>
                            <a:pt x="1287540" y="7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96BD2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" name="Forme libre 23">
                      <a:extLst>
                        <a:ext uri="{FF2B5EF4-FFF2-40B4-BE49-F238E27FC236}">
                          <a16:creationId xmlns:a16="http://schemas.microsoft.com/office/drawing/2014/main" id="{9C7CECC3-6961-0C64-E6AA-A601E881E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4985" y="3596093"/>
                      <a:ext cx="1325770" cy="1299842"/>
                    </a:xfrm>
                    <a:custGeom>
                      <a:avLst/>
                      <a:gdLst>
                        <a:gd name="connsiteX0" fmla="*/ 5426 w 1325770"/>
                        <a:gd name="connsiteY0" fmla="*/ 1299842 h 1299842"/>
                        <a:gd name="connsiteX1" fmla="*/ 5426 w 1325770"/>
                        <a:gd name="connsiteY1" fmla="*/ 1299842 h 1299842"/>
                        <a:gd name="connsiteX2" fmla="*/ 5426 w 1325770"/>
                        <a:gd name="connsiteY2" fmla="*/ 1000510 h 1299842"/>
                        <a:gd name="connsiteX3" fmla="*/ 13627 w 1325770"/>
                        <a:gd name="connsiteY3" fmla="*/ 918501 h 1299842"/>
                        <a:gd name="connsiteX4" fmla="*/ 17727 w 1325770"/>
                        <a:gd name="connsiteY4" fmla="*/ 906199 h 1299842"/>
                        <a:gd name="connsiteX5" fmla="*/ 25928 w 1325770"/>
                        <a:gd name="connsiteY5" fmla="*/ 873396 h 1299842"/>
                        <a:gd name="connsiteX6" fmla="*/ 30028 w 1325770"/>
                        <a:gd name="connsiteY6" fmla="*/ 861094 h 1299842"/>
                        <a:gd name="connsiteX7" fmla="*/ 42330 w 1325770"/>
                        <a:gd name="connsiteY7" fmla="*/ 815990 h 1299842"/>
                        <a:gd name="connsiteX8" fmla="*/ 50531 w 1325770"/>
                        <a:gd name="connsiteY8" fmla="*/ 766784 h 1299842"/>
                        <a:gd name="connsiteX9" fmla="*/ 54631 w 1325770"/>
                        <a:gd name="connsiteY9" fmla="*/ 738081 h 1299842"/>
                        <a:gd name="connsiteX10" fmla="*/ 62832 w 1325770"/>
                        <a:gd name="connsiteY10" fmla="*/ 697077 h 1299842"/>
                        <a:gd name="connsiteX11" fmla="*/ 71033 w 1325770"/>
                        <a:gd name="connsiteY11" fmla="*/ 672474 h 1299842"/>
                        <a:gd name="connsiteX12" fmla="*/ 75133 w 1325770"/>
                        <a:gd name="connsiteY12" fmla="*/ 647871 h 1299842"/>
                        <a:gd name="connsiteX13" fmla="*/ 79234 w 1325770"/>
                        <a:gd name="connsiteY13" fmla="*/ 627369 h 1299842"/>
                        <a:gd name="connsiteX14" fmla="*/ 87435 w 1325770"/>
                        <a:gd name="connsiteY14" fmla="*/ 569963 h 1299842"/>
                        <a:gd name="connsiteX15" fmla="*/ 95636 w 1325770"/>
                        <a:gd name="connsiteY15" fmla="*/ 541259 h 1299842"/>
                        <a:gd name="connsiteX16" fmla="*/ 107937 w 1325770"/>
                        <a:gd name="connsiteY16" fmla="*/ 500255 h 1299842"/>
                        <a:gd name="connsiteX17" fmla="*/ 116138 w 1325770"/>
                        <a:gd name="connsiteY17" fmla="*/ 475652 h 1299842"/>
                        <a:gd name="connsiteX18" fmla="*/ 120238 w 1325770"/>
                        <a:gd name="connsiteY18" fmla="*/ 463351 h 1299842"/>
                        <a:gd name="connsiteX19" fmla="*/ 128439 w 1325770"/>
                        <a:gd name="connsiteY19" fmla="*/ 451050 h 1299842"/>
                        <a:gd name="connsiteX20" fmla="*/ 132540 w 1325770"/>
                        <a:gd name="connsiteY20" fmla="*/ 438748 h 1299842"/>
                        <a:gd name="connsiteX21" fmla="*/ 144841 w 1325770"/>
                        <a:gd name="connsiteY21" fmla="*/ 422346 h 1299842"/>
                        <a:gd name="connsiteX22" fmla="*/ 153042 w 1325770"/>
                        <a:gd name="connsiteY22" fmla="*/ 397744 h 1299842"/>
                        <a:gd name="connsiteX23" fmla="*/ 169444 w 1325770"/>
                        <a:gd name="connsiteY23" fmla="*/ 369041 h 1299842"/>
                        <a:gd name="connsiteX24" fmla="*/ 185845 w 1325770"/>
                        <a:gd name="connsiteY24" fmla="*/ 344438 h 1299842"/>
                        <a:gd name="connsiteX25" fmla="*/ 198147 w 1325770"/>
                        <a:gd name="connsiteY25" fmla="*/ 328036 h 1299842"/>
                        <a:gd name="connsiteX26" fmla="*/ 214549 w 1325770"/>
                        <a:gd name="connsiteY26" fmla="*/ 295233 h 1299842"/>
                        <a:gd name="connsiteX27" fmla="*/ 230950 w 1325770"/>
                        <a:gd name="connsiteY27" fmla="*/ 266529 h 1299842"/>
                        <a:gd name="connsiteX28" fmla="*/ 251453 w 1325770"/>
                        <a:gd name="connsiteY28" fmla="*/ 237826 h 1299842"/>
                        <a:gd name="connsiteX29" fmla="*/ 296558 w 1325770"/>
                        <a:gd name="connsiteY29" fmla="*/ 196822 h 1299842"/>
                        <a:gd name="connsiteX30" fmla="*/ 317060 w 1325770"/>
                        <a:gd name="connsiteY30" fmla="*/ 180420 h 1299842"/>
                        <a:gd name="connsiteX31" fmla="*/ 329361 w 1325770"/>
                        <a:gd name="connsiteY31" fmla="*/ 168119 h 1299842"/>
                        <a:gd name="connsiteX32" fmla="*/ 353964 w 1325770"/>
                        <a:gd name="connsiteY32" fmla="*/ 151717 h 1299842"/>
                        <a:gd name="connsiteX33" fmla="*/ 366265 w 1325770"/>
                        <a:gd name="connsiteY33" fmla="*/ 143516 h 1299842"/>
                        <a:gd name="connsiteX34" fmla="*/ 399069 w 1325770"/>
                        <a:gd name="connsiteY34" fmla="*/ 131215 h 1299842"/>
                        <a:gd name="connsiteX35" fmla="*/ 435973 w 1325770"/>
                        <a:gd name="connsiteY35" fmla="*/ 102511 h 1299842"/>
                        <a:gd name="connsiteX36" fmla="*/ 476977 w 1325770"/>
                        <a:gd name="connsiteY36" fmla="*/ 86110 h 1299842"/>
                        <a:gd name="connsiteX37" fmla="*/ 501580 w 1325770"/>
                        <a:gd name="connsiteY37" fmla="*/ 77909 h 1299842"/>
                        <a:gd name="connsiteX38" fmla="*/ 517982 w 1325770"/>
                        <a:gd name="connsiteY38" fmla="*/ 69708 h 1299842"/>
                        <a:gd name="connsiteX39" fmla="*/ 530283 w 1325770"/>
                        <a:gd name="connsiteY39" fmla="*/ 61507 h 1299842"/>
                        <a:gd name="connsiteX40" fmla="*/ 542585 w 1325770"/>
                        <a:gd name="connsiteY40" fmla="*/ 57407 h 1299842"/>
                        <a:gd name="connsiteX41" fmla="*/ 587689 w 1325770"/>
                        <a:gd name="connsiteY41" fmla="*/ 36904 h 1299842"/>
                        <a:gd name="connsiteX42" fmla="*/ 620493 w 1325770"/>
                        <a:gd name="connsiteY42" fmla="*/ 28703 h 1299842"/>
                        <a:gd name="connsiteX43" fmla="*/ 755808 w 1325770"/>
                        <a:gd name="connsiteY43" fmla="*/ 20503 h 1299842"/>
                        <a:gd name="connsiteX44" fmla="*/ 858319 w 1325770"/>
                        <a:gd name="connsiteY44" fmla="*/ 16402 h 1299842"/>
                        <a:gd name="connsiteX45" fmla="*/ 1046940 w 1325770"/>
                        <a:gd name="connsiteY45" fmla="*/ 12302 h 1299842"/>
                        <a:gd name="connsiteX46" fmla="*/ 1198656 w 1325770"/>
                        <a:gd name="connsiteY46" fmla="*/ 4101 h 1299842"/>
                        <a:gd name="connsiteX47" fmla="*/ 1325770 w 1325770"/>
                        <a:gd name="connsiteY47" fmla="*/ 0 h 1299842"/>
                        <a:gd name="connsiteX48" fmla="*/ 1325770 w 1325770"/>
                        <a:gd name="connsiteY48" fmla="*/ 0 h 1299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1325770" h="1299842">
                          <a:moveTo>
                            <a:pt x="5426" y="1299842"/>
                          </a:moveTo>
                          <a:lnTo>
                            <a:pt x="5426" y="1299842"/>
                          </a:lnTo>
                          <a:cubicBezTo>
                            <a:pt x="-2598" y="1163455"/>
                            <a:pt x="-976" y="1221366"/>
                            <a:pt x="5426" y="1000510"/>
                          </a:cubicBezTo>
                          <a:cubicBezTo>
                            <a:pt x="5912" y="983752"/>
                            <a:pt x="9367" y="939799"/>
                            <a:pt x="13627" y="918501"/>
                          </a:cubicBezTo>
                          <a:cubicBezTo>
                            <a:pt x="14475" y="914263"/>
                            <a:pt x="16590" y="910369"/>
                            <a:pt x="17727" y="906199"/>
                          </a:cubicBezTo>
                          <a:cubicBezTo>
                            <a:pt x="20692" y="895325"/>
                            <a:pt x="22364" y="884089"/>
                            <a:pt x="25928" y="873396"/>
                          </a:cubicBezTo>
                          <a:cubicBezTo>
                            <a:pt x="27295" y="869295"/>
                            <a:pt x="28891" y="865264"/>
                            <a:pt x="30028" y="861094"/>
                          </a:cubicBezTo>
                          <a:cubicBezTo>
                            <a:pt x="43895" y="810248"/>
                            <a:pt x="32894" y="844294"/>
                            <a:pt x="42330" y="815990"/>
                          </a:cubicBezTo>
                          <a:cubicBezTo>
                            <a:pt x="45064" y="799588"/>
                            <a:pt x="48180" y="783245"/>
                            <a:pt x="50531" y="766784"/>
                          </a:cubicBezTo>
                          <a:cubicBezTo>
                            <a:pt x="51898" y="757216"/>
                            <a:pt x="52951" y="747599"/>
                            <a:pt x="54631" y="738081"/>
                          </a:cubicBezTo>
                          <a:cubicBezTo>
                            <a:pt x="57053" y="724354"/>
                            <a:pt x="58424" y="710300"/>
                            <a:pt x="62832" y="697077"/>
                          </a:cubicBezTo>
                          <a:lnTo>
                            <a:pt x="71033" y="672474"/>
                          </a:lnTo>
                          <a:cubicBezTo>
                            <a:pt x="72400" y="664273"/>
                            <a:pt x="73646" y="656051"/>
                            <a:pt x="75133" y="647871"/>
                          </a:cubicBezTo>
                          <a:cubicBezTo>
                            <a:pt x="76380" y="641014"/>
                            <a:pt x="78174" y="634257"/>
                            <a:pt x="79234" y="627369"/>
                          </a:cubicBezTo>
                          <a:cubicBezTo>
                            <a:pt x="84279" y="594575"/>
                            <a:pt x="81587" y="599203"/>
                            <a:pt x="87435" y="569963"/>
                          </a:cubicBezTo>
                          <a:cubicBezTo>
                            <a:pt x="91711" y="548584"/>
                            <a:pt x="90422" y="559508"/>
                            <a:pt x="95636" y="541259"/>
                          </a:cubicBezTo>
                          <a:cubicBezTo>
                            <a:pt x="108036" y="497861"/>
                            <a:pt x="88438" y="558753"/>
                            <a:pt x="107937" y="500255"/>
                          </a:cubicBezTo>
                          <a:lnTo>
                            <a:pt x="116138" y="475652"/>
                          </a:lnTo>
                          <a:cubicBezTo>
                            <a:pt x="117505" y="471552"/>
                            <a:pt x="117840" y="466947"/>
                            <a:pt x="120238" y="463351"/>
                          </a:cubicBezTo>
                          <a:cubicBezTo>
                            <a:pt x="122972" y="459251"/>
                            <a:pt x="126235" y="455458"/>
                            <a:pt x="128439" y="451050"/>
                          </a:cubicBezTo>
                          <a:cubicBezTo>
                            <a:pt x="130372" y="447184"/>
                            <a:pt x="130395" y="442501"/>
                            <a:pt x="132540" y="438748"/>
                          </a:cubicBezTo>
                          <a:cubicBezTo>
                            <a:pt x="135931" y="432814"/>
                            <a:pt x="140741" y="427813"/>
                            <a:pt x="144841" y="422346"/>
                          </a:cubicBezTo>
                          <a:cubicBezTo>
                            <a:pt x="147575" y="414145"/>
                            <a:pt x="148247" y="404937"/>
                            <a:pt x="153042" y="397744"/>
                          </a:cubicBezTo>
                          <a:cubicBezTo>
                            <a:pt x="181408" y="355193"/>
                            <a:pt x="138234" y="421059"/>
                            <a:pt x="169444" y="369041"/>
                          </a:cubicBezTo>
                          <a:cubicBezTo>
                            <a:pt x="174515" y="360589"/>
                            <a:pt x="179931" y="352323"/>
                            <a:pt x="185845" y="344438"/>
                          </a:cubicBezTo>
                          <a:cubicBezTo>
                            <a:pt x="189946" y="338971"/>
                            <a:pt x="194828" y="334010"/>
                            <a:pt x="198147" y="328036"/>
                          </a:cubicBezTo>
                          <a:cubicBezTo>
                            <a:pt x="231585" y="267849"/>
                            <a:pt x="186593" y="337165"/>
                            <a:pt x="214549" y="295233"/>
                          </a:cubicBezTo>
                          <a:cubicBezTo>
                            <a:pt x="221202" y="275271"/>
                            <a:pt x="215436" y="288249"/>
                            <a:pt x="230950" y="266529"/>
                          </a:cubicBezTo>
                          <a:cubicBezTo>
                            <a:pt x="238381" y="256126"/>
                            <a:pt x="242520" y="247652"/>
                            <a:pt x="251453" y="237826"/>
                          </a:cubicBezTo>
                          <a:cubicBezTo>
                            <a:pt x="275409" y="211475"/>
                            <a:pt x="274170" y="213612"/>
                            <a:pt x="296558" y="196822"/>
                          </a:cubicBezTo>
                          <a:cubicBezTo>
                            <a:pt x="314896" y="169311"/>
                            <a:pt x="293294" y="196263"/>
                            <a:pt x="317060" y="180420"/>
                          </a:cubicBezTo>
                          <a:cubicBezTo>
                            <a:pt x="321885" y="177204"/>
                            <a:pt x="324784" y="171679"/>
                            <a:pt x="329361" y="168119"/>
                          </a:cubicBezTo>
                          <a:cubicBezTo>
                            <a:pt x="337141" y="162068"/>
                            <a:pt x="345763" y="157184"/>
                            <a:pt x="353964" y="151717"/>
                          </a:cubicBezTo>
                          <a:cubicBezTo>
                            <a:pt x="358064" y="148983"/>
                            <a:pt x="361590" y="145074"/>
                            <a:pt x="366265" y="143516"/>
                          </a:cubicBezTo>
                          <a:cubicBezTo>
                            <a:pt x="385550" y="137089"/>
                            <a:pt x="374554" y="141021"/>
                            <a:pt x="399069" y="131215"/>
                          </a:cubicBezTo>
                          <a:cubicBezTo>
                            <a:pt x="409683" y="120600"/>
                            <a:pt x="421258" y="107415"/>
                            <a:pt x="435973" y="102511"/>
                          </a:cubicBezTo>
                          <a:cubicBezTo>
                            <a:pt x="517542" y="75325"/>
                            <a:pt x="416665" y="110235"/>
                            <a:pt x="476977" y="86110"/>
                          </a:cubicBezTo>
                          <a:cubicBezTo>
                            <a:pt x="485003" y="82899"/>
                            <a:pt x="493848" y="81775"/>
                            <a:pt x="501580" y="77909"/>
                          </a:cubicBezTo>
                          <a:cubicBezTo>
                            <a:pt x="507047" y="75175"/>
                            <a:pt x="512675" y="72741"/>
                            <a:pt x="517982" y="69708"/>
                          </a:cubicBezTo>
                          <a:cubicBezTo>
                            <a:pt x="522261" y="67263"/>
                            <a:pt x="525875" y="63711"/>
                            <a:pt x="530283" y="61507"/>
                          </a:cubicBezTo>
                          <a:cubicBezTo>
                            <a:pt x="534149" y="59574"/>
                            <a:pt x="538650" y="59196"/>
                            <a:pt x="542585" y="57407"/>
                          </a:cubicBezTo>
                          <a:cubicBezTo>
                            <a:pt x="565877" y="46820"/>
                            <a:pt x="568520" y="42132"/>
                            <a:pt x="587689" y="36904"/>
                          </a:cubicBezTo>
                          <a:cubicBezTo>
                            <a:pt x="598563" y="33938"/>
                            <a:pt x="609261" y="29639"/>
                            <a:pt x="620493" y="28703"/>
                          </a:cubicBezTo>
                          <a:cubicBezTo>
                            <a:pt x="692240" y="22725"/>
                            <a:pt x="663900" y="24499"/>
                            <a:pt x="755808" y="20503"/>
                          </a:cubicBezTo>
                          <a:lnTo>
                            <a:pt x="858319" y="16402"/>
                          </a:lnTo>
                          <a:lnTo>
                            <a:pt x="1046940" y="12302"/>
                          </a:lnTo>
                          <a:cubicBezTo>
                            <a:pt x="1118334" y="7542"/>
                            <a:pt x="1117433" y="7166"/>
                            <a:pt x="1198656" y="4101"/>
                          </a:cubicBezTo>
                          <a:lnTo>
                            <a:pt x="1325770" y="0"/>
                          </a:lnTo>
                          <a:lnTo>
                            <a:pt x="1325770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3" name="Connecteur droit 22">
                      <a:extLst>
                        <a:ext uri="{FF2B5EF4-FFF2-40B4-BE49-F238E27FC236}">
                          <a16:creationId xmlns:a16="http://schemas.microsoft.com/office/drawing/2014/main" id="{96981EEE-3DE3-AD9C-6081-222E8525B0C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62210" y="3506211"/>
                      <a:ext cx="1381851" cy="1410227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2D279CC6-16BD-A300-8898-3A12C13A87A4}"/>
                    </a:ext>
                  </a:extLst>
                </p:cNvPr>
                <p:cNvSpPr txBox="1"/>
                <p:nvPr/>
              </p:nvSpPr>
              <p:spPr>
                <a:xfrm>
                  <a:off x="3571618" y="3265963"/>
                  <a:ext cx="18469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9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All </a:t>
                  </a:r>
                  <a:r>
                    <a:rPr lang="fr-FR" sz="900" b="1" dirty="0" err="1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models</a:t>
                  </a:r>
                  <a:endParaRPr lang="fr-FR" sz="900" b="1" dirty="0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  <a:p>
                  <a:pPr algn="ctr"/>
                  <a:r>
                    <a:rPr lang="fr-FR" sz="9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(Full / </a:t>
                  </a:r>
                  <a:r>
                    <a:rPr lang="fr-FR" sz="900" b="1" dirty="0" err="1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Clinical</a:t>
                  </a:r>
                  <a:r>
                    <a:rPr lang="fr-FR" sz="9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/ </a:t>
                  </a:r>
                  <a:r>
                    <a:rPr lang="fr-FR" sz="900" b="1" dirty="0" err="1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Contextual</a:t>
                  </a:r>
                  <a:r>
                    <a:rPr lang="fr-FR" sz="9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/ Network)</a:t>
                  </a:r>
                </a:p>
              </p:txBody>
            </p:sp>
          </p:grpSp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13AED202-8786-5B91-8F84-9A7D355E58DA}"/>
                  </a:ext>
                </a:extLst>
              </p:cNvPr>
              <p:cNvGrpSpPr/>
              <p:nvPr/>
            </p:nvGrpSpPr>
            <p:grpSpPr>
              <a:xfrm>
                <a:off x="1819832" y="5010013"/>
                <a:ext cx="915238" cy="456476"/>
                <a:chOff x="3232984" y="4958720"/>
                <a:chExt cx="915238" cy="456476"/>
              </a:xfrm>
            </p:grpSpPr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BBC2D850-FEC4-41B0-9EE0-383E5A50CE72}"/>
                    </a:ext>
                  </a:extLst>
                </p:cNvPr>
                <p:cNvSpPr txBox="1"/>
                <p:nvPr/>
              </p:nvSpPr>
              <p:spPr>
                <a:xfrm>
                  <a:off x="3250219" y="5230530"/>
                  <a:ext cx="699230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Contact (room)</a:t>
                  </a: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62DCC61B-A56E-A69F-634B-7D143B9A19BE}"/>
                    </a:ext>
                  </a:extLst>
                </p:cNvPr>
                <p:cNvSpPr txBox="1"/>
                <p:nvPr/>
              </p:nvSpPr>
              <p:spPr>
                <a:xfrm>
                  <a:off x="3250219" y="4958720"/>
                  <a:ext cx="72968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Infection patient</a:t>
                  </a: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CE6E4914-6B73-1FB3-573D-1FCE9ECD6794}"/>
                    </a:ext>
                  </a:extLst>
                </p:cNvPr>
                <p:cNvSpPr/>
                <p:nvPr/>
              </p:nvSpPr>
              <p:spPr>
                <a:xfrm>
                  <a:off x="3234823" y="5018360"/>
                  <a:ext cx="65386" cy="6538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990FF014-AE66-70E9-0216-BEA6C6C8D0A8}"/>
                    </a:ext>
                  </a:extLst>
                </p:cNvPr>
                <p:cNvSpPr txBox="1"/>
                <p:nvPr/>
              </p:nvSpPr>
              <p:spPr>
                <a:xfrm>
                  <a:off x="3250219" y="5094625"/>
                  <a:ext cx="898003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Non-infection patient</a:t>
                  </a:r>
                </a:p>
              </p:txBody>
            </p: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1491491D-6DC0-D53E-9E33-48A356054BCA}"/>
                    </a:ext>
                  </a:extLst>
                </p:cNvPr>
                <p:cNvSpPr/>
                <p:nvPr/>
              </p:nvSpPr>
              <p:spPr>
                <a:xfrm>
                  <a:off x="3234823" y="5138940"/>
                  <a:ext cx="65386" cy="65386"/>
                </a:xfrm>
                <a:prstGeom prst="ellipse">
                  <a:avLst/>
                </a:prstGeom>
                <a:solidFill>
                  <a:srgbClr val="77E9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DA30843A-D6CC-74EA-0C7B-1A66E50C7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2984" y="5319940"/>
                  <a:ext cx="69063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" name="Rectangle à coins arrondis 10">
            <a:extLst>
              <a:ext uri="{FF2B5EF4-FFF2-40B4-BE49-F238E27FC236}">
                <a16:creationId xmlns:a16="http://schemas.microsoft.com/office/drawing/2014/main" id="{B3F40A58-6672-E344-8F9D-7F0750419D43}"/>
              </a:ext>
            </a:extLst>
          </p:cNvPr>
          <p:cNvSpPr/>
          <p:nvPr/>
        </p:nvSpPr>
        <p:spPr>
          <a:xfrm>
            <a:off x="6031143" y="3151633"/>
            <a:ext cx="5804002" cy="2961577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89EB00-F767-1E55-E0B6-721AD076A3A6}"/>
              </a:ext>
            </a:extLst>
          </p:cNvPr>
          <p:cNvSpPr txBox="1"/>
          <p:nvPr/>
        </p:nvSpPr>
        <p:spPr>
          <a:xfrm>
            <a:off x="6155936" y="2961812"/>
            <a:ext cx="524019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infection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carbapenem-resistant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Enterobacterales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 international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matched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case-control-control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(EURECA) </a:t>
            </a:r>
            <a:r>
              <a:rPr lang="fr-FR" sz="9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F9636A3D-3D8B-3695-1A8D-3C19CFE673D7}"/>
              </a:ext>
            </a:extLst>
          </p:cNvPr>
          <p:cNvGraphicFramePr>
            <a:graphicFrameLocks noGrp="1"/>
          </p:cNvGraphicFramePr>
          <p:nvPr/>
        </p:nvGraphicFramePr>
        <p:xfrm>
          <a:off x="6215144" y="3260281"/>
          <a:ext cx="5436000" cy="274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3028247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 </a:t>
                      </a:r>
                      <a:r>
                        <a:rPr lang="fr-FR" sz="7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CSE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 </a:t>
                      </a:r>
                      <a:r>
                        <a:rPr lang="fr-FR" sz="7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non-</a:t>
                      </a:r>
                      <a:r>
                        <a:rPr lang="fr-FR" sz="7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infected</a:t>
                      </a:r>
                      <a:endParaRPr lang="fr-FR" sz="7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Adjusted</a:t>
                      </a: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Adjusted</a:t>
                      </a:r>
                      <a:r>
                        <a:rPr lang="fr-FR" sz="7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 (95% CI)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8336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r>
                        <a:rPr lang="en-US" sz="7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Intrinsic features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(per year)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renal failure (moderate or severe)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2.81 (1.40-5.64)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0.0004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1.03 (1.01-1.05)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r>
                        <a:rPr lang="en-US" sz="7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Epidemiological exposures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colonization/infection by CRE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Admission from home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hospitalization (last 6 months)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6.94 (2.74-17.53)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0.44 (0.23-0.85)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0.014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13.14 (3.98-43.43)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1.84 (0.95-3.55)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0.068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r>
                        <a:rPr lang="en-US" sz="7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Invasive procedures and therapies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Urinary catheter (last week)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Immunosuppressive drugs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1.78 (1.03-3.07)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0.038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3.68 (1.86-7.28)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3.38 (1.44-7.93)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0.005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r>
                        <a:rPr lang="en-US" sz="7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Exposure to antibiotics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A: Broad-spectrum anti-gram negative drugs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B: Days of broad-spectrum anti-gram negative drugs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C: Time of exposure to broad-spectrum drugs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broad spectrum anti-gram negative drug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Broad spectrum anti-gram negative drug, &lt;6 days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Broad spectrum anti-gram negative drug, ≥6 days</a:t>
                      </a:r>
                    </a:p>
                    <a:p>
                      <a:pPr marL="180000" lvl="1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D: Number of broad-spectrum drugs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</a:p>
                    <a:p>
                      <a:pPr marL="360000" lvl="2"/>
                      <a:r>
                        <a:rPr lang="en-US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2.20 (1.25-3.88)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1.04 (1.00-1.07)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1.25 (0.57-2.71)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2.86 (1.56-5.26)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1.70 (1.00-2.90)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3.66 (1.77-7.58)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0.014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b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0.050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2.89 (1.45-5.73)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1.02 (0.99-1.04)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3.00 (1.07-8.43)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2.96 (1.44-6.06)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2.03 (1.23-3.36)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2.95 (1.56-5.60)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0.002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0.081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0.037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0.003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7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7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6000" marR="36000" marT="0" marB="0" anchor="b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51754C5E-7B79-526A-6F04-6F41E51242C7}"/>
              </a:ext>
            </a:extLst>
          </p:cNvPr>
          <p:cNvGrpSpPr/>
          <p:nvPr/>
        </p:nvGrpSpPr>
        <p:grpSpPr>
          <a:xfrm>
            <a:off x="7144313" y="1224116"/>
            <a:ext cx="2956143" cy="848467"/>
            <a:chOff x="7344752" y="1065672"/>
            <a:chExt cx="2956143" cy="848467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DED3E8C-43BF-7949-EF7E-A006C6BA569F}"/>
                </a:ext>
              </a:extLst>
            </p:cNvPr>
            <p:cNvSpPr/>
            <p:nvPr/>
          </p:nvSpPr>
          <p:spPr>
            <a:xfrm>
              <a:off x="7344752" y="1821322"/>
              <a:ext cx="18000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904482B-ECF2-F70E-BA65-E614A41EC5C0}"/>
                </a:ext>
              </a:extLst>
            </p:cNvPr>
            <p:cNvSpPr/>
            <p:nvPr/>
          </p:nvSpPr>
          <p:spPr>
            <a:xfrm>
              <a:off x="10046677" y="1821322"/>
              <a:ext cx="18000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3ACD7B0-5BAD-6B78-CE63-8AA4924C00E0}"/>
                </a:ext>
              </a:extLst>
            </p:cNvPr>
            <p:cNvSpPr/>
            <p:nvPr/>
          </p:nvSpPr>
          <p:spPr>
            <a:xfrm flipH="1">
              <a:off x="10245985" y="1821322"/>
              <a:ext cx="54910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AB7AF4D-F72E-EF30-8535-8EABB1729535}"/>
                </a:ext>
              </a:extLst>
            </p:cNvPr>
            <p:cNvSpPr/>
            <p:nvPr/>
          </p:nvSpPr>
          <p:spPr>
            <a:xfrm flipH="1">
              <a:off x="9722300" y="1821322"/>
              <a:ext cx="102345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5CD222C-C3B6-C220-4AB0-CFA94ED66F8C}"/>
                </a:ext>
              </a:extLst>
            </p:cNvPr>
            <p:cNvSpPr/>
            <p:nvPr/>
          </p:nvSpPr>
          <p:spPr>
            <a:xfrm flipH="1">
              <a:off x="8599053" y="1821322"/>
              <a:ext cx="685841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970FAA5-FF2D-8760-D3A8-DF8E76C84102}"/>
                </a:ext>
              </a:extLst>
            </p:cNvPr>
            <p:cNvSpPr/>
            <p:nvPr/>
          </p:nvSpPr>
          <p:spPr>
            <a:xfrm flipH="1">
              <a:off x="7764028" y="1821322"/>
              <a:ext cx="685841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2EBA877-B12D-7B5A-F8DB-5A95BAC20BF2}"/>
                </a:ext>
              </a:extLst>
            </p:cNvPr>
            <p:cNvSpPr/>
            <p:nvPr/>
          </p:nvSpPr>
          <p:spPr>
            <a:xfrm flipH="1">
              <a:off x="8111038" y="1709396"/>
              <a:ext cx="328032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E220AA4-68E7-FEDE-9118-6139FA6D1DE1}"/>
                </a:ext>
              </a:extLst>
            </p:cNvPr>
            <p:cNvSpPr/>
            <p:nvPr/>
          </p:nvSpPr>
          <p:spPr>
            <a:xfrm flipH="1">
              <a:off x="8173956" y="1595096"/>
              <a:ext cx="265114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1F312E5-68D3-C520-DA1E-BAF3C53AB7DD}"/>
                </a:ext>
              </a:extLst>
            </p:cNvPr>
            <p:cNvSpPr/>
            <p:nvPr/>
          </p:nvSpPr>
          <p:spPr>
            <a:xfrm flipH="1">
              <a:off x="8229600" y="1490321"/>
              <a:ext cx="209470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E42EE48-526E-D2E2-9F55-A497E943D8CA}"/>
                </a:ext>
              </a:extLst>
            </p:cNvPr>
            <p:cNvSpPr/>
            <p:nvPr/>
          </p:nvSpPr>
          <p:spPr>
            <a:xfrm flipH="1">
              <a:off x="8254999" y="1379196"/>
              <a:ext cx="153513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1EFED46-56C5-D441-7B2A-40C8728C0BC8}"/>
                </a:ext>
              </a:extLst>
            </p:cNvPr>
            <p:cNvSpPr/>
            <p:nvPr/>
          </p:nvSpPr>
          <p:spPr>
            <a:xfrm flipH="1">
              <a:off x="8280399" y="1264896"/>
              <a:ext cx="76199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44478C9-3D4C-4862-F436-B8E31B784998}"/>
                </a:ext>
              </a:extLst>
            </p:cNvPr>
            <p:cNvSpPr/>
            <p:nvPr/>
          </p:nvSpPr>
          <p:spPr>
            <a:xfrm flipH="1">
              <a:off x="8298179" y="1160121"/>
              <a:ext cx="45719" cy="1487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1B6828C-4338-6F03-AF2B-F751333C5A4C}"/>
                </a:ext>
              </a:extLst>
            </p:cNvPr>
            <p:cNvSpPr/>
            <p:nvPr/>
          </p:nvSpPr>
          <p:spPr>
            <a:xfrm>
              <a:off x="8303602" y="1065672"/>
              <a:ext cx="18000" cy="92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CBB5876C-00B2-A055-9C24-D27E29CE7727}"/>
              </a:ext>
            </a:extLst>
          </p:cNvPr>
          <p:cNvGrpSpPr/>
          <p:nvPr/>
        </p:nvGrpSpPr>
        <p:grpSpPr>
          <a:xfrm>
            <a:off x="6655714" y="1004403"/>
            <a:ext cx="3834981" cy="1723362"/>
            <a:chOff x="6856153" y="845959"/>
            <a:chExt cx="3834981" cy="172336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6644B7-24C6-214B-0004-3CE932B3E7CE}"/>
                </a:ext>
              </a:extLst>
            </p:cNvPr>
            <p:cNvSpPr txBox="1"/>
            <p:nvPr/>
          </p:nvSpPr>
          <p:spPr>
            <a:xfrm>
              <a:off x="6987940" y="845959"/>
              <a:ext cx="3417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rgbClr val="7F7F7F"/>
                  </a:solidFill>
                </a:rPr>
                <a:t>0.12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7648AF8-B265-06A1-C3C4-459D54037739}"/>
                </a:ext>
              </a:extLst>
            </p:cNvPr>
            <p:cNvSpPr txBox="1"/>
            <p:nvPr/>
          </p:nvSpPr>
          <p:spPr>
            <a:xfrm>
              <a:off x="10371219" y="845959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CBD52CC-2734-8CA1-9645-556F6031B5D5}"/>
                </a:ext>
              </a:extLst>
            </p:cNvPr>
            <p:cNvSpPr txBox="1"/>
            <p:nvPr/>
          </p:nvSpPr>
          <p:spPr>
            <a:xfrm>
              <a:off x="7037634" y="995551"/>
              <a:ext cx="2968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rgbClr val="7F7F7F"/>
                  </a:solidFill>
                </a:rPr>
                <a:t>0.1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4623D8F-D043-48EB-AB81-C0EB70B84FAB}"/>
                </a:ext>
              </a:extLst>
            </p:cNvPr>
            <p:cNvSpPr txBox="1"/>
            <p:nvPr/>
          </p:nvSpPr>
          <p:spPr>
            <a:xfrm>
              <a:off x="10371219" y="959049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3CE2410-931D-42A7-2568-576028862C9A}"/>
                </a:ext>
              </a:extLst>
            </p:cNvPr>
            <p:cNvSpPr txBox="1"/>
            <p:nvPr/>
          </p:nvSpPr>
          <p:spPr>
            <a:xfrm>
              <a:off x="6987940" y="1158378"/>
              <a:ext cx="3417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rgbClr val="7F7F7F"/>
                  </a:solidFill>
                </a:rPr>
                <a:t>0.08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910EB3D-20B3-792C-BF6E-6E9D40097B12}"/>
                </a:ext>
              </a:extLst>
            </p:cNvPr>
            <p:cNvSpPr txBox="1"/>
            <p:nvPr/>
          </p:nvSpPr>
          <p:spPr>
            <a:xfrm>
              <a:off x="10371219" y="1064227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DF7C808-D0EF-44CE-1765-EAC6EC515D0E}"/>
                </a:ext>
              </a:extLst>
            </p:cNvPr>
            <p:cNvSpPr txBox="1"/>
            <p:nvPr/>
          </p:nvSpPr>
          <p:spPr>
            <a:xfrm>
              <a:off x="6987940" y="1321205"/>
              <a:ext cx="3417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rgbClr val="7F7F7F"/>
                  </a:solidFill>
                </a:rPr>
                <a:t>0.06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A996009-0E9B-5CCD-73F1-E9CF559A2C24}"/>
                </a:ext>
              </a:extLst>
            </p:cNvPr>
            <p:cNvSpPr txBox="1"/>
            <p:nvPr/>
          </p:nvSpPr>
          <p:spPr>
            <a:xfrm>
              <a:off x="10371219" y="117269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2E04B476-699A-6B8A-8B19-2F0BE4C3A3E7}"/>
                </a:ext>
              </a:extLst>
            </p:cNvPr>
            <p:cNvSpPr txBox="1"/>
            <p:nvPr/>
          </p:nvSpPr>
          <p:spPr>
            <a:xfrm>
              <a:off x="10371219" y="1275487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856B819A-03F3-4A00-1F2A-A7EF2C287BF2}"/>
                </a:ext>
              </a:extLst>
            </p:cNvPr>
            <p:cNvSpPr txBox="1"/>
            <p:nvPr/>
          </p:nvSpPr>
          <p:spPr>
            <a:xfrm>
              <a:off x="6987940" y="1646861"/>
              <a:ext cx="359394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700">
                  <a:solidFill>
                    <a:srgbClr val="7F7F7F"/>
                  </a:solidFill>
                </a:defRPr>
              </a:lvl1pPr>
            </a:lstStyle>
            <a:p>
              <a:r>
                <a:rPr lang="fr-FR" dirty="0"/>
                <a:t>0.02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05B129A-0DAF-4CF1-4C98-5F769FC03B2E}"/>
                </a:ext>
              </a:extLst>
            </p:cNvPr>
            <p:cNvSpPr txBox="1"/>
            <p:nvPr/>
          </p:nvSpPr>
          <p:spPr>
            <a:xfrm>
              <a:off x="10371219" y="1391174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35CD02F-C558-DD4C-28FD-32BAA5DFC57C}"/>
                </a:ext>
              </a:extLst>
            </p:cNvPr>
            <p:cNvSpPr txBox="1"/>
            <p:nvPr/>
          </p:nvSpPr>
          <p:spPr>
            <a:xfrm>
              <a:off x="7112974" y="1809689"/>
              <a:ext cx="23436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700">
                  <a:solidFill>
                    <a:srgbClr val="7F7F7F"/>
                  </a:solidFill>
                </a:defRPr>
              </a:lvl1pPr>
            </a:lstStyle>
            <a:p>
              <a:r>
                <a:rPr lang="fr-FR" dirty="0"/>
                <a:t>0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7A21679-40E7-62D6-B1AB-B6D2BCCAFE52}"/>
                </a:ext>
              </a:extLst>
            </p:cNvPr>
            <p:cNvSpPr txBox="1"/>
            <p:nvPr/>
          </p:nvSpPr>
          <p:spPr>
            <a:xfrm>
              <a:off x="10371219" y="1497694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3E947B3-0D22-D0EA-2BB0-2BB40C4C4CE2}"/>
                </a:ext>
              </a:extLst>
            </p:cNvPr>
            <p:cNvSpPr txBox="1"/>
            <p:nvPr/>
          </p:nvSpPr>
          <p:spPr>
            <a:xfrm>
              <a:off x="10371219" y="160192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5B64F193-EF47-ECDB-9E61-CBB187B373A6}"/>
                </a:ext>
              </a:extLst>
            </p:cNvPr>
            <p:cNvSpPr txBox="1"/>
            <p:nvPr/>
          </p:nvSpPr>
          <p:spPr>
            <a:xfrm>
              <a:off x="10371219" y="1716872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EFA1A077-F80D-1860-2A9B-66F21B77427A}"/>
                </a:ext>
              </a:extLst>
            </p:cNvPr>
            <p:cNvSpPr txBox="1"/>
            <p:nvPr/>
          </p:nvSpPr>
          <p:spPr>
            <a:xfrm>
              <a:off x="10371219" y="181887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115D6836-6198-71AC-60D3-B27210445FA5}"/>
                </a:ext>
              </a:extLst>
            </p:cNvPr>
            <p:cNvCxnSpPr>
              <a:cxnSpLocks/>
              <a:stCxn id="13" idx="3"/>
              <a:endCxn id="16" idx="1"/>
            </p:cNvCxnSpPr>
            <p:nvPr/>
          </p:nvCxnSpPr>
          <p:spPr>
            <a:xfrm>
              <a:off x="7329700" y="945987"/>
              <a:ext cx="30415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9587002F-36CC-D651-EA6E-55779675EB01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109617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CE21C50-9410-766E-5DDB-AA90BD437B37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273246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31569D7C-2B6B-4204-BDE9-1B7848E81782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432063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F798364-2F15-903D-F28D-DFC83AD7BDD0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595692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CC4A59D-CCB9-1626-9518-60BA9BEC83A7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749696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AFD05C89-BAEA-A616-153D-A3B54C4697A7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34" y="1918138"/>
              <a:ext cx="30238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B7576015-C1C2-4C50-537C-C854A3AB32AD}"/>
                </a:ext>
              </a:extLst>
            </p:cNvPr>
            <p:cNvCxnSpPr/>
            <p:nvPr/>
          </p:nvCxnSpPr>
          <p:spPr>
            <a:xfrm>
              <a:off x="7347334" y="1916927"/>
              <a:ext cx="0" cy="52962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9E343DC7-9EAC-B5DA-9835-650F14873C72}"/>
                </a:ext>
              </a:extLst>
            </p:cNvPr>
            <p:cNvCxnSpPr/>
            <p:nvPr/>
          </p:nvCxnSpPr>
          <p:spPr>
            <a:xfrm>
              <a:off x="10371219" y="1916927"/>
              <a:ext cx="0" cy="52962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7016F01E-D9DC-6845-4156-A3ECF8509AFC}"/>
                </a:ext>
              </a:extLst>
            </p:cNvPr>
            <p:cNvCxnSpPr>
              <a:cxnSpLocks/>
            </p:cNvCxnSpPr>
            <p:nvPr/>
          </p:nvCxnSpPr>
          <p:spPr>
            <a:xfrm>
              <a:off x="7876724" y="1916927"/>
              <a:ext cx="0" cy="3883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5DCA1AF3-9E6D-41F9-1B0C-2DCD70C4B1DD}"/>
                </a:ext>
              </a:extLst>
            </p:cNvPr>
            <p:cNvCxnSpPr>
              <a:cxnSpLocks/>
            </p:cNvCxnSpPr>
            <p:nvPr/>
          </p:nvCxnSpPr>
          <p:spPr>
            <a:xfrm>
              <a:off x="8410926" y="1916927"/>
              <a:ext cx="0" cy="3883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80E88410-C872-CBC2-5F83-0D83FD07C889}"/>
                </a:ext>
              </a:extLst>
            </p:cNvPr>
            <p:cNvCxnSpPr>
              <a:cxnSpLocks/>
            </p:cNvCxnSpPr>
            <p:nvPr/>
          </p:nvCxnSpPr>
          <p:spPr>
            <a:xfrm>
              <a:off x="8810374" y="1916927"/>
              <a:ext cx="0" cy="3883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D749A8B7-9AEA-2F02-FCCB-C0CAC0B2C7C3}"/>
                </a:ext>
              </a:extLst>
            </p:cNvPr>
            <p:cNvCxnSpPr>
              <a:cxnSpLocks/>
            </p:cNvCxnSpPr>
            <p:nvPr/>
          </p:nvCxnSpPr>
          <p:spPr>
            <a:xfrm>
              <a:off x="9344576" y="1916927"/>
              <a:ext cx="0" cy="3883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4D70C8F6-C63C-20F8-0AFE-50EBD87CFADE}"/>
                </a:ext>
              </a:extLst>
            </p:cNvPr>
            <p:cNvCxnSpPr>
              <a:cxnSpLocks/>
            </p:cNvCxnSpPr>
            <p:nvPr/>
          </p:nvCxnSpPr>
          <p:spPr>
            <a:xfrm>
              <a:off x="9864340" y="1916927"/>
              <a:ext cx="0" cy="3883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9B1604B6-50D1-73C7-457C-FD40D5E42A89}"/>
                </a:ext>
              </a:extLst>
            </p:cNvPr>
            <p:cNvSpPr txBox="1"/>
            <p:nvPr/>
          </p:nvSpPr>
          <p:spPr>
            <a:xfrm rot="16200000">
              <a:off x="10104595" y="1327649"/>
              <a:ext cx="100380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patients 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VRE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F0F8E897-501F-75BE-F2F7-4AA7F53827EF}"/>
                </a:ext>
              </a:extLst>
            </p:cNvPr>
            <p:cNvSpPr txBox="1"/>
            <p:nvPr/>
          </p:nvSpPr>
          <p:spPr>
            <a:xfrm rot="16200000">
              <a:off x="8724482" y="426736"/>
              <a:ext cx="386644" cy="324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12/Sep</a:t>
              </a: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18/Sep</a:t>
              </a: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24/Sep</a:t>
              </a: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30/Sep</a:t>
              </a: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29/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79097F41-EDE4-4BB5-84BC-E46F84258B33}"/>
                </a:ext>
              </a:extLst>
            </p:cNvPr>
            <p:cNvSpPr txBox="1"/>
            <p:nvPr/>
          </p:nvSpPr>
          <p:spPr>
            <a:xfrm>
              <a:off x="7483524" y="2175790"/>
              <a:ext cx="26642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81B5EDB6-CFB2-39D1-D0F5-20A18AF594A5}"/>
                </a:ext>
              </a:extLst>
            </p:cNvPr>
            <p:cNvSpPr txBox="1"/>
            <p:nvPr/>
          </p:nvSpPr>
          <p:spPr>
            <a:xfrm>
              <a:off x="8004200" y="2175790"/>
              <a:ext cx="2984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AFF216E4-9329-0273-269E-0437B61F5B3D}"/>
                </a:ext>
              </a:extLst>
            </p:cNvPr>
            <p:cNvSpPr txBox="1"/>
            <p:nvPr/>
          </p:nvSpPr>
          <p:spPr>
            <a:xfrm>
              <a:off x="8455813" y="2175790"/>
              <a:ext cx="2984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674AB135-D3AC-8BB5-7A66-57112452F73D}"/>
                </a:ext>
              </a:extLst>
            </p:cNvPr>
            <p:cNvSpPr txBox="1"/>
            <p:nvPr/>
          </p:nvSpPr>
          <p:spPr>
            <a:xfrm>
              <a:off x="8941892" y="2175790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9900822B-B34C-4FEF-844D-FA7A3FE033F5}"/>
                </a:ext>
              </a:extLst>
            </p:cNvPr>
            <p:cNvSpPr txBox="1"/>
            <p:nvPr/>
          </p:nvSpPr>
          <p:spPr>
            <a:xfrm>
              <a:off x="9453616" y="2175790"/>
              <a:ext cx="2984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DDC3D6EA-137D-0089-354E-E9CF389BD063}"/>
                </a:ext>
              </a:extLst>
            </p:cNvPr>
            <p:cNvSpPr txBox="1"/>
            <p:nvPr/>
          </p:nvSpPr>
          <p:spPr>
            <a:xfrm>
              <a:off x="9987818" y="2175790"/>
              <a:ext cx="2984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E57DBF3C-636C-36E7-A01E-B5677DDC553B}"/>
                </a:ext>
              </a:extLst>
            </p:cNvPr>
            <p:cNvSpPr txBox="1"/>
            <p:nvPr/>
          </p:nvSpPr>
          <p:spPr>
            <a:xfrm>
              <a:off x="8721996" y="232310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  <a:p>
              <a:pPr algn="ctr"/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Date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A2108494-E518-E0F1-68AB-DB77472E72AA}"/>
                </a:ext>
              </a:extLst>
            </p:cNvPr>
            <p:cNvSpPr txBox="1"/>
            <p:nvPr/>
          </p:nvSpPr>
          <p:spPr>
            <a:xfrm rot="16200000">
              <a:off x="6570338" y="1327648"/>
              <a:ext cx="74090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fr-FR" sz="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5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PageRang</a:t>
              </a:r>
              <a:endPara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69F0B916-43F3-DF08-057C-BBC59E9B4C7A}"/>
              </a:ext>
            </a:extLst>
          </p:cNvPr>
          <p:cNvSpPr/>
          <p:nvPr/>
        </p:nvSpPr>
        <p:spPr>
          <a:xfrm>
            <a:off x="7159731" y="1327677"/>
            <a:ext cx="3009276" cy="678305"/>
          </a:xfrm>
          <a:custGeom>
            <a:avLst/>
            <a:gdLst>
              <a:gd name="connsiteX0" fmla="*/ 0 w 3009276"/>
              <a:gd name="connsiteY0" fmla="*/ 678305 h 678305"/>
              <a:gd name="connsiteX1" fmla="*/ 0 w 3009276"/>
              <a:gd name="connsiteY1" fmla="*/ 678305 h 678305"/>
              <a:gd name="connsiteX2" fmla="*/ 26233 w 3009276"/>
              <a:gd name="connsiteY2" fmla="*/ 637082 h 678305"/>
              <a:gd name="connsiteX3" fmla="*/ 33728 w 3009276"/>
              <a:gd name="connsiteY3" fmla="*/ 614597 h 678305"/>
              <a:gd name="connsiteX4" fmla="*/ 41223 w 3009276"/>
              <a:gd name="connsiteY4" fmla="*/ 588364 h 678305"/>
              <a:gd name="connsiteX5" fmla="*/ 48719 w 3009276"/>
              <a:gd name="connsiteY5" fmla="*/ 524656 h 678305"/>
              <a:gd name="connsiteX6" fmla="*/ 59961 w 3009276"/>
              <a:gd name="connsiteY6" fmla="*/ 528403 h 678305"/>
              <a:gd name="connsiteX7" fmla="*/ 71204 w 3009276"/>
              <a:gd name="connsiteY7" fmla="*/ 535898 h 678305"/>
              <a:gd name="connsiteX8" fmla="*/ 93689 w 3009276"/>
              <a:gd name="connsiteY8" fmla="*/ 532151 h 678305"/>
              <a:gd name="connsiteX9" fmla="*/ 104932 w 3009276"/>
              <a:gd name="connsiteY9" fmla="*/ 520908 h 678305"/>
              <a:gd name="connsiteX10" fmla="*/ 116174 w 3009276"/>
              <a:gd name="connsiteY10" fmla="*/ 487180 h 678305"/>
              <a:gd name="connsiteX11" fmla="*/ 127417 w 3009276"/>
              <a:gd name="connsiteY11" fmla="*/ 464695 h 678305"/>
              <a:gd name="connsiteX12" fmla="*/ 138660 w 3009276"/>
              <a:gd name="connsiteY12" fmla="*/ 457200 h 678305"/>
              <a:gd name="connsiteX13" fmla="*/ 168640 w 3009276"/>
              <a:gd name="connsiteY13" fmla="*/ 457200 h 678305"/>
              <a:gd name="connsiteX14" fmla="*/ 179882 w 3009276"/>
              <a:gd name="connsiteY14" fmla="*/ 445957 h 678305"/>
              <a:gd name="connsiteX15" fmla="*/ 179882 w 3009276"/>
              <a:gd name="connsiteY15" fmla="*/ 363511 h 678305"/>
              <a:gd name="connsiteX16" fmla="*/ 176135 w 3009276"/>
              <a:gd name="connsiteY16" fmla="*/ 251085 h 678305"/>
              <a:gd name="connsiteX17" fmla="*/ 179882 w 3009276"/>
              <a:gd name="connsiteY17" fmla="*/ 164892 h 678305"/>
              <a:gd name="connsiteX18" fmla="*/ 187378 w 3009276"/>
              <a:gd name="connsiteY18" fmla="*/ 176134 h 678305"/>
              <a:gd name="connsiteX19" fmla="*/ 194873 w 3009276"/>
              <a:gd name="connsiteY19" fmla="*/ 202367 h 678305"/>
              <a:gd name="connsiteX20" fmla="*/ 206115 w 3009276"/>
              <a:gd name="connsiteY20" fmla="*/ 209862 h 678305"/>
              <a:gd name="connsiteX21" fmla="*/ 221105 w 3009276"/>
              <a:gd name="connsiteY21" fmla="*/ 206115 h 678305"/>
              <a:gd name="connsiteX22" fmla="*/ 217358 w 3009276"/>
              <a:gd name="connsiteY22" fmla="*/ 183629 h 678305"/>
              <a:gd name="connsiteX23" fmla="*/ 217358 w 3009276"/>
              <a:gd name="connsiteY23" fmla="*/ 89941 h 678305"/>
              <a:gd name="connsiteX24" fmla="*/ 224853 w 3009276"/>
              <a:gd name="connsiteY24" fmla="*/ 67456 h 678305"/>
              <a:gd name="connsiteX25" fmla="*/ 236096 w 3009276"/>
              <a:gd name="connsiteY25" fmla="*/ 71203 h 678305"/>
              <a:gd name="connsiteX26" fmla="*/ 258581 w 3009276"/>
              <a:gd name="connsiteY26" fmla="*/ 86193 h 678305"/>
              <a:gd name="connsiteX27" fmla="*/ 311046 w 3009276"/>
              <a:gd name="connsiteY27" fmla="*/ 74951 h 678305"/>
              <a:gd name="connsiteX28" fmla="*/ 352269 w 3009276"/>
              <a:gd name="connsiteY28" fmla="*/ 89941 h 678305"/>
              <a:gd name="connsiteX29" fmla="*/ 359764 w 3009276"/>
              <a:gd name="connsiteY29" fmla="*/ 101183 h 678305"/>
              <a:gd name="connsiteX30" fmla="*/ 363512 w 3009276"/>
              <a:gd name="connsiteY30" fmla="*/ 112426 h 678305"/>
              <a:gd name="connsiteX31" fmla="*/ 378502 w 3009276"/>
              <a:gd name="connsiteY31" fmla="*/ 86193 h 678305"/>
              <a:gd name="connsiteX32" fmla="*/ 385997 w 3009276"/>
              <a:gd name="connsiteY32" fmla="*/ 37475 h 678305"/>
              <a:gd name="connsiteX33" fmla="*/ 393492 w 3009276"/>
              <a:gd name="connsiteY33" fmla="*/ 26233 h 678305"/>
              <a:gd name="connsiteX34" fmla="*/ 397240 w 3009276"/>
              <a:gd name="connsiteY34" fmla="*/ 14990 h 678305"/>
              <a:gd name="connsiteX35" fmla="*/ 419725 w 3009276"/>
              <a:gd name="connsiteY35" fmla="*/ 0 h 678305"/>
              <a:gd name="connsiteX36" fmla="*/ 430968 w 3009276"/>
              <a:gd name="connsiteY36" fmla="*/ 11242 h 678305"/>
              <a:gd name="connsiteX37" fmla="*/ 442210 w 3009276"/>
              <a:gd name="connsiteY37" fmla="*/ 18737 h 678305"/>
              <a:gd name="connsiteX38" fmla="*/ 479686 w 3009276"/>
              <a:gd name="connsiteY38" fmla="*/ 26233 h 678305"/>
              <a:gd name="connsiteX39" fmla="*/ 513414 w 3009276"/>
              <a:gd name="connsiteY39" fmla="*/ 44970 h 678305"/>
              <a:gd name="connsiteX40" fmla="*/ 520909 w 3009276"/>
              <a:gd name="connsiteY40" fmla="*/ 56213 h 678305"/>
              <a:gd name="connsiteX41" fmla="*/ 528404 w 3009276"/>
              <a:gd name="connsiteY41" fmla="*/ 78698 h 678305"/>
              <a:gd name="connsiteX42" fmla="*/ 532151 w 3009276"/>
              <a:gd name="connsiteY42" fmla="*/ 89941 h 678305"/>
              <a:gd name="connsiteX43" fmla="*/ 535899 w 3009276"/>
              <a:gd name="connsiteY43" fmla="*/ 112426 h 678305"/>
              <a:gd name="connsiteX44" fmla="*/ 539646 w 3009276"/>
              <a:gd name="connsiteY44" fmla="*/ 236095 h 678305"/>
              <a:gd name="connsiteX45" fmla="*/ 543394 w 3009276"/>
              <a:gd name="connsiteY45" fmla="*/ 296056 h 678305"/>
              <a:gd name="connsiteX46" fmla="*/ 547141 w 3009276"/>
              <a:gd name="connsiteY46" fmla="*/ 367259 h 678305"/>
              <a:gd name="connsiteX47" fmla="*/ 554637 w 3009276"/>
              <a:gd name="connsiteY47" fmla="*/ 539646 h 678305"/>
              <a:gd name="connsiteX48" fmla="*/ 562132 w 3009276"/>
              <a:gd name="connsiteY48" fmla="*/ 565878 h 678305"/>
              <a:gd name="connsiteX49" fmla="*/ 569627 w 3009276"/>
              <a:gd name="connsiteY49" fmla="*/ 573374 h 678305"/>
              <a:gd name="connsiteX50" fmla="*/ 577122 w 3009276"/>
              <a:gd name="connsiteY50" fmla="*/ 584616 h 678305"/>
              <a:gd name="connsiteX51" fmla="*/ 592112 w 3009276"/>
              <a:gd name="connsiteY51" fmla="*/ 607101 h 678305"/>
              <a:gd name="connsiteX52" fmla="*/ 603355 w 3009276"/>
              <a:gd name="connsiteY52" fmla="*/ 603354 h 678305"/>
              <a:gd name="connsiteX53" fmla="*/ 610850 w 3009276"/>
              <a:gd name="connsiteY53" fmla="*/ 592111 h 678305"/>
              <a:gd name="connsiteX54" fmla="*/ 614597 w 3009276"/>
              <a:gd name="connsiteY54" fmla="*/ 580869 h 678305"/>
              <a:gd name="connsiteX55" fmla="*/ 625840 w 3009276"/>
              <a:gd name="connsiteY55" fmla="*/ 573374 h 678305"/>
              <a:gd name="connsiteX56" fmla="*/ 689548 w 3009276"/>
              <a:gd name="connsiteY56" fmla="*/ 565878 h 678305"/>
              <a:gd name="connsiteX57" fmla="*/ 700791 w 3009276"/>
              <a:gd name="connsiteY57" fmla="*/ 554636 h 678305"/>
              <a:gd name="connsiteX58" fmla="*/ 712033 w 3009276"/>
              <a:gd name="connsiteY58" fmla="*/ 550888 h 678305"/>
              <a:gd name="connsiteX59" fmla="*/ 730771 w 3009276"/>
              <a:gd name="connsiteY59" fmla="*/ 573374 h 678305"/>
              <a:gd name="connsiteX60" fmla="*/ 738266 w 3009276"/>
              <a:gd name="connsiteY60" fmla="*/ 603354 h 678305"/>
              <a:gd name="connsiteX61" fmla="*/ 742014 w 3009276"/>
              <a:gd name="connsiteY61" fmla="*/ 614597 h 678305"/>
              <a:gd name="connsiteX62" fmla="*/ 753256 w 3009276"/>
              <a:gd name="connsiteY62" fmla="*/ 618344 h 678305"/>
              <a:gd name="connsiteX63" fmla="*/ 764499 w 3009276"/>
              <a:gd name="connsiteY63" fmla="*/ 614597 h 678305"/>
              <a:gd name="connsiteX64" fmla="*/ 771994 w 3009276"/>
              <a:gd name="connsiteY64" fmla="*/ 607101 h 678305"/>
              <a:gd name="connsiteX65" fmla="*/ 801974 w 3009276"/>
              <a:gd name="connsiteY65" fmla="*/ 610849 h 678305"/>
              <a:gd name="connsiteX66" fmla="*/ 820712 w 3009276"/>
              <a:gd name="connsiteY66" fmla="*/ 625839 h 678305"/>
              <a:gd name="connsiteX67" fmla="*/ 831955 w 3009276"/>
              <a:gd name="connsiteY67" fmla="*/ 633334 h 678305"/>
              <a:gd name="connsiteX68" fmla="*/ 858187 w 3009276"/>
              <a:gd name="connsiteY68" fmla="*/ 648324 h 678305"/>
              <a:gd name="connsiteX69" fmla="*/ 884420 w 3009276"/>
              <a:gd name="connsiteY69" fmla="*/ 644577 h 678305"/>
              <a:gd name="connsiteX70" fmla="*/ 895663 w 3009276"/>
              <a:gd name="connsiteY70" fmla="*/ 633334 h 678305"/>
              <a:gd name="connsiteX71" fmla="*/ 914400 w 3009276"/>
              <a:gd name="connsiteY71" fmla="*/ 629587 h 678305"/>
              <a:gd name="connsiteX72" fmla="*/ 925643 w 3009276"/>
              <a:gd name="connsiteY72" fmla="*/ 610849 h 678305"/>
              <a:gd name="connsiteX73" fmla="*/ 933138 w 3009276"/>
              <a:gd name="connsiteY73" fmla="*/ 599606 h 678305"/>
              <a:gd name="connsiteX74" fmla="*/ 936886 w 3009276"/>
              <a:gd name="connsiteY74" fmla="*/ 588364 h 678305"/>
              <a:gd name="connsiteX75" fmla="*/ 951876 w 3009276"/>
              <a:gd name="connsiteY75" fmla="*/ 565878 h 678305"/>
              <a:gd name="connsiteX76" fmla="*/ 963119 w 3009276"/>
              <a:gd name="connsiteY76" fmla="*/ 562131 h 678305"/>
              <a:gd name="connsiteX77" fmla="*/ 974361 w 3009276"/>
              <a:gd name="connsiteY77" fmla="*/ 569626 h 678305"/>
              <a:gd name="connsiteX78" fmla="*/ 981856 w 3009276"/>
              <a:gd name="connsiteY78" fmla="*/ 580869 h 678305"/>
              <a:gd name="connsiteX79" fmla="*/ 993099 w 3009276"/>
              <a:gd name="connsiteY79" fmla="*/ 595859 h 678305"/>
              <a:gd name="connsiteX80" fmla="*/ 1004341 w 3009276"/>
              <a:gd name="connsiteY80" fmla="*/ 603354 h 678305"/>
              <a:gd name="connsiteX81" fmla="*/ 1011837 w 3009276"/>
              <a:gd name="connsiteY81" fmla="*/ 610849 h 678305"/>
              <a:gd name="connsiteX82" fmla="*/ 1068050 w 3009276"/>
              <a:gd name="connsiteY82" fmla="*/ 614597 h 678305"/>
              <a:gd name="connsiteX83" fmla="*/ 1094282 w 3009276"/>
              <a:gd name="connsiteY83" fmla="*/ 640829 h 678305"/>
              <a:gd name="connsiteX84" fmla="*/ 1101778 w 3009276"/>
              <a:gd name="connsiteY84" fmla="*/ 633334 h 678305"/>
              <a:gd name="connsiteX85" fmla="*/ 1113020 w 3009276"/>
              <a:gd name="connsiteY85" fmla="*/ 607101 h 678305"/>
              <a:gd name="connsiteX86" fmla="*/ 1120515 w 3009276"/>
              <a:gd name="connsiteY86" fmla="*/ 562131 h 678305"/>
              <a:gd name="connsiteX87" fmla="*/ 1128010 w 3009276"/>
              <a:gd name="connsiteY87" fmla="*/ 539646 h 678305"/>
              <a:gd name="connsiteX88" fmla="*/ 1131758 w 3009276"/>
              <a:gd name="connsiteY88" fmla="*/ 524656 h 678305"/>
              <a:gd name="connsiteX89" fmla="*/ 1139253 w 3009276"/>
              <a:gd name="connsiteY89" fmla="*/ 502170 h 678305"/>
              <a:gd name="connsiteX90" fmla="*/ 1143000 w 3009276"/>
              <a:gd name="connsiteY90" fmla="*/ 490928 h 678305"/>
              <a:gd name="connsiteX91" fmla="*/ 1154243 w 3009276"/>
              <a:gd name="connsiteY91" fmla="*/ 487180 h 678305"/>
              <a:gd name="connsiteX92" fmla="*/ 1165486 w 3009276"/>
              <a:gd name="connsiteY92" fmla="*/ 498423 h 678305"/>
              <a:gd name="connsiteX93" fmla="*/ 1176728 w 3009276"/>
              <a:gd name="connsiteY93" fmla="*/ 505918 h 678305"/>
              <a:gd name="connsiteX94" fmla="*/ 1180476 w 3009276"/>
              <a:gd name="connsiteY94" fmla="*/ 517160 h 678305"/>
              <a:gd name="connsiteX95" fmla="*/ 1199214 w 3009276"/>
              <a:gd name="connsiteY95" fmla="*/ 513413 h 678305"/>
              <a:gd name="connsiteX96" fmla="*/ 1210456 w 3009276"/>
              <a:gd name="connsiteY96" fmla="*/ 490928 h 678305"/>
              <a:gd name="connsiteX97" fmla="*/ 1221699 w 3009276"/>
              <a:gd name="connsiteY97" fmla="*/ 479685 h 678305"/>
              <a:gd name="connsiteX98" fmla="*/ 1236689 w 3009276"/>
              <a:gd name="connsiteY98" fmla="*/ 457200 h 678305"/>
              <a:gd name="connsiteX99" fmla="*/ 1244184 w 3009276"/>
              <a:gd name="connsiteY99" fmla="*/ 423472 h 678305"/>
              <a:gd name="connsiteX100" fmla="*/ 1255427 w 3009276"/>
              <a:gd name="connsiteY100" fmla="*/ 415977 h 678305"/>
              <a:gd name="connsiteX101" fmla="*/ 1277912 w 3009276"/>
              <a:gd name="connsiteY101" fmla="*/ 419724 h 678305"/>
              <a:gd name="connsiteX102" fmla="*/ 1289155 w 3009276"/>
              <a:gd name="connsiteY102" fmla="*/ 423472 h 678305"/>
              <a:gd name="connsiteX103" fmla="*/ 1296650 w 3009276"/>
              <a:gd name="connsiteY103" fmla="*/ 445957 h 678305"/>
              <a:gd name="connsiteX104" fmla="*/ 1304145 w 3009276"/>
              <a:gd name="connsiteY104" fmla="*/ 457200 h 678305"/>
              <a:gd name="connsiteX105" fmla="*/ 1307892 w 3009276"/>
              <a:gd name="connsiteY105" fmla="*/ 468442 h 678305"/>
              <a:gd name="connsiteX106" fmla="*/ 1322882 w 3009276"/>
              <a:gd name="connsiteY106" fmla="*/ 490928 h 678305"/>
              <a:gd name="connsiteX107" fmla="*/ 1330378 w 3009276"/>
              <a:gd name="connsiteY107" fmla="*/ 502170 h 678305"/>
              <a:gd name="connsiteX108" fmla="*/ 1337873 w 3009276"/>
              <a:gd name="connsiteY108" fmla="*/ 517160 h 678305"/>
              <a:gd name="connsiteX109" fmla="*/ 1349115 w 3009276"/>
              <a:gd name="connsiteY109" fmla="*/ 524656 h 678305"/>
              <a:gd name="connsiteX110" fmla="*/ 1364105 w 3009276"/>
              <a:gd name="connsiteY110" fmla="*/ 490928 h 678305"/>
              <a:gd name="connsiteX111" fmla="*/ 1386591 w 3009276"/>
              <a:gd name="connsiteY111" fmla="*/ 483433 h 678305"/>
              <a:gd name="connsiteX112" fmla="*/ 1397833 w 3009276"/>
              <a:gd name="connsiteY112" fmla="*/ 479685 h 678305"/>
              <a:gd name="connsiteX113" fmla="*/ 1409076 w 3009276"/>
              <a:gd name="connsiteY113" fmla="*/ 475937 h 678305"/>
              <a:gd name="connsiteX114" fmla="*/ 1427814 w 3009276"/>
              <a:gd name="connsiteY114" fmla="*/ 479685 h 678305"/>
              <a:gd name="connsiteX115" fmla="*/ 1435309 w 3009276"/>
              <a:gd name="connsiteY115" fmla="*/ 490928 h 678305"/>
              <a:gd name="connsiteX116" fmla="*/ 1446551 w 3009276"/>
              <a:gd name="connsiteY116" fmla="*/ 498423 h 678305"/>
              <a:gd name="connsiteX117" fmla="*/ 1457794 w 3009276"/>
              <a:gd name="connsiteY117" fmla="*/ 490928 h 678305"/>
              <a:gd name="connsiteX118" fmla="*/ 1469037 w 3009276"/>
              <a:gd name="connsiteY118" fmla="*/ 479685 h 678305"/>
              <a:gd name="connsiteX119" fmla="*/ 1487774 w 3009276"/>
              <a:gd name="connsiteY119" fmla="*/ 475937 h 678305"/>
              <a:gd name="connsiteX120" fmla="*/ 1510260 w 3009276"/>
              <a:gd name="connsiteY120" fmla="*/ 479685 h 678305"/>
              <a:gd name="connsiteX121" fmla="*/ 1517755 w 3009276"/>
              <a:gd name="connsiteY121" fmla="*/ 490928 h 678305"/>
              <a:gd name="connsiteX122" fmla="*/ 1528997 w 3009276"/>
              <a:gd name="connsiteY122" fmla="*/ 502170 h 678305"/>
              <a:gd name="connsiteX123" fmla="*/ 1540240 w 3009276"/>
              <a:gd name="connsiteY123" fmla="*/ 498423 h 678305"/>
              <a:gd name="connsiteX124" fmla="*/ 1570220 w 3009276"/>
              <a:gd name="connsiteY124" fmla="*/ 464695 h 678305"/>
              <a:gd name="connsiteX125" fmla="*/ 1577715 w 3009276"/>
              <a:gd name="connsiteY125" fmla="*/ 453452 h 678305"/>
              <a:gd name="connsiteX126" fmla="*/ 1588958 w 3009276"/>
              <a:gd name="connsiteY126" fmla="*/ 460947 h 678305"/>
              <a:gd name="connsiteX127" fmla="*/ 1607696 w 3009276"/>
              <a:gd name="connsiteY127" fmla="*/ 483433 h 678305"/>
              <a:gd name="connsiteX128" fmla="*/ 1630181 w 3009276"/>
              <a:gd name="connsiteY128" fmla="*/ 490928 h 678305"/>
              <a:gd name="connsiteX129" fmla="*/ 1641423 w 3009276"/>
              <a:gd name="connsiteY129" fmla="*/ 487180 h 678305"/>
              <a:gd name="connsiteX130" fmla="*/ 1671404 w 3009276"/>
              <a:gd name="connsiteY130" fmla="*/ 479685 h 678305"/>
              <a:gd name="connsiteX131" fmla="*/ 1682646 w 3009276"/>
              <a:gd name="connsiteY131" fmla="*/ 457200 h 678305"/>
              <a:gd name="connsiteX132" fmla="*/ 1693889 w 3009276"/>
              <a:gd name="connsiteY132" fmla="*/ 449705 h 678305"/>
              <a:gd name="connsiteX133" fmla="*/ 1727617 w 3009276"/>
              <a:gd name="connsiteY133" fmla="*/ 457200 h 678305"/>
              <a:gd name="connsiteX134" fmla="*/ 1738860 w 3009276"/>
              <a:gd name="connsiteY134" fmla="*/ 468442 h 678305"/>
              <a:gd name="connsiteX135" fmla="*/ 1757597 w 3009276"/>
              <a:gd name="connsiteY135" fmla="*/ 483433 h 678305"/>
              <a:gd name="connsiteX136" fmla="*/ 1772587 w 3009276"/>
              <a:gd name="connsiteY136" fmla="*/ 505918 h 678305"/>
              <a:gd name="connsiteX137" fmla="*/ 1787578 w 3009276"/>
              <a:gd name="connsiteY137" fmla="*/ 535898 h 678305"/>
              <a:gd name="connsiteX138" fmla="*/ 1810063 w 3009276"/>
              <a:gd name="connsiteY138" fmla="*/ 539646 h 678305"/>
              <a:gd name="connsiteX139" fmla="*/ 1817558 w 3009276"/>
              <a:gd name="connsiteY139" fmla="*/ 528403 h 678305"/>
              <a:gd name="connsiteX140" fmla="*/ 1821305 w 3009276"/>
              <a:gd name="connsiteY140" fmla="*/ 509665 h 678305"/>
              <a:gd name="connsiteX141" fmla="*/ 1817558 w 3009276"/>
              <a:gd name="connsiteY141" fmla="*/ 397239 h 678305"/>
              <a:gd name="connsiteX142" fmla="*/ 1825053 w 3009276"/>
              <a:gd name="connsiteY142" fmla="*/ 247337 h 678305"/>
              <a:gd name="connsiteX143" fmla="*/ 1828800 w 3009276"/>
              <a:gd name="connsiteY143" fmla="*/ 213610 h 678305"/>
              <a:gd name="connsiteX144" fmla="*/ 1825053 w 3009276"/>
              <a:gd name="connsiteY144" fmla="*/ 161144 h 678305"/>
              <a:gd name="connsiteX145" fmla="*/ 1828800 w 3009276"/>
              <a:gd name="connsiteY145" fmla="*/ 146154 h 678305"/>
              <a:gd name="connsiteX146" fmla="*/ 1832548 w 3009276"/>
              <a:gd name="connsiteY146" fmla="*/ 161144 h 678305"/>
              <a:gd name="connsiteX147" fmla="*/ 1836296 w 3009276"/>
              <a:gd name="connsiteY147" fmla="*/ 191124 h 678305"/>
              <a:gd name="connsiteX148" fmla="*/ 1847538 w 3009276"/>
              <a:gd name="connsiteY148" fmla="*/ 213610 h 678305"/>
              <a:gd name="connsiteX149" fmla="*/ 1855033 w 3009276"/>
              <a:gd name="connsiteY149" fmla="*/ 236095 h 678305"/>
              <a:gd name="connsiteX150" fmla="*/ 1873771 w 3009276"/>
              <a:gd name="connsiteY150" fmla="*/ 254833 h 678305"/>
              <a:gd name="connsiteX151" fmla="*/ 1885014 w 3009276"/>
              <a:gd name="connsiteY151" fmla="*/ 251085 h 678305"/>
              <a:gd name="connsiteX152" fmla="*/ 1929984 w 3009276"/>
              <a:gd name="connsiteY152" fmla="*/ 213610 h 678305"/>
              <a:gd name="connsiteX153" fmla="*/ 1941227 w 3009276"/>
              <a:gd name="connsiteY153" fmla="*/ 202367 h 678305"/>
              <a:gd name="connsiteX154" fmla="*/ 1967460 w 3009276"/>
              <a:gd name="connsiteY154" fmla="*/ 172387 h 678305"/>
              <a:gd name="connsiteX155" fmla="*/ 1986197 w 3009276"/>
              <a:gd name="connsiteY155" fmla="*/ 228600 h 678305"/>
              <a:gd name="connsiteX156" fmla="*/ 1993692 w 3009276"/>
              <a:gd name="connsiteY156" fmla="*/ 251085 h 678305"/>
              <a:gd name="connsiteX157" fmla="*/ 1997440 w 3009276"/>
              <a:gd name="connsiteY157" fmla="*/ 262328 h 678305"/>
              <a:gd name="connsiteX158" fmla="*/ 2023673 w 3009276"/>
              <a:gd name="connsiteY158" fmla="*/ 258580 h 678305"/>
              <a:gd name="connsiteX159" fmla="*/ 2046158 w 3009276"/>
              <a:gd name="connsiteY159" fmla="*/ 266075 h 678305"/>
              <a:gd name="connsiteX160" fmla="*/ 2053653 w 3009276"/>
              <a:gd name="connsiteY160" fmla="*/ 277318 h 678305"/>
              <a:gd name="connsiteX161" fmla="*/ 2061148 w 3009276"/>
              <a:gd name="connsiteY161" fmla="*/ 303551 h 678305"/>
              <a:gd name="connsiteX162" fmla="*/ 2072391 w 3009276"/>
              <a:gd name="connsiteY162" fmla="*/ 292308 h 678305"/>
              <a:gd name="connsiteX163" fmla="*/ 2079886 w 3009276"/>
              <a:gd name="connsiteY163" fmla="*/ 281065 h 678305"/>
              <a:gd name="connsiteX164" fmla="*/ 2091128 w 3009276"/>
              <a:gd name="connsiteY164" fmla="*/ 273570 h 678305"/>
              <a:gd name="connsiteX165" fmla="*/ 2121109 w 3009276"/>
              <a:gd name="connsiteY165" fmla="*/ 281065 h 678305"/>
              <a:gd name="connsiteX166" fmla="*/ 2128604 w 3009276"/>
              <a:gd name="connsiteY166" fmla="*/ 292308 h 678305"/>
              <a:gd name="connsiteX167" fmla="*/ 2132351 w 3009276"/>
              <a:gd name="connsiteY167" fmla="*/ 303551 h 678305"/>
              <a:gd name="connsiteX168" fmla="*/ 2139846 w 3009276"/>
              <a:gd name="connsiteY168" fmla="*/ 314793 h 678305"/>
              <a:gd name="connsiteX169" fmla="*/ 2147341 w 3009276"/>
              <a:gd name="connsiteY169" fmla="*/ 337278 h 678305"/>
              <a:gd name="connsiteX170" fmla="*/ 2151089 w 3009276"/>
              <a:gd name="connsiteY170" fmla="*/ 348521 h 678305"/>
              <a:gd name="connsiteX171" fmla="*/ 2158584 w 3009276"/>
              <a:gd name="connsiteY171" fmla="*/ 412229 h 678305"/>
              <a:gd name="connsiteX172" fmla="*/ 2166079 w 3009276"/>
              <a:gd name="connsiteY172" fmla="*/ 434715 h 678305"/>
              <a:gd name="connsiteX173" fmla="*/ 2169827 w 3009276"/>
              <a:gd name="connsiteY173" fmla="*/ 445957 h 678305"/>
              <a:gd name="connsiteX174" fmla="*/ 2184817 w 3009276"/>
              <a:gd name="connsiteY174" fmla="*/ 468442 h 678305"/>
              <a:gd name="connsiteX175" fmla="*/ 2203555 w 3009276"/>
              <a:gd name="connsiteY175" fmla="*/ 487180 h 678305"/>
              <a:gd name="connsiteX176" fmla="*/ 2226040 w 3009276"/>
              <a:gd name="connsiteY176" fmla="*/ 479685 h 678305"/>
              <a:gd name="connsiteX177" fmla="*/ 2244778 w 3009276"/>
              <a:gd name="connsiteY177" fmla="*/ 457200 h 678305"/>
              <a:gd name="connsiteX178" fmla="*/ 2259768 w 3009276"/>
              <a:gd name="connsiteY178" fmla="*/ 449705 h 678305"/>
              <a:gd name="connsiteX179" fmla="*/ 2323476 w 3009276"/>
              <a:gd name="connsiteY179" fmla="*/ 445957 h 678305"/>
              <a:gd name="connsiteX180" fmla="*/ 2345961 w 3009276"/>
              <a:gd name="connsiteY180" fmla="*/ 449705 h 678305"/>
              <a:gd name="connsiteX181" fmla="*/ 2349709 w 3009276"/>
              <a:gd name="connsiteY181" fmla="*/ 460947 h 678305"/>
              <a:gd name="connsiteX182" fmla="*/ 2353456 w 3009276"/>
              <a:gd name="connsiteY182" fmla="*/ 483433 h 678305"/>
              <a:gd name="connsiteX183" fmla="*/ 2357204 w 3009276"/>
              <a:gd name="connsiteY183" fmla="*/ 513413 h 678305"/>
              <a:gd name="connsiteX184" fmla="*/ 2364699 w 3009276"/>
              <a:gd name="connsiteY184" fmla="*/ 535898 h 678305"/>
              <a:gd name="connsiteX185" fmla="*/ 2375941 w 3009276"/>
              <a:gd name="connsiteY185" fmla="*/ 532151 h 678305"/>
              <a:gd name="connsiteX186" fmla="*/ 2383437 w 3009276"/>
              <a:gd name="connsiteY186" fmla="*/ 524656 h 678305"/>
              <a:gd name="connsiteX187" fmla="*/ 2394679 w 3009276"/>
              <a:gd name="connsiteY187" fmla="*/ 528403 h 678305"/>
              <a:gd name="connsiteX188" fmla="*/ 2405922 w 3009276"/>
              <a:gd name="connsiteY188" fmla="*/ 539646 h 678305"/>
              <a:gd name="connsiteX189" fmla="*/ 2413417 w 3009276"/>
              <a:gd name="connsiteY189" fmla="*/ 550888 h 678305"/>
              <a:gd name="connsiteX190" fmla="*/ 2424660 w 3009276"/>
              <a:gd name="connsiteY190" fmla="*/ 558383 h 678305"/>
              <a:gd name="connsiteX191" fmla="*/ 2469630 w 3009276"/>
              <a:gd name="connsiteY191" fmla="*/ 569626 h 678305"/>
              <a:gd name="connsiteX192" fmla="*/ 2492115 w 3009276"/>
              <a:gd name="connsiteY192" fmla="*/ 588364 h 678305"/>
              <a:gd name="connsiteX193" fmla="*/ 2510853 w 3009276"/>
              <a:gd name="connsiteY193" fmla="*/ 607101 h 678305"/>
              <a:gd name="connsiteX194" fmla="*/ 2533338 w 3009276"/>
              <a:gd name="connsiteY194" fmla="*/ 603354 h 678305"/>
              <a:gd name="connsiteX195" fmla="*/ 2544581 w 3009276"/>
              <a:gd name="connsiteY195" fmla="*/ 599606 h 678305"/>
              <a:gd name="connsiteX196" fmla="*/ 2582056 w 3009276"/>
              <a:gd name="connsiteY196" fmla="*/ 603354 h 678305"/>
              <a:gd name="connsiteX197" fmla="*/ 2653260 w 3009276"/>
              <a:gd name="connsiteY197" fmla="*/ 607101 h 678305"/>
              <a:gd name="connsiteX198" fmla="*/ 2660755 w 3009276"/>
              <a:gd name="connsiteY198" fmla="*/ 614597 h 678305"/>
              <a:gd name="connsiteX199" fmla="*/ 2683240 w 3009276"/>
              <a:gd name="connsiteY199" fmla="*/ 629587 h 678305"/>
              <a:gd name="connsiteX200" fmla="*/ 2690735 w 3009276"/>
              <a:gd name="connsiteY200" fmla="*/ 618344 h 678305"/>
              <a:gd name="connsiteX201" fmla="*/ 2698230 w 3009276"/>
              <a:gd name="connsiteY201" fmla="*/ 580869 h 678305"/>
              <a:gd name="connsiteX202" fmla="*/ 2701978 w 3009276"/>
              <a:gd name="connsiteY202" fmla="*/ 569626 h 678305"/>
              <a:gd name="connsiteX203" fmla="*/ 2705725 w 3009276"/>
              <a:gd name="connsiteY203" fmla="*/ 554636 h 678305"/>
              <a:gd name="connsiteX204" fmla="*/ 2713220 w 3009276"/>
              <a:gd name="connsiteY204" fmla="*/ 543393 h 678305"/>
              <a:gd name="connsiteX205" fmla="*/ 2716968 w 3009276"/>
              <a:gd name="connsiteY205" fmla="*/ 520908 h 678305"/>
              <a:gd name="connsiteX206" fmla="*/ 2728210 w 3009276"/>
              <a:gd name="connsiteY206" fmla="*/ 524656 h 678305"/>
              <a:gd name="connsiteX207" fmla="*/ 2750696 w 3009276"/>
              <a:gd name="connsiteY207" fmla="*/ 554636 h 678305"/>
              <a:gd name="connsiteX208" fmla="*/ 2761938 w 3009276"/>
              <a:gd name="connsiteY208" fmla="*/ 558383 h 678305"/>
              <a:gd name="connsiteX209" fmla="*/ 2784423 w 3009276"/>
              <a:gd name="connsiteY209" fmla="*/ 535898 h 678305"/>
              <a:gd name="connsiteX210" fmla="*/ 2795666 w 3009276"/>
              <a:gd name="connsiteY210" fmla="*/ 517160 h 678305"/>
              <a:gd name="connsiteX211" fmla="*/ 2844384 w 3009276"/>
              <a:gd name="connsiteY211" fmla="*/ 513413 h 678305"/>
              <a:gd name="connsiteX212" fmla="*/ 2870617 w 3009276"/>
              <a:gd name="connsiteY212" fmla="*/ 509665 h 678305"/>
              <a:gd name="connsiteX213" fmla="*/ 2881860 w 3009276"/>
              <a:gd name="connsiteY213" fmla="*/ 502170 h 678305"/>
              <a:gd name="connsiteX214" fmla="*/ 2896850 w 3009276"/>
              <a:gd name="connsiteY214" fmla="*/ 479685 h 678305"/>
              <a:gd name="connsiteX215" fmla="*/ 2908092 w 3009276"/>
              <a:gd name="connsiteY215" fmla="*/ 475937 h 678305"/>
              <a:gd name="connsiteX216" fmla="*/ 2919335 w 3009276"/>
              <a:gd name="connsiteY216" fmla="*/ 483433 h 678305"/>
              <a:gd name="connsiteX217" fmla="*/ 2941820 w 3009276"/>
              <a:gd name="connsiteY217" fmla="*/ 502170 h 678305"/>
              <a:gd name="connsiteX218" fmla="*/ 2949315 w 3009276"/>
              <a:gd name="connsiteY218" fmla="*/ 490928 h 678305"/>
              <a:gd name="connsiteX219" fmla="*/ 2975548 w 3009276"/>
              <a:gd name="connsiteY219" fmla="*/ 490928 h 678305"/>
              <a:gd name="connsiteX220" fmla="*/ 3001781 w 3009276"/>
              <a:gd name="connsiteY220" fmla="*/ 520908 h 678305"/>
              <a:gd name="connsiteX221" fmla="*/ 3009276 w 3009276"/>
              <a:gd name="connsiteY221" fmla="*/ 535898 h 678305"/>
              <a:gd name="connsiteX222" fmla="*/ 3009276 w 3009276"/>
              <a:gd name="connsiteY222" fmla="*/ 535898 h 67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3009276" h="678305">
                <a:moveTo>
                  <a:pt x="0" y="678305"/>
                </a:moveTo>
                <a:lnTo>
                  <a:pt x="0" y="678305"/>
                </a:lnTo>
                <a:cubicBezTo>
                  <a:pt x="8744" y="664564"/>
                  <a:pt x="21082" y="652534"/>
                  <a:pt x="26233" y="637082"/>
                </a:cubicBezTo>
                <a:lnTo>
                  <a:pt x="33728" y="614597"/>
                </a:lnTo>
                <a:cubicBezTo>
                  <a:pt x="36700" y="605681"/>
                  <a:pt x="39653" y="597782"/>
                  <a:pt x="41223" y="588364"/>
                </a:cubicBezTo>
                <a:cubicBezTo>
                  <a:pt x="42940" y="578062"/>
                  <a:pt x="47716" y="533685"/>
                  <a:pt x="48719" y="524656"/>
                </a:cubicBezTo>
                <a:cubicBezTo>
                  <a:pt x="52466" y="525905"/>
                  <a:pt x="56428" y="526637"/>
                  <a:pt x="59961" y="528403"/>
                </a:cubicBezTo>
                <a:cubicBezTo>
                  <a:pt x="63990" y="530417"/>
                  <a:pt x="66727" y="535401"/>
                  <a:pt x="71204" y="535898"/>
                </a:cubicBezTo>
                <a:cubicBezTo>
                  <a:pt x="78756" y="536737"/>
                  <a:pt x="86194" y="533400"/>
                  <a:pt x="93689" y="532151"/>
                </a:cubicBezTo>
                <a:cubicBezTo>
                  <a:pt x="97437" y="528403"/>
                  <a:pt x="102358" y="525541"/>
                  <a:pt x="104932" y="520908"/>
                </a:cubicBezTo>
                <a:cubicBezTo>
                  <a:pt x="104937" y="520899"/>
                  <a:pt x="114299" y="492806"/>
                  <a:pt x="116174" y="487180"/>
                </a:cubicBezTo>
                <a:cubicBezTo>
                  <a:pt x="119222" y="478037"/>
                  <a:pt x="120153" y="471958"/>
                  <a:pt x="127417" y="464695"/>
                </a:cubicBezTo>
                <a:cubicBezTo>
                  <a:pt x="130602" y="461510"/>
                  <a:pt x="134912" y="459698"/>
                  <a:pt x="138660" y="457200"/>
                </a:cubicBezTo>
                <a:cubicBezTo>
                  <a:pt x="150825" y="460241"/>
                  <a:pt x="156475" y="464151"/>
                  <a:pt x="168640" y="457200"/>
                </a:cubicBezTo>
                <a:cubicBezTo>
                  <a:pt x="173241" y="454571"/>
                  <a:pt x="176135" y="449705"/>
                  <a:pt x="179882" y="445957"/>
                </a:cubicBezTo>
                <a:cubicBezTo>
                  <a:pt x="191279" y="411773"/>
                  <a:pt x="183046" y="441034"/>
                  <a:pt x="179882" y="363511"/>
                </a:cubicBezTo>
                <a:cubicBezTo>
                  <a:pt x="178353" y="326046"/>
                  <a:pt x="177384" y="288560"/>
                  <a:pt x="176135" y="251085"/>
                </a:cubicBezTo>
                <a:cubicBezTo>
                  <a:pt x="177384" y="222354"/>
                  <a:pt x="175616" y="193332"/>
                  <a:pt x="179882" y="164892"/>
                </a:cubicBezTo>
                <a:cubicBezTo>
                  <a:pt x="180550" y="160438"/>
                  <a:pt x="185604" y="171994"/>
                  <a:pt x="187378" y="176134"/>
                </a:cubicBezTo>
                <a:cubicBezTo>
                  <a:pt x="188002" y="177589"/>
                  <a:pt x="192627" y="199559"/>
                  <a:pt x="194873" y="202367"/>
                </a:cubicBezTo>
                <a:cubicBezTo>
                  <a:pt x="197686" y="205884"/>
                  <a:pt x="202368" y="207364"/>
                  <a:pt x="206115" y="209862"/>
                </a:cubicBezTo>
                <a:cubicBezTo>
                  <a:pt x="207892" y="215192"/>
                  <a:pt x="213732" y="242981"/>
                  <a:pt x="221105" y="206115"/>
                </a:cubicBezTo>
                <a:cubicBezTo>
                  <a:pt x="222595" y="198664"/>
                  <a:pt x="218607" y="191124"/>
                  <a:pt x="217358" y="183629"/>
                </a:cubicBezTo>
                <a:cubicBezTo>
                  <a:pt x="214703" y="143808"/>
                  <a:pt x="210452" y="126770"/>
                  <a:pt x="217358" y="89941"/>
                </a:cubicBezTo>
                <a:cubicBezTo>
                  <a:pt x="218814" y="82176"/>
                  <a:pt x="224853" y="67456"/>
                  <a:pt x="224853" y="67456"/>
                </a:cubicBezTo>
                <a:cubicBezTo>
                  <a:pt x="228601" y="68705"/>
                  <a:pt x="232643" y="69285"/>
                  <a:pt x="236096" y="71203"/>
                </a:cubicBezTo>
                <a:cubicBezTo>
                  <a:pt x="243970" y="75577"/>
                  <a:pt x="258581" y="86193"/>
                  <a:pt x="258581" y="86193"/>
                </a:cubicBezTo>
                <a:cubicBezTo>
                  <a:pt x="295932" y="76855"/>
                  <a:pt x="278400" y="80391"/>
                  <a:pt x="311046" y="74951"/>
                </a:cubicBezTo>
                <a:cubicBezTo>
                  <a:pt x="325257" y="78504"/>
                  <a:pt x="341261" y="78933"/>
                  <a:pt x="352269" y="89941"/>
                </a:cubicBezTo>
                <a:cubicBezTo>
                  <a:pt x="355454" y="93126"/>
                  <a:pt x="357750" y="97155"/>
                  <a:pt x="359764" y="101183"/>
                </a:cubicBezTo>
                <a:cubicBezTo>
                  <a:pt x="361531" y="104716"/>
                  <a:pt x="362263" y="108678"/>
                  <a:pt x="363512" y="112426"/>
                </a:cubicBezTo>
                <a:cubicBezTo>
                  <a:pt x="371310" y="102029"/>
                  <a:pt x="376458" y="98458"/>
                  <a:pt x="378502" y="86193"/>
                </a:cubicBezTo>
                <a:cubicBezTo>
                  <a:pt x="379868" y="77995"/>
                  <a:pt x="380850" y="49484"/>
                  <a:pt x="385997" y="37475"/>
                </a:cubicBezTo>
                <a:cubicBezTo>
                  <a:pt x="387771" y="33335"/>
                  <a:pt x="391478" y="30261"/>
                  <a:pt x="393492" y="26233"/>
                </a:cubicBezTo>
                <a:cubicBezTo>
                  <a:pt x="395259" y="22700"/>
                  <a:pt x="395049" y="18277"/>
                  <a:pt x="397240" y="14990"/>
                </a:cubicBezTo>
                <a:cubicBezTo>
                  <a:pt x="405261" y="2958"/>
                  <a:pt x="407937" y="3929"/>
                  <a:pt x="419725" y="0"/>
                </a:cubicBezTo>
                <a:cubicBezTo>
                  <a:pt x="423473" y="3747"/>
                  <a:pt x="426897" y="7849"/>
                  <a:pt x="430968" y="11242"/>
                </a:cubicBezTo>
                <a:cubicBezTo>
                  <a:pt x="434428" y="14125"/>
                  <a:pt x="438182" y="16723"/>
                  <a:pt x="442210" y="18737"/>
                </a:cubicBezTo>
                <a:cubicBezTo>
                  <a:pt x="452676" y="23970"/>
                  <a:pt x="470017" y="24852"/>
                  <a:pt x="479686" y="26233"/>
                </a:cubicBezTo>
                <a:cubicBezTo>
                  <a:pt x="501407" y="33473"/>
                  <a:pt x="500469" y="29437"/>
                  <a:pt x="513414" y="44970"/>
                </a:cubicBezTo>
                <a:cubicBezTo>
                  <a:pt x="516297" y="48430"/>
                  <a:pt x="518411" y="52465"/>
                  <a:pt x="520909" y="56213"/>
                </a:cubicBezTo>
                <a:lnTo>
                  <a:pt x="528404" y="78698"/>
                </a:lnTo>
                <a:cubicBezTo>
                  <a:pt x="529653" y="82446"/>
                  <a:pt x="531501" y="86044"/>
                  <a:pt x="532151" y="89941"/>
                </a:cubicBezTo>
                <a:lnTo>
                  <a:pt x="535899" y="112426"/>
                </a:lnTo>
                <a:cubicBezTo>
                  <a:pt x="537148" y="153649"/>
                  <a:pt x="537964" y="194887"/>
                  <a:pt x="539646" y="236095"/>
                </a:cubicBezTo>
                <a:cubicBezTo>
                  <a:pt x="540463" y="256104"/>
                  <a:pt x="542252" y="276063"/>
                  <a:pt x="543394" y="296056"/>
                </a:cubicBezTo>
                <a:cubicBezTo>
                  <a:pt x="544750" y="319784"/>
                  <a:pt x="546277" y="343508"/>
                  <a:pt x="547141" y="367259"/>
                </a:cubicBezTo>
                <a:cubicBezTo>
                  <a:pt x="548624" y="408037"/>
                  <a:pt x="547141" y="487176"/>
                  <a:pt x="554637" y="539646"/>
                </a:cubicBezTo>
                <a:cubicBezTo>
                  <a:pt x="554944" y="541794"/>
                  <a:pt x="560128" y="562538"/>
                  <a:pt x="562132" y="565878"/>
                </a:cubicBezTo>
                <a:cubicBezTo>
                  <a:pt x="563950" y="568908"/>
                  <a:pt x="567420" y="570615"/>
                  <a:pt x="569627" y="573374"/>
                </a:cubicBezTo>
                <a:cubicBezTo>
                  <a:pt x="572440" y="576891"/>
                  <a:pt x="574624" y="580869"/>
                  <a:pt x="577122" y="584616"/>
                </a:cubicBezTo>
                <a:cubicBezTo>
                  <a:pt x="579930" y="593041"/>
                  <a:pt x="581584" y="603592"/>
                  <a:pt x="592112" y="607101"/>
                </a:cubicBezTo>
                <a:lnTo>
                  <a:pt x="603355" y="603354"/>
                </a:lnTo>
                <a:cubicBezTo>
                  <a:pt x="605853" y="599606"/>
                  <a:pt x="608836" y="596140"/>
                  <a:pt x="610850" y="592111"/>
                </a:cubicBezTo>
                <a:cubicBezTo>
                  <a:pt x="612616" y="588578"/>
                  <a:pt x="612129" y="583953"/>
                  <a:pt x="614597" y="580869"/>
                </a:cubicBezTo>
                <a:cubicBezTo>
                  <a:pt x="617411" y="577352"/>
                  <a:pt x="621811" y="575388"/>
                  <a:pt x="625840" y="573374"/>
                </a:cubicBezTo>
                <a:cubicBezTo>
                  <a:pt x="642878" y="564855"/>
                  <a:pt x="681246" y="566471"/>
                  <a:pt x="689548" y="565878"/>
                </a:cubicBezTo>
                <a:cubicBezTo>
                  <a:pt x="693296" y="562131"/>
                  <a:pt x="696381" y="557576"/>
                  <a:pt x="700791" y="554636"/>
                </a:cubicBezTo>
                <a:cubicBezTo>
                  <a:pt x="704078" y="552445"/>
                  <a:pt x="708286" y="549639"/>
                  <a:pt x="712033" y="550888"/>
                </a:cubicBezTo>
                <a:cubicBezTo>
                  <a:pt x="718217" y="552949"/>
                  <a:pt x="727342" y="568231"/>
                  <a:pt x="730771" y="573374"/>
                </a:cubicBezTo>
                <a:cubicBezTo>
                  <a:pt x="733269" y="583367"/>
                  <a:pt x="735008" y="593582"/>
                  <a:pt x="738266" y="603354"/>
                </a:cubicBezTo>
                <a:cubicBezTo>
                  <a:pt x="739515" y="607102"/>
                  <a:pt x="739221" y="611804"/>
                  <a:pt x="742014" y="614597"/>
                </a:cubicBezTo>
                <a:cubicBezTo>
                  <a:pt x="744807" y="617390"/>
                  <a:pt x="749509" y="617095"/>
                  <a:pt x="753256" y="618344"/>
                </a:cubicBezTo>
                <a:cubicBezTo>
                  <a:pt x="757004" y="617095"/>
                  <a:pt x="761112" y="616629"/>
                  <a:pt x="764499" y="614597"/>
                </a:cubicBezTo>
                <a:cubicBezTo>
                  <a:pt x="767529" y="612779"/>
                  <a:pt x="768478" y="607453"/>
                  <a:pt x="771994" y="607101"/>
                </a:cubicBezTo>
                <a:cubicBezTo>
                  <a:pt x="782015" y="606099"/>
                  <a:pt x="791981" y="609600"/>
                  <a:pt x="801974" y="610849"/>
                </a:cubicBezTo>
                <a:cubicBezTo>
                  <a:pt x="823862" y="618146"/>
                  <a:pt x="803760" y="608888"/>
                  <a:pt x="820712" y="625839"/>
                </a:cubicBezTo>
                <a:cubicBezTo>
                  <a:pt x="823897" y="629024"/>
                  <a:pt x="828290" y="630716"/>
                  <a:pt x="831955" y="633334"/>
                </a:cubicBezTo>
                <a:cubicBezTo>
                  <a:pt x="851808" y="647515"/>
                  <a:pt x="839943" y="642243"/>
                  <a:pt x="858187" y="648324"/>
                </a:cubicBezTo>
                <a:cubicBezTo>
                  <a:pt x="866931" y="647075"/>
                  <a:pt x="876219" y="647857"/>
                  <a:pt x="884420" y="644577"/>
                </a:cubicBezTo>
                <a:cubicBezTo>
                  <a:pt x="889341" y="642609"/>
                  <a:pt x="890923" y="635704"/>
                  <a:pt x="895663" y="633334"/>
                </a:cubicBezTo>
                <a:cubicBezTo>
                  <a:pt x="901360" y="630486"/>
                  <a:pt x="908154" y="630836"/>
                  <a:pt x="914400" y="629587"/>
                </a:cubicBezTo>
                <a:cubicBezTo>
                  <a:pt x="929041" y="614948"/>
                  <a:pt x="915914" y="630308"/>
                  <a:pt x="925643" y="610849"/>
                </a:cubicBezTo>
                <a:cubicBezTo>
                  <a:pt x="927657" y="606820"/>
                  <a:pt x="931124" y="603635"/>
                  <a:pt x="933138" y="599606"/>
                </a:cubicBezTo>
                <a:cubicBezTo>
                  <a:pt x="934905" y="596073"/>
                  <a:pt x="934968" y="591817"/>
                  <a:pt x="936886" y="588364"/>
                </a:cubicBezTo>
                <a:cubicBezTo>
                  <a:pt x="941261" y="580489"/>
                  <a:pt x="943330" y="568726"/>
                  <a:pt x="951876" y="565878"/>
                </a:cubicBezTo>
                <a:lnTo>
                  <a:pt x="963119" y="562131"/>
                </a:lnTo>
                <a:cubicBezTo>
                  <a:pt x="966866" y="564629"/>
                  <a:pt x="971176" y="566441"/>
                  <a:pt x="974361" y="569626"/>
                </a:cubicBezTo>
                <a:cubicBezTo>
                  <a:pt x="977546" y="572811"/>
                  <a:pt x="979238" y="577204"/>
                  <a:pt x="981856" y="580869"/>
                </a:cubicBezTo>
                <a:cubicBezTo>
                  <a:pt x="985486" y="585952"/>
                  <a:pt x="988682" y="591442"/>
                  <a:pt x="993099" y="595859"/>
                </a:cubicBezTo>
                <a:cubicBezTo>
                  <a:pt x="996284" y="599044"/>
                  <a:pt x="1000824" y="600541"/>
                  <a:pt x="1004341" y="603354"/>
                </a:cubicBezTo>
                <a:cubicBezTo>
                  <a:pt x="1007100" y="605561"/>
                  <a:pt x="1008357" y="610235"/>
                  <a:pt x="1011837" y="610849"/>
                </a:cubicBezTo>
                <a:cubicBezTo>
                  <a:pt x="1030331" y="614113"/>
                  <a:pt x="1049312" y="613348"/>
                  <a:pt x="1068050" y="614597"/>
                </a:cubicBezTo>
                <a:cubicBezTo>
                  <a:pt x="1085231" y="640369"/>
                  <a:pt x="1074494" y="634234"/>
                  <a:pt x="1094282" y="640829"/>
                </a:cubicBezTo>
                <a:cubicBezTo>
                  <a:pt x="1096781" y="638331"/>
                  <a:pt x="1099818" y="636274"/>
                  <a:pt x="1101778" y="633334"/>
                </a:cubicBezTo>
                <a:cubicBezTo>
                  <a:pt x="1105262" y="628108"/>
                  <a:pt x="1111592" y="614241"/>
                  <a:pt x="1113020" y="607101"/>
                </a:cubicBezTo>
                <a:cubicBezTo>
                  <a:pt x="1116000" y="592199"/>
                  <a:pt x="1115709" y="576548"/>
                  <a:pt x="1120515" y="562131"/>
                </a:cubicBezTo>
                <a:cubicBezTo>
                  <a:pt x="1123013" y="554636"/>
                  <a:pt x="1126094" y="547310"/>
                  <a:pt x="1128010" y="539646"/>
                </a:cubicBezTo>
                <a:cubicBezTo>
                  <a:pt x="1129259" y="534649"/>
                  <a:pt x="1130278" y="529589"/>
                  <a:pt x="1131758" y="524656"/>
                </a:cubicBezTo>
                <a:cubicBezTo>
                  <a:pt x="1134028" y="517088"/>
                  <a:pt x="1136755" y="509665"/>
                  <a:pt x="1139253" y="502170"/>
                </a:cubicBezTo>
                <a:cubicBezTo>
                  <a:pt x="1140502" y="498423"/>
                  <a:pt x="1139253" y="492177"/>
                  <a:pt x="1143000" y="490928"/>
                </a:cubicBezTo>
                <a:lnTo>
                  <a:pt x="1154243" y="487180"/>
                </a:lnTo>
                <a:cubicBezTo>
                  <a:pt x="1157991" y="490928"/>
                  <a:pt x="1161414" y="495030"/>
                  <a:pt x="1165486" y="498423"/>
                </a:cubicBezTo>
                <a:cubicBezTo>
                  <a:pt x="1168946" y="501306"/>
                  <a:pt x="1173914" y="502401"/>
                  <a:pt x="1176728" y="505918"/>
                </a:cubicBezTo>
                <a:cubicBezTo>
                  <a:pt x="1179196" y="509002"/>
                  <a:pt x="1179227" y="513413"/>
                  <a:pt x="1180476" y="517160"/>
                </a:cubicBezTo>
                <a:cubicBezTo>
                  <a:pt x="1186722" y="515911"/>
                  <a:pt x="1193684" y="516573"/>
                  <a:pt x="1199214" y="513413"/>
                </a:cubicBezTo>
                <a:cubicBezTo>
                  <a:pt x="1208740" y="507970"/>
                  <a:pt x="1205425" y="498474"/>
                  <a:pt x="1210456" y="490928"/>
                </a:cubicBezTo>
                <a:cubicBezTo>
                  <a:pt x="1213396" y="486518"/>
                  <a:pt x="1218445" y="483869"/>
                  <a:pt x="1221699" y="479685"/>
                </a:cubicBezTo>
                <a:cubicBezTo>
                  <a:pt x="1227229" y="472575"/>
                  <a:pt x="1236689" y="457200"/>
                  <a:pt x="1236689" y="457200"/>
                </a:cubicBezTo>
                <a:cubicBezTo>
                  <a:pt x="1236727" y="456974"/>
                  <a:pt x="1240301" y="428326"/>
                  <a:pt x="1244184" y="423472"/>
                </a:cubicBezTo>
                <a:cubicBezTo>
                  <a:pt x="1246998" y="419955"/>
                  <a:pt x="1251679" y="418475"/>
                  <a:pt x="1255427" y="415977"/>
                </a:cubicBezTo>
                <a:cubicBezTo>
                  <a:pt x="1262922" y="417226"/>
                  <a:pt x="1270495" y="418076"/>
                  <a:pt x="1277912" y="419724"/>
                </a:cubicBezTo>
                <a:cubicBezTo>
                  <a:pt x="1281768" y="420581"/>
                  <a:pt x="1286859" y="420257"/>
                  <a:pt x="1289155" y="423472"/>
                </a:cubicBezTo>
                <a:cubicBezTo>
                  <a:pt x="1293747" y="429901"/>
                  <a:pt x="1292268" y="439383"/>
                  <a:pt x="1296650" y="445957"/>
                </a:cubicBezTo>
                <a:lnTo>
                  <a:pt x="1304145" y="457200"/>
                </a:lnTo>
                <a:cubicBezTo>
                  <a:pt x="1305394" y="460947"/>
                  <a:pt x="1305974" y="464989"/>
                  <a:pt x="1307892" y="468442"/>
                </a:cubicBezTo>
                <a:cubicBezTo>
                  <a:pt x="1312267" y="476317"/>
                  <a:pt x="1317885" y="483433"/>
                  <a:pt x="1322882" y="490928"/>
                </a:cubicBezTo>
                <a:cubicBezTo>
                  <a:pt x="1325380" y="494676"/>
                  <a:pt x="1328364" y="498142"/>
                  <a:pt x="1330378" y="502170"/>
                </a:cubicBezTo>
                <a:cubicBezTo>
                  <a:pt x="1332876" y="507167"/>
                  <a:pt x="1334297" y="512868"/>
                  <a:pt x="1337873" y="517160"/>
                </a:cubicBezTo>
                <a:cubicBezTo>
                  <a:pt x="1340756" y="520620"/>
                  <a:pt x="1345368" y="522157"/>
                  <a:pt x="1349115" y="524656"/>
                </a:cubicBezTo>
                <a:cubicBezTo>
                  <a:pt x="1350358" y="520925"/>
                  <a:pt x="1356603" y="495617"/>
                  <a:pt x="1364105" y="490928"/>
                </a:cubicBezTo>
                <a:cubicBezTo>
                  <a:pt x="1370805" y="486741"/>
                  <a:pt x="1379096" y="485932"/>
                  <a:pt x="1386591" y="483433"/>
                </a:cubicBezTo>
                <a:lnTo>
                  <a:pt x="1397833" y="479685"/>
                </a:lnTo>
                <a:lnTo>
                  <a:pt x="1409076" y="475937"/>
                </a:lnTo>
                <a:cubicBezTo>
                  <a:pt x="1415322" y="477186"/>
                  <a:pt x="1422284" y="476525"/>
                  <a:pt x="1427814" y="479685"/>
                </a:cubicBezTo>
                <a:cubicBezTo>
                  <a:pt x="1431725" y="481920"/>
                  <a:pt x="1432124" y="487743"/>
                  <a:pt x="1435309" y="490928"/>
                </a:cubicBezTo>
                <a:cubicBezTo>
                  <a:pt x="1438494" y="494113"/>
                  <a:pt x="1442804" y="495925"/>
                  <a:pt x="1446551" y="498423"/>
                </a:cubicBezTo>
                <a:cubicBezTo>
                  <a:pt x="1450299" y="495925"/>
                  <a:pt x="1454334" y="493811"/>
                  <a:pt x="1457794" y="490928"/>
                </a:cubicBezTo>
                <a:cubicBezTo>
                  <a:pt x="1461866" y="487535"/>
                  <a:pt x="1464297" y="482055"/>
                  <a:pt x="1469037" y="479685"/>
                </a:cubicBezTo>
                <a:cubicBezTo>
                  <a:pt x="1474734" y="476836"/>
                  <a:pt x="1481528" y="477186"/>
                  <a:pt x="1487774" y="475937"/>
                </a:cubicBezTo>
                <a:cubicBezTo>
                  <a:pt x="1495269" y="477186"/>
                  <a:pt x="1503464" y="476287"/>
                  <a:pt x="1510260" y="479685"/>
                </a:cubicBezTo>
                <a:cubicBezTo>
                  <a:pt x="1514289" y="481699"/>
                  <a:pt x="1514872" y="487468"/>
                  <a:pt x="1517755" y="490928"/>
                </a:cubicBezTo>
                <a:cubicBezTo>
                  <a:pt x="1521148" y="494999"/>
                  <a:pt x="1525250" y="498423"/>
                  <a:pt x="1528997" y="502170"/>
                </a:cubicBezTo>
                <a:cubicBezTo>
                  <a:pt x="1532745" y="500921"/>
                  <a:pt x="1536810" y="500383"/>
                  <a:pt x="1540240" y="498423"/>
                </a:cubicBezTo>
                <a:cubicBezTo>
                  <a:pt x="1558166" y="488179"/>
                  <a:pt x="1557923" y="483141"/>
                  <a:pt x="1570220" y="464695"/>
                </a:cubicBezTo>
                <a:lnTo>
                  <a:pt x="1577715" y="453452"/>
                </a:lnTo>
                <a:cubicBezTo>
                  <a:pt x="1581463" y="455950"/>
                  <a:pt x="1585773" y="457762"/>
                  <a:pt x="1588958" y="460947"/>
                </a:cubicBezTo>
                <a:cubicBezTo>
                  <a:pt x="1598873" y="470862"/>
                  <a:pt x="1593880" y="475758"/>
                  <a:pt x="1607696" y="483433"/>
                </a:cubicBezTo>
                <a:cubicBezTo>
                  <a:pt x="1614602" y="487270"/>
                  <a:pt x="1630181" y="490928"/>
                  <a:pt x="1630181" y="490928"/>
                </a:cubicBezTo>
                <a:cubicBezTo>
                  <a:pt x="1633928" y="489679"/>
                  <a:pt x="1637591" y="488138"/>
                  <a:pt x="1641423" y="487180"/>
                </a:cubicBezTo>
                <a:lnTo>
                  <a:pt x="1671404" y="479685"/>
                </a:lnTo>
                <a:cubicBezTo>
                  <a:pt x="1674452" y="470540"/>
                  <a:pt x="1675380" y="464465"/>
                  <a:pt x="1682646" y="457200"/>
                </a:cubicBezTo>
                <a:cubicBezTo>
                  <a:pt x="1685831" y="454015"/>
                  <a:pt x="1690141" y="452203"/>
                  <a:pt x="1693889" y="449705"/>
                </a:cubicBezTo>
                <a:cubicBezTo>
                  <a:pt x="1696615" y="450159"/>
                  <a:pt x="1721465" y="453099"/>
                  <a:pt x="1727617" y="457200"/>
                </a:cubicBezTo>
                <a:cubicBezTo>
                  <a:pt x="1732027" y="460140"/>
                  <a:pt x="1734789" y="465049"/>
                  <a:pt x="1738860" y="468442"/>
                </a:cubicBezTo>
                <a:cubicBezTo>
                  <a:pt x="1748696" y="476638"/>
                  <a:pt x="1750327" y="473740"/>
                  <a:pt x="1757597" y="483433"/>
                </a:cubicBezTo>
                <a:cubicBezTo>
                  <a:pt x="1763002" y="490639"/>
                  <a:pt x="1769738" y="497372"/>
                  <a:pt x="1772587" y="505918"/>
                </a:cubicBezTo>
                <a:cubicBezTo>
                  <a:pt x="1774236" y="510865"/>
                  <a:pt x="1777609" y="532160"/>
                  <a:pt x="1787578" y="535898"/>
                </a:cubicBezTo>
                <a:cubicBezTo>
                  <a:pt x="1794693" y="538566"/>
                  <a:pt x="1802568" y="538397"/>
                  <a:pt x="1810063" y="539646"/>
                </a:cubicBezTo>
                <a:cubicBezTo>
                  <a:pt x="1812561" y="535898"/>
                  <a:pt x="1815977" y="532620"/>
                  <a:pt x="1817558" y="528403"/>
                </a:cubicBezTo>
                <a:cubicBezTo>
                  <a:pt x="1819794" y="522439"/>
                  <a:pt x="1821305" y="516035"/>
                  <a:pt x="1821305" y="509665"/>
                </a:cubicBezTo>
                <a:cubicBezTo>
                  <a:pt x="1821305" y="472169"/>
                  <a:pt x="1818807" y="434714"/>
                  <a:pt x="1817558" y="397239"/>
                </a:cubicBezTo>
                <a:cubicBezTo>
                  <a:pt x="1827874" y="325019"/>
                  <a:pt x="1817596" y="403925"/>
                  <a:pt x="1825053" y="247337"/>
                </a:cubicBezTo>
                <a:cubicBezTo>
                  <a:pt x="1825591" y="236038"/>
                  <a:pt x="1827551" y="224852"/>
                  <a:pt x="1828800" y="213610"/>
                </a:cubicBezTo>
                <a:cubicBezTo>
                  <a:pt x="1827551" y="196121"/>
                  <a:pt x="1825053" y="178677"/>
                  <a:pt x="1825053" y="161144"/>
                </a:cubicBezTo>
                <a:cubicBezTo>
                  <a:pt x="1825053" y="155994"/>
                  <a:pt x="1823650" y="146154"/>
                  <a:pt x="1828800" y="146154"/>
                </a:cubicBezTo>
                <a:cubicBezTo>
                  <a:pt x="1833950" y="146154"/>
                  <a:pt x="1831701" y="156064"/>
                  <a:pt x="1832548" y="161144"/>
                </a:cubicBezTo>
                <a:cubicBezTo>
                  <a:pt x="1834204" y="171078"/>
                  <a:pt x="1834494" y="181215"/>
                  <a:pt x="1836296" y="191124"/>
                </a:cubicBezTo>
                <a:cubicBezTo>
                  <a:pt x="1839450" y="208474"/>
                  <a:pt x="1840151" y="196989"/>
                  <a:pt x="1847538" y="213610"/>
                </a:cubicBezTo>
                <a:cubicBezTo>
                  <a:pt x="1850747" y="220830"/>
                  <a:pt x="1849447" y="230509"/>
                  <a:pt x="1855033" y="236095"/>
                </a:cubicBezTo>
                <a:lnTo>
                  <a:pt x="1873771" y="254833"/>
                </a:lnTo>
                <a:cubicBezTo>
                  <a:pt x="1877519" y="253584"/>
                  <a:pt x="1881561" y="253004"/>
                  <a:pt x="1885014" y="251085"/>
                </a:cubicBezTo>
                <a:cubicBezTo>
                  <a:pt x="1908493" y="238041"/>
                  <a:pt x="1910338" y="233256"/>
                  <a:pt x="1929984" y="213610"/>
                </a:cubicBezTo>
                <a:cubicBezTo>
                  <a:pt x="1933732" y="209862"/>
                  <a:pt x="1938287" y="206777"/>
                  <a:pt x="1941227" y="202367"/>
                </a:cubicBezTo>
                <a:cubicBezTo>
                  <a:pt x="1958715" y="176134"/>
                  <a:pt x="1948722" y="184879"/>
                  <a:pt x="1967460" y="172387"/>
                </a:cubicBezTo>
                <a:lnTo>
                  <a:pt x="1986197" y="228600"/>
                </a:lnTo>
                <a:lnTo>
                  <a:pt x="1993692" y="251085"/>
                </a:lnTo>
                <a:lnTo>
                  <a:pt x="1997440" y="262328"/>
                </a:lnTo>
                <a:cubicBezTo>
                  <a:pt x="2006184" y="261079"/>
                  <a:pt x="2014866" y="257903"/>
                  <a:pt x="2023673" y="258580"/>
                </a:cubicBezTo>
                <a:cubicBezTo>
                  <a:pt x="2031550" y="259186"/>
                  <a:pt x="2046158" y="266075"/>
                  <a:pt x="2046158" y="266075"/>
                </a:cubicBezTo>
                <a:cubicBezTo>
                  <a:pt x="2048656" y="269823"/>
                  <a:pt x="2051639" y="273289"/>
                  <a:pt x="2053653" y="277318"/>
                </a:cubicBezTo>
                <a:cubicBezTo>
                  <a:pt x="2056340" y="282692"/>
                  <a:pt x="2059948" y="298752"/>
                  <a:pt x="2061148" y="303551"/>
                </a:cubicBezTo>
                <a:cubicBezTo>
                  <a:pt x="2064896" y="299803"/>
                  <a:pt x="2068998" y="296380"/>
                  <a:pt x="2072391" y="292308"/>
                </a:cubicBezTo>
                <a:cubicBezTo>
                  <a:pt x="2075274" y="288848"/>
                  <a:pt x="2076701" y="284250"/>
                  <a:pt x="2079886" y="281065"/>
                </a:cubicBezTo>
                <a:cubicBezTo>
                  <a:pt x="2083071" y="277880"/>
                  <a:pt x="2087381" y="276068"/>
                  <a:pt x="2091128" y="273570"/>
                </a:cubicBezTo>
                <a:cubicBezTo>
                  <a:pt x="2092057" y="273756"/>
                  <a:pt x="2117270" y="277994"/>
                  <a:pt x="2121109" y="281065"/>
                </a:cubicBezTo>
                <a:cubicBezTo>
                  <a:pt x="2124626" y="283879"/>
                  <a:pt x="2126106" y="288560"/>
                  <a:pt x="2128604" y="292308"/>
                </a:cubicBezTo>
                <a:cubicBezTo>
                  <a:pt x="2129853" y="296056"/>
                  <a:pt x="2130584" y="300018"/>
                  <a:pt x="2132351" y="303551"/>
                </a:cubicBezTo>
                <a:cubicBezTo>
                  <a:pt x="2134365" y="307579"/>
                  <a:pt x="2138017" y="310677"/>
                  <a:pt x="2139846" y="314793"/>
                </a:cubicBezTo>
                <a:cubicBezTo>
                  <a:pt x="2143055" y="322012"/>
                  <a:pt x="2144843" y="329783"/>
                  <a:pt x="2147341" y="337278"/>
                </a:cubicBezTo>
                <a:lnTo>
                  <a:pt x="2151089" y="348521"/>
                </a:lnTo>
                <a:cubicBezTo>
                  <a:pt x="2152403" y="362970"/>
                  <a:pt x="2154288" y="395045"/>
                  <a:pt x="2158584" y="412229"/>
                </a:cubicBezTo>
                <a:cubicBezTo>
                  <a:pt x="2160500" y="419894"/>
                  <a:pt x="2163580" y="427220"/>
                  <a:pt x="2166079" y="434715"/>
                </a:cubicBezTo>
                <a:cubicBezTo>
                  <a:pt x="2167328" y="438462"/>
                  <a:pt x="2167636" y="442670"/>
                  <a:pt x="2169827" y="445957"/>
                </a:cubicBezTo>
                <a:lnTo>
                  <a:pt x="2184817" y="468442"/>
                </a:lnTo>
                <a:cubicBezTo>
                  <a:pt x="2194811" y="483433"/>
                  <a:pt x="2188564" y="477186"/>
                  <a:pt x="2203555" y="487180"/>
                </a:cubicBezTo>
                <a:cubicBezTo>
                  <a:pt x="2211050" y="484682"/>
                  <a:pt x="2221658" y="486259"/>
                  <a:pt x="2226040" y="479685"/>
                </a:cubicBezTo>
                <a:cubicBezTo>
                  <a:pt x="2232017" y="470719"/>
                  <a:pt x="2235595" y="463759"/>
                  <a:pt x="2244778" y="457200"/>
                </a:cubicBezTo>
                <a:cubicBezTo>
                  <a:pt x="2249324" y="453953"/>
                  <a:pt x="2254238" y="450495"/>
                  <a:pt x="2259768" y="449705"/>
                </a:cubicBezTo>
                <a:cubicBezTo>
                  <a:pt x="2280827" y="446696"/>
                  <a:pt x="2302240" y="447206"/>
                  <a:pt x="2323476" y="445957"/>
                </a:cubicBezTo>
                <a:cubicBezTo>
                  <a:pt x="2330971" y="447206"/>
                  <a:pt x="2339364" y="445935"/>
                  <a:pt x="2345961" y="449705"/>
                </a:cubicBezTo>
                <a:cubicBezTo>
                  <a:pt x="2349391" y="451665"/>
                  <a:pt x="2348852" y="457091"/>
                  <a:pt x="2349709" y="460947"/>
                </a:cubicBezTo>
                <a:cubicBezTo>
                  <a:pt x="2351357" y="468365"/>
                  <a:pt x="2352381" y="475911"/>
                  <a:pt x="2353456" y="483433"/>
                </a:cubicBezTo>
                <a:cubicBezTo>
                  <a:pt x="2354880" y="493403"/>
                  <a:pt x="2355094" y="503565"/>
                  <a:pt x="2357204" y="513413"/>
                </a:cubicBezTo>
                <a:cubicBezTo>
                  <a:pt x="2358859" y="521138"/>
                  <a:pt x="2364699" y="535898"/>
                  <a:pt x="2364699" y="535898"/>
                </a:cubicBezTo>
                <a:cubicBezTo>
                  <a:pt x="2368446" y="534649"/>
                  <a:pt x="2372554" y="534183"/>
                  <a:pt x="2375941" y="532151"/>
                </a:cubicBezTo>
                <a:cubicBezTo>
                  <a:pt x="2378971" y="530333"/>
                  <a:pt x="2379972" y="525349"/>
                  <a:pt x="2383437" y="524656"/>
                </a:cubicBezTo>
                <a:cubicBezTo>
                  <a:pt x="2387310" y="523881"/>
                  <a:pt x="2390932" y="527154"/>
                  <a:pt x="2394679" y="528403"/>
                </a:cubicBezTo>
                <a:cubicBezTo>
                  <a:pt x="2398427" y="532151"/>
                  <a:pt x="2402529" y="535574"/>
                  <a:pt x="2405922" y="539646"/>
                </a:cubicBezTo>
                <a:cubicBezTo>
                  <a:pt x="2408805" y="543106"/>
                  <a:pt x="2410232" y="547703"/>
                  <a:pt x="2413417" y="550888"/>
                </a:cubicBezTo>
                <a:cubicBezTo>
                  <a:pt x="2416602" y="554073"/>
                  <a:pt x="2420544" y="556554"/>
                  <a:pt x="2424660" y="558383"/>
                </a:cubicBezTo>
                <a:cubicBezTo>
                  <a:pt x="2442476" y="566301"/>
                  <a:pt x="2450776" y="566483"/>
                  <a:pt x="2469630" y="569626"/>
                </a:cubicBezTo>
                <a:cubicBezTo>
                  <a:pt x="2480687" y="576997"/>
                  <a:pt x="2483096" y="577541"/>
                  <a:pt x="2492115" y="588364"/>
                </a:cubicBezTo>
                <a:cubicBezTo>
                  <a:pt x="2507727" y="607099"/>
                  <a:pt x="2490243" y="593362"/>
                  <a:pt x="2510853" y="607101"/>
                </a:cubicBezTo>
                <a:cubicBezTo>
                  <a:pt x="2518348" y="605852"/>
                  <a:pt x="2525921" y="605002"/>
                  <a:pt x="2533338" y="603354"/>
                </a:cubicBezTo>
                <a:cubicBezTo>
                  <a:pt x="2537194" y="602497"/>
                  <a:pt x="2540631" y="599606"/>
                  <a:pt x="2544581" y="599606"/>
                </a:cubicBezTo>
                <a:cubicBezTo>
                  <a:pt x="2557135" y="599606"/>
                  <a:pt x="2569532" y="602490"/>
                  <a:pt x="2582056" y="603354"/>
                </a:cubicBezTo>
                <a:cubicBezTo>
                  <a:pt x="2605767" y="604989"/>
                  <a:pt x="2629525" y="605852"/>
                  <a:pt x="2653260" y="607101"/>
                </a:cubicBezTo>
                <a:cubicBezTo>
                  <a:pt x="2655758" y="609600"/>
                  <a:pt x="2657928" y="612477"/>
                  <a:pt x="2660755" y="614597"/>
                </a:cubicBezTo>
                <a:cubicBezTo>
                  <a:pt x="2667961" y="620002"/>
                  <a:pt x="2683240" y="629587"/>
                  <a:pt x="2683240" y="629587"/>
                </a:cubicBezTo>
                <a:cubicBezTo>
                  <a:pt x="2685738" y="625839"/>
                  <a:pt x="2688721" y="622373"/>
                  <a:pt x="2690735" y="618344"/>
                </a:cubicBezTo>
                <a:cubicBezTo>
                  <a:pt x="2696378" y="607058"/>
                  <a:pt x="2695929" y="592372"/>
                  <a:pt x="2698230" y="580869"/>
                </a:cubicBezTo>
                <a:cubicBezTo>
                  <a:pt x="2699005" y="576995"/>
                  <a:pt x="2700893" y="573424"/>
                  <a:pt x="2701978" y="569626"/>
                </a:cubicBezTo>
                <a:cubicBezTo>
                  <a:pt x="2703393" y="564674"/>
                  <a:pt x="2703696" y="559370"/>
                  <a:pt x="2705725" y="554636"/>
                </a:cubicBezTo>
                <a:cubicBezTo>
                  <a:pt x="2707499" y="550496"/>
                  <a:pt x="2710722" y="547141"/>
                  <a:pt x="2713220" y="543393"/>
                </a:cubicBezTo>
                <a:cubicBezTo>
                  <a:pt x="2714469" y="535898"/>
                  <a:pt x="2712221" y="526841"/>
                  <a:pt x="2716968" y="520908"/>
                </a:cubicBezTo>
                <a:cubicBezTo>
                  <a:pt x="2719436" y="517824"/>
                  <a:pt x="2725417" y="521863"/>
                  <a:pt x="2728210" y="524656"/>
                </a:cubicBezTo>
                <a:cubicBezTo>
                  <a:pt x="2731008" y="527454"/>
                  <a:pt x="2742381" y="549648"/>
                  <a:pt x="2750696" y="554636"/>
                </a:cubicBezTo>
                <a:cubicBezTo>
                  <a:pt x="2754083" y="556668"/>
                  <a:pt x="2758191" y="557134"/>
                  <a:pt x="2761938" y="558383"/>
                </a:cubicBezTo>
                <a:cubicBezTo>
                  <a:pt x="2769433" y="550888"/>
                  <a:pt x="2781071" y="545953"/>
                  <a:pt x="2784423" y="535898"/>
                </a:cubicBezTo>
                <a:cubicBezTo>
                  <a:pt x="2786001" y="531164"/>
                  <a:pt x="2788318" y="518630"/>
                  <a:pt x="2795666" y="517160"/>
                </a:cubicBezTo>
                <a:cubicBezTo>
                  <a:pt x="2811637" y="513966"/>
                  <a:pt x="2828178" y="515034"/>
                  <a:pt x="2844384" y="513413"/>
                </a:cubicBezTo>
                <a:cubicBezTo>
                  <a:pt x="2853173" y="512534"/>
                  <a:pt x="2861873" y="510914"/>
                  <a:pt x="2870617" y="509665"/>
                </a:cubicBezTo>
                <a:cubicBezTo>
                  <a:pt x="2874365" y="507167"/>
                  <a:pt x="2878894" y="505560"/>
                  <a:pt x="2881860" y="502170"/>
                </a:cubicBezTo>
                <a:cubicBezTo>
                  <a:pt x="2887792" y="495391"/>
                  <a:pt x="2888305" y="482534"/>
                  <a:pt x="2896850" y="479685"/>
                </a:cubicBezTo>
                <a:lnTo>
                  <a:pt x="2908092" y="475937"/>
                </a:lnTo>
                <a:cubicBezTo>
                  <a:pt x="2911840" y="478436"/>
                  <a:pt x="2915875" y="480549"/>
                  <a:pt x="2919335" y="483433"/>
                </a:cubicBezTo>
                <a:cubicBezTo>
                  <a:pt x="2948188" y="507477"/>
                  <a:pt x="2913910" y="483562"/>
                  <a:pt x="2941820" y="502170"/>
                </a:cubicBezTo>
                <a:cubicBezTo>
                  <a:pt x="2944318" y="498423"/>
                  <a:pt x="2945798" y="493741"/>
                  <a:pt x="2949315" y="490928"/>
                </a:cubicBezTo>
                <a:cubicBezTo>
                  <a:pt x="2958276" y="483759"/>
                  <a:pt x="2966071" y="488558"/>
                  <a:pt x="2975548" y="490928"/>
                </a:cubicBezTo>
                <a:cubicBezTo>
                  <a:pt x="2993036" y="517161"/>
                  <a:pt x="2983043" y="508416"/>
                  <a:pt x="3001781" y="520908"/>
                </a:cubicBezTo>
                <a:cubicBezTo>
                  <a:pt x="3006087" y="533827"/>
                  <a:pt x="3002734" y="529358"/>
                  <a:pt x="3009276" y="535898"/>
                </a:cubicBezTo>
                <a:lnTo>
                  <a:pt x="3009276" y="535898"/>
                </a:lnTo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10108CB2-3428-8C61-61F9-74F0F1AA5485}"/>
              </a:ext>
            </a:extLst>
          </p:cNvPr>
          <p:cNvSpPr/>
          <p:nvPr/>
        </p:nvSpPr>
        <p:spPr>
          <a:xfrm>
            <a:off x="7144741" y="1799867"/>
            <a:ext cx="3039256" cy="149902"/>
          </a:xfrm>
          <a:custGeom>
            <a:avLst/>
            <a:gdLst>
              <a:gd name="connsiteX0" fmla="*/ 0 w 3039256"/>
              <a:gd name="connsiteY0" fmla="*/ 67456 h 149902"/>
              <a:gd name="connsiteX1" fmla="*/ 22486 w 3039256"/>
              <a:gd name="connsiteY1" fmla="*/ 123669 h 149902"/>
              <a:gd name="connsiteX2" fmla="*/ 52466 w 3039256"/>
              <a:gd name="connsiteY2" fmla="*/ 112426 h 149902"/>
              <a:gd name="connsiteX3" fmla="*/ 63709 w 3039256"/>
              <a:gd name="connsiteY3" fmla="*/ 104931 h 149902"/>
              <a:gd name="connsiteX4" fmla="*/ 89941 w 3039256"/>
              <a:gd name="connsiteY4" fmla="*/ 97436 h 149902"/>
              <a:gd name="connsiteX5" fmla="*/ 131164 w 3039256"/>
              <a:gd name="connsiteY5" fmla="*/ 89941 h 149902"/>
              <a:gd name="connsiteX6" fmla="*/ 153650 w 3039256"/>
              <a:gd name="connsiteY6" fmla="*/ 97436 h 149902"/>
              <a:gd name="connsiteX7" fmla="*/ 164892 w 3039256"/>
              <a:gd name="connsiteY7" fmla="*/ 101184 h 149902"/>
              <a:gd name="connsiteX8" fmla="*/ 176135 w 3039256"/>
              <a:gd name="connsiteY8" fmla="*/ 97436 h 149902"/>
              <a:gd name="connsiteX9" fmla="*/ 198620 w 3039256"/>
              <a:gd name="connsiteY9" fmla="*/ 86193 h 149902"/>
              <a:gd name="connsiteX10" fmla="*/ 209863 w 3039256"/>
              <a:gd name="connsiteY10" fmla="*/ 93688 h 149902"/>
              <a:gd name="connsiteX11" fmla="*/ 217358 w 3039256"/>
              <a:gd name="connsiteY11" fmla="*/ 101184 h 149902"/>
              <a:gd name="connsiteX12" fmla="*/ 228600 w 3039256"/>
              <a:gd name="connsiteY12" fmla="*/ 104931 h 149902"/>
              <a:gd name="connsiteX13" fmla="*/ 239843 w 3039256"/>
              <a:gd name="connsiteY13" fmla="*/ 112426 h 149902"/>
              <a:gd name="connsiteX14" fmla="*/ 258581 w 3039256"/>
              <a:gd name="connsiteY14" fmla="*/ 97436 h 149902"/>
              <a:gd name="connsiteX15" fmla="*/ 269823 w 3039256"/>
              <a:gd name="connsiteY15" fmla="*/ 86193 h 149902"/>
              <a:gd name="connsiteX16" fmla="*/ 288561 w 3039256"/>
              <a:gd name="connsiteY16" fmla="*/ 82446 h 149902"/>
              <a:gd name="connsiteX17" fmla="*/ 326036 w 3039256"/>
              <a:gd name="connsiteY17" fmla="*/ 78698 h 149902"/>
              <a:gd name="connsiteX18" fmla="*/ 348522 w 3039256"/>
              <a:gd name="connsiteY18" fmla="*/ 67456 h 149902"/>
              <a:gd name="connsiteX19" fmla="*/ 359764 w 3039256"/>
              <a:gd name="connsiteY19" fmla="*/ 74951 h 149902"/>
              <a:gd name="connsiteX20" fmla="*/ 367259 w 3039256"/>
              <a:gd name="connsiteY20" fmla="*/ 86193 h 149902"/>
              <a:gd name="connsiteX21" fmla="*/ 374754 w 3039256"/>
              <a:gd name="connsiteY21" fmla="*/ 108679 h 149902"/>
              <a:gd name="connsiteX22" fmla="*/ 400987 w 3039256"/>
              <a:gd name="connsiteY22" fmla="*/ 97436 h 149902"/>
              <a:gd name="connsiteX23" fmla="*/ 415977 w 3039256"/>
              <a:gd name="connsiteY23" fmla="*/ 78698 h 149902"/>
              <a:gd name="connsiteX24" fmla="*/ 453453 w 3039256"/>
              <a:gd name="connsiteY24" fmla="*/ 74951 h 149902"/>
              <a:gd name="connsiteX25" fmla="*/ 490928 w 3039256"/>
              <a:gd name="connsiteY25" fmla="*/ 63708 h 149902"/>
              <a:gd name="connsiteX26" fmla="*/ 502171 w 3039256"/>
              <a:gd name="connsiteY26" fmla="*/ 56213 h 149902"/>
              <a:gd name="connsiteX27" fmla="*/ 524656 w 3039256"/>
              <a:gd name="connsiteY27" fmla="*/ 48718 h 149902"/>
              <a:gd name="connsiteX28" fmla="*/ 547141 w 3039256"/>
              <a:gd name="connsiteY28" fmla="*/ 56213 h 149902"/>
              <a:gd name="connsiteX29" fmla="*/ 554636 w 3039256"/>
              <a:gd name="connsiteY29" fmla="*/ 78698 h 149902"/>
              <a:gd name="connsiteX30" fmla="*/ 558384 w 3039256"/>
              <a:gd name="connsiteY30" fmla="*/ 89941 h 149902"/>
              <a:gd name="connsiteX31" fmla="*/ 569627 w 3039256"/>
              <a:gd name="connsiteY31" fmla="*/ 101184 h 149902"/>
              <a:gd name="connsiteX32" fmla="*/ 577122 w 3039256"/>
              <a:gd name="connsiteY32" fmla="*/ 112426 h 149902"/>
              <a:gd name="connsiteX33" fmla="*/ 599607 w 3039256"/>
              <a:gd name="connsiteY33" fmla="*/ 119921 h 149902"/>
              <a:gd name="connsiteX34" fmla="*/ 629587 w 3039256"/>
              <a:gd name="connsiteY34" fmla="*/ 112426 h 149902"/>
              <a:gd name="connsiteX35" fmla="*/ 648325 w 3039256"/>
              <a:gd name="connsiteY35" fmla="*/ 93688 h 149902"/>
              <a:gd name="connsiteX36" fmla="*/ 700790 w 3039256"/>
              <a:gd name="connsiteY36" fmla="*/ 82446 h 149902"/>
              <a:gd name="connsiteX37" fmla="*/ 723276 w 3039256"/>
              <a:gd name="connsiteY37" fmla="*/ 74951 h 149902"/>
              <a:gd name="connsiteX38" fmla="*/ 745761 w 3039256"/>
              <a:gd name="connsiteY38" fmla="*/ 59961 h 149902"/>
              <a:gd name="connsiteX39" fmla="*/ 753256 w 3039256"/>
              <a:gd name="connsiteY39" fmla="*/ 48718 h 149902"/>
              <a:gd name="connsiteX40" fmla="*/ 786984 w 3039256"/>
              <a:gd name="connsiteY40" fmla="*/ 29980 h 149902"/>
              <a:gd name="connsiteX41" fmla="*/ 798227 w 3039256"/>
              <a:gd name="connsiteY41" fmla="*/ 18738 h 149902"/>
              <a:gd name="connsiteX42" fmla="*/ 824459 w 3039256"/>
              <a:gd name="connsiteY42" fmla="*/ 18738 h 149902"/>
              <a:gd name="connsiteX43" fmla="*/ 835702 w 3039256"/>
              <a:gd name="connsiteY43" fmla="*/ 22485 h 149902"/>
              <a:gd name="connsiteX44" fmla="*/ 846945 w 3039256"/>
              <a:gd name="connsiteY44" fmla="*/ 33728 h 149902"/>
              <a:gd name="connsiteX45" fmla="*/ 861935 w 3039256"/>
              <a:gd name="connsiteY45" fmla="*/ 52466 h 149902"/>
              <a:gd name="connsiteX46" fmla="*/ 873177 w 3039256"/>
              <a:gd name="connsiteY46" fmla="*/ 56213 h 149902"/>
              <a:gd name="connsiteX47" fmla="*/ 906905 w 3039256"/>
              <a:gd name="connsiteY47" fmla="*/ 48718 h 149902"/>
              <a:gd name="connsiteX48" fmla="*/ 929390 w 3039256"/>
              <a:gd name="connsiteY48" fmla="*/ 59961 h 149902"/>
              <a:gd name="connsiteX49" fmla="*/ 951876 w 3039256"/>
              <a:gd name="connsiteY49" fmla="*/ 56213 h 149902"/>
              <a:gd name="connsiteX50" fmla="*/ 959371 w 3039256"/>
              <a:gd name="connsiteY50" fmla="*/ 33728 h 149902"/>
              <a:gd name="connsiteX51" fmla="*/ 963118 w 3039256"/>
              <a:gd name="connsiteY51" fmla="*/ 22485 h 149902"/>
              <a:gd name="connsiteX52" fmla="*/ 978109 w 3039256"/>
              <a:gd name="connsiteY52" fmla="*/ 3747 h 149902"/>
              <a:gd name="connsiteX53" fmla="*/ 989351 w 3039256"/>
              <a:gd name="connsiteY53" fmla="*/ 7495 h 149902"/>
              <a:gd name="connsiteX54" fmla="*/ 996846 w 3039256"/>
              <a:gd name="connsiteY54" fmla="*/ 18738 h 149902"/>
              <a:gd name="connsiteX55" fmla="*/ 1000594 w 3039256"/>
              <a:gd name="connsiteY55" fmla="*/ 7495 h 149902"/>
              <a:gd name="connsiteX56" fmla="*/ 1011836 w 3039256"/>
              <a:gd name="connsiteY56" fmla="*/ 0 h 149902"/>
              <a:gd name="connsiteX57" fmla="*/ 1064302 w 3039256"/>
              <a:gd name="connsiteY57" fmla="*/ 3747 h 149902"/>
              <a:gd name="connsiteX58" fmla="*/ 1075545 w 3039256"/>
              <a:gd name="connsiteY58" fmla="*/ 7495 h 149902"/>
              <a:gd name="connsiteX59" fmla="*/ 1083040 w 3039256"/>
              <a:gd name="connsiteY59" fmla="*/ 29980 h 149902"/>
              <a:gd name="connsiteX60" fmla="*/ 1090535 w 3039256"/>
              <a:gd name="connsiteY60" fmla="*/ 86193 h 149902"/>
              <a:gd name="connsiteX61" fmla="*/ 1098030 w 3039256"/>
              <a:gd name="connsiteY61" fmla="*/ 108679 h 149902"/>
              <a:gd name="connsiteX62" fmla="*/ 1109272 w 3039256"/>
              <a:gd name="connsiteY62" fmla="*/ 116174 h 149902"/>
              <a:gd name="connsiteX63" fmla="*/ 1128010 w 3039256"/>
              <a:gd name="connsiteY63" fmla="*/ 112426 h 149902"/>
              <a:gd name="connsiteX64" fmla="*/ 1131758 w 3039256"/>
              <a:gd name="connsiteY64" fmla="*/ 101184 h 149902"/>
              <a:gd name="connsiteX65" fmla="*/ 1139253 w 3039256"/>
              <a:gd name="connsiteY65" fmla="*/ 56213 h 149902"/>
              <a:gd name="connsiteX66" fmla="*/ 1150495 w 3039256"/>
              <a:gd name="connsiteY66" fmla="*/ 22485 h 149902"/>
              <a:gd name="connsiteX67" fmla="*/ 1154243 w 3039256"/>
              <a:gd name="connsiteY67" fmla="*/ 11243 h 149902"/>
              <a:gd name="connsiteX68" fmla="*/ 1161738 w 3039256"/>
              <a:gd name="connsiteY68" fmla="*/ 0 h 149902"/>
              <a:gd name="connsiteX69" fmla="*/ 1191718 w 3039256"/>
              <a:gd name="connsiteY69" fmla="*/ 7495 h 149902"/>
              <a:gd name="connsiteX70" fmla="*/ 1202961 w 3039256"/>
              <a:gd name="connsiteY70" fmla="*/ 11243 h 149902"/>
              <a:gd name="connsiteX71" fmla="*/ 1225446 w 3039256"/>
              <a:gd name="connsiteY71" fmla="*/ 22485 h 149902"/>
              <a:gd name="connsiteX72" fmla="*/ 1259174 w 3039256"/>
              <a:gd name="connsiteY72" fmla="*/ 26233 h 149902"/>
              <a:gd name="connsiteX73" fmla="*/ 1281659 w 3039256"/>
              <a:gd name="connsiteY73" fmla="*/ 41223 h 149902"/>
              <a:gd name="connsiteX74" fmla="*/ 1307892 w 3039256"/>
              <a:gd name="connsiteY74" fmla="*/ 56213 h 149902"/>
              <a:gd name="connsiteX75" fmla="*/ 1334125 w 3039256"/>
              <a:gd name="connsiteY75" fmla="*/ 86193 h 149902"/>
              <a:gd name="connsiteX76" fmla="*/ 1360358 w 3039256"/>
              <a:gd name="connsiteY76" fmla="*/ 119921 h 149902"/>
              <a:gd name="connsiteX77" fmla="*/ 1371600 w 3039256"/>
              <a:gd name="connsiteY77" fmla="*/ 123669 h 149902"/>
              <a:gd name="connsiteX78" fmla="*/ 1390338 w 3039256"/>
              <a:gd name="connsiteY78" fmla="*/ 127416 h 149902"/>
              <a:gd name="connsiteX79" fmla="*/ 1405328 w 3039256"/>
              <a:gd name="connsiteY79" fmla="*/ 131164 h 149902"/>
              <a:gd name="connsiteX80" fmla="*/ 1416571 w 3039256"/>
              <a:gd name="connsiteY80" fmla="*/ 138659 h 149902"/>
              <a:gd name="connsiteX81" fmla="*/ 1484027 w 3039256"/>
              <a:gd name="connsiteY81" fmla="*/ 138659 h 149902"/>
              <a:gd name="connsiteX82" fmla="*/ 1506512 w 3039256"/>
              <a:gd name="connsiteY82" fmla="*/ 127416 h 149902"/>
              <a:gd name="connsiteX83" fmla="*/ 1532745 w 3039256"/>
              <a:gd name="connsiteY83" fmla="*/ 119921 h 149902"/>
              <a:gd name="connsiteX84" fmla="*/ 1555230 w 3039256"/>
              <a:gd name="connsiteY84" fmla="*/ 112426 h 149902"/>
              <a:gd name="connsiteX85" fmla="*/ 1577715 w 3039256"/>
              <a:gd name="connsiteY85" fmla="*/ 104931 h 149902"/>
              <a:gd name="connsiteX86" fmla="*/ 1588958 w 3039256"/>
              <a:gd name="connsiteY86" fmla="*/ 101184 h 149902"/>
              <a:gd name="connsiteX87" fmla="*/ 1615190 w 3039256"/>
              <a:gd name="connsiteY87" fmla="*/ 104931 h 149902"/>
              <a:gd name="connsiteX88" fmla="*/ 1633928 w 3039256"/>
              <a:gd name="connsiteY88" fmla="*/ 108679 h 149902"/>
              <a:gd name="connsiteX89" fmla="*/ 1641423 w 3039256"/>
              <a:gd name="connsiteY89" fmla="*/ 119921 h 149902"/>
              <a:gd name="connsiteX90" fmla="*/ 1652666 w 3039256"/>
              <a:gd name="connsiteY90" fmla="*/ 127416 h 149902"/>
              <a:gd name="connsiteX91" fmla="*/ 1663909 w 3039256"/>
              <a:gd name="connsiteY91" fmla="*/ 138659 h 149902"/>
              <a:gd name="connsiteX92" fmla="*/ 1735112 w 3039256"/>
              <a:gd name="connsiteY92" fmla="*/ 149902 h 149902"/>
              <a:gd name="connsiteX93" fmla="*/ 1746354 w 3039256"/>
              <a:gd name="connsiteY93" fmla="*/ 146154 h 149902"/>
              <a:gd name="connsiteX94" fmla="*/ 1761345 w 3039256"/>
              <a:gd name="connsiteY94" fmla="*/ 142407 h 149902"/>
              <a:gd name="connsiteX95" fmla="*/ 1768840 w 3039256"/>
              <a:gd name="connsiteY95" fmla="*/ 134911 h 149902"/>
              <a:gd name="connsiteX96" fmla="*/ 1780082 w 3039256"/>
              <a:gd name="connsiteY96" fmla="*/ 131164 h 149902"/>
              <a:gd name="connsiteX97" fmla="*/ 1791325 w 3039256"/>
              <a:gd name="connsiteY97" fmla="*/ 138659 h 149902"/>
              <a:gd name="connsiteX98" fmla="*/ 1806315 w 3039256"/>
              <a:gd name="connsiteY98" fmla="*/ 134911 h 149902"/>
              <a:gd name="connsiteX99" fmla="*/ 1832548 w 3039256"/>
              <a:gd name="connsiteY99" fmla="*/ 131164 h 149902"/>
              <a:gd name="connsiteX100" fmla="*/ 1855033 w 3039256"/>
              <a:gd name="connsiteY100" fmla="*/ 123669 h 149902"/>
              <a:gd name="connsiteX101" fmla="*/ 1862528 w 3039256"/>
              <a:gd name="connsiteY101" fmla="*/ 112426 h 149902"/>
              <a:gd name="connsiteX102" fmla="*/ 1866276 w 3039256"/>
              <a:gd name="connsiteY102" fmla="*/ 101184 h 149902"/>
              <a:gd name="connsiteX103" fmla="*/ 1873771 w 3039256"/>
              <a:gd name="connsiteY103" fmla="*/ 93688 h 149902"/>
              <a:gd name="connsiteX104" fmla="*/ 1896256 w 3039256"/>
              <a:gd name="connsiteY104" fmla="*/ 97436 h 149902"/>
              <a:gd name="connsiteX105" fmla="*/ 1922489 w 3039256"/>
              <a:gd name="connsiteY105" fmla="*/ 104931 h 149902"/>
              <a:gd name="connsiteX106" fmla="*/ 1952469 w 3039256"/>
              <a:gd name="connsiteY106" fmla="*/ 78698 h 149902"/>
              <a:gd name="connsiteX107" fmla="*/ 1963712 w 3039256"/>
              <a:gd name="connsiteY107" fmla="*/ 74951 h 149902"/>
              <a:gd name="connsiteX108" fmla="*/ 2008682 w 3039256"/>
              <a:gd name="connsiteY108" fmla="*/ 78698 h 149902"/>
              <a:gd name="connsiteX109" fmla="*/ 2019925 w 3039256"/>
              <a:gd name="connsiteY109" fmla="*/ 82446 h 149902"/>
              <a:gd name="connsiteX110" fmla="*/ 2023672 w 3039256"/>
              <a:gd name="connsiteY110" fmla="*/ 71203 h 149902"/>
              <a:gd name="connsiteX111" fmla="*/ 2083633 w 3039256"/>
              <a:gd name="connsiteY111" fmla="*/ 78698 h 149902"/>
              <a:gd name="connsiteX112" fmla="*/ 2106118 w 3039256"/>
              <a:gd name="connsiteY112" fmla="*/ 89941 h 149902"/>
              <a:gd name="connsiteX113" fmla="*/ 2154836 w 3039256"/>
              <a:gd name="connsiteY113" fmla="*/ 93688 h 149902"/>
              <a:gd name="connsiteX114" fmla="*/ 2162331 w 3039256"/>
              <a:gd name="connsiteY114" fmla="*/ 101184 h 149902"/>
              <a:gd name="connsiteX115" fmla="*/ 2173574 w 3039256"/>
              <a:gd name="connsiteY115" fmla="*/ 123669 h 149902"/>
              <a:gd name="connsiteX116" fmla="*/ 2184817 w 3039256"/>
              <a:gd name="connsiteY116" fmla="*/ 127416 h 149902"/>
              <a:gd name="connsiteX117" fmla="*/ 2207302 w 3039256"/>
              <a:gd name="connsiteY117" fmla="*/ 138659 h 149902"/>
              <a:gd name="connsiteX118" fmla="*/ 2218545 w 3039256"/>
              <a:gd name="connsiteY118" fmla="*/ 134911 h 149902"/>
              <a:gd name="connsiteX119" fmla="*/ 2226040 w 3039256"/>
              <a:gd name="connsiteY119" fmla="*/ 123669 h 149902"/>
              <a:gd name="connsiteX120" fmla="*/ 2229787 w 3039256"/>
              <a:gd name="connsiteY120" fmla="*/ 112426 h 149902"/>
              <a:gd name="connsiteX121" fmla="*/ 2241030 w 3039256"/>
              <a:gd name="connsiteY121" fmla="*/ 108679 h 149902"/>
              <a:gd name="connsiteX122" fmla="*/ 2297243 w 3039256"/>
              <a:gd name="connsiteY122" fmla="*/ 112426 h 149902"/>
              <a:gd name="connsiteX123" fmla="*/ 2349709 w 3039256"/>
              <a:gd name="connsiteY123" fmla="*/ 119921 h 149902"/>
              <a:gd name="connsiteX124" fmla="*/ 2379689 w 3039256"/>
              <a:gd name="connsiteY124" fmla="*/ 116174 h 149902"/>
              <a:gd name="connsiteX125" fmla="*/ 2405922 w 3039256"/>
              <a:gd name="connsiteY125" fmla="*/ 108679 h 149902"/>
              <a:gd name="connsiteX126" fmla="*/ 2417164 w 3039256"/>
              <a:gd name="connsiteY126" fmla="*/ 97436 h 149902"/>
              <a:gd name="connsiteX127" fmla="*/ 2499610 w 3039256"/>
              <a:gd name="connsiteY127" fmla="*/ 86193 h 149902"/>
              <a:gd name="connsiteX128" fmla="*/ 2585804 w 3039256"/>
              <a:gd name="connsiteY128" fmla="*/ 86193 h 149902"/>
              <a:gd name="connsiteX129" fmla="*/ 2608289 w 3039256"/>
              <a:gd name="connsiteY129" fmla="*/ 71203 h 149902"/>
              <a:gd name="connsiteX130" fmla="*/ 2657007 w 3039256"/>
              <a:gd name="connsiteY130" fmla="*/ 59961 h 149902"/>
              <a:gd name="connsiteX131" fmla="*/ 2690735 w 3039256"/>
              <a:gd name="connsiteY131" fmla="*/ 37475 h 149902"/>
              <a:gd name="connsiteX132" fmla="*/ 2701977 w 3039256"/>
              <a:gd name="connsiteY132" fmla="*/ 29980 h 149902"/>
              <a:gd name="connsiteX133" fmla="*/ 2713220 w 3039256"/>
              <a:gd name="connsiteY133" fmla="*/ 22485 h 149902"/>
              <a:gd name="connsiteX134" fmla="*/ 2716968 w 3039256"/>
              <a:gd name="connsiteY134" fmla="*/ 11243 h 149902"/>
              <a:gd name="connsiteX135" fmla="*/ 2739453 w 3039256"/>
              <a:gd name="connsiteY135" fmla="*/ 26233 h 149902"/>
              <a:gd name="connsiteX136" fmla="*/ 2750695 w 3039256"/>
              <a:gd name="connsiteY136" fmla="*/ 48718 h 149902"/>
              <a:gd name="connsiteX137" fmla="*/ 2761938 w 3039256"/>
              <a:gd name="connsiteY137" fmla="*/ 71203 h 149902"/>
              <a:gd name="connsiteX138" fmla="*/ 2773181 w 3039256"/>
              <a:gd name="connsiteY138" fmla="*/ 74951 h 149902"/>
              <a:gd name="connsiteX139" fmla="*/ 2788171 w 3039256"/>
              <a:gd name="connsiteY139" fmla="*/ 59961 h 149902"/>
              <a:gd name="connsiteX140" fmla="*/ 2799413 w 3039256"/>
              <a:gd name="connsiteY140" fmla="*/ 56213 h 149902"/>
              <a:gd name="connsiteX141" fmla="*/ 2825646 w 3039256"/>
              <a:gd name="connsiteY141" fmla="*/ 52466 h 149902"/>
              <a:gd name="connsiteX142" fmla="*/ 2848131 w 3039256"/>
              <a:gd name="connsiteY142" fmla="*/ 37475 h 149902"/>
              <a:gd name="connsiteX143" fmla="*/ 2855627 w 3039256"/>
              <a:gd name="connsiteY143" fmla="*/ 29980 h 149902"/>
              <a:gd name="connsiteX144" fmla="*/ 2878112 w 3039256"/>
              <a:gd name="connsiteY144" fmla="*/ 22485 h 149902"/>
              <a:gd name="connsiteX145" fmla="*/ 2911840 w 3039256"/>
              <a:gd name="connsiteY145" fmla="*/ 26233 h 149902"/>
              <a:gd name="connsiteX146" fmla="*/ 2938072 w 3039256"/>
              <a:gd name="connsiteY146" fmla="*/ 33728 h 149902"/>
              <a:gd name="connsiteX147" fmla="*/ 2956810 w 3039256"/>
              <a:gd name="connsiteY147" fmla="*/ 37475 h 149902"/>
              <a:gd name="connsiteX148" fmla="*/ 2968053 w 3039256"/>
              <a:gd name="connsiteY148" fmla="*/ 41223 h 149902"/>
              <a:gd name="connsiteX149" fmla="*/ 2994286 w 3039256"/>
              <a:gd name="connsiteY149" fmla="*/ 48718 h 149902"/>
              <a:gd name="connsiteX150" fmla="*/ 3031761 w 3039256"/>
              <a:gd name="connsiteY150" fmla="*/ 44970 h 149902"/>
              <a:gd name="connsiteX151" fmla="*/ 3035509 w 3039256"/>
              <a:gd name="connsiteY151" fmla="*/ 33728 h 149902"/>
              <a:gd name="connsiteX152" fmla="*/ 3039256 w 3039256"/>
              <a:gd name="connsiteY152" fmla="*/ 33728 h 149902"/>
              <a:gd name="connsiteX153" fmla="*/ 3039256 w 3039256"/>
              <a:gd name="connsiteY153" fmla="*/ 33728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3039256" h="149902">
                <a:moveTo>
                  <a:pt x="0" y="67456"/>
                </a:moveTo>
                <a:lnTo>
                  <a:pt x="22486" y="123669"/>
                </a:lnTo>
                <a:cubicBezTo>
                  <a:pt x="32479" y="119921"/>
                  <a:pt x="42750" y="116843"/>
                  <a:pt x="52466" y="112426"/>
                </a:cubicBezTo>
                <a:cubicBezTo>
                  <a:pt x="56566" y="110562"/>
                  <a:pt x="59680" y="106945"/>
                  <a:pt x="63709" y="104931"/>
                </a:cubicBezTo>
                <a:cubicBezTo>
                  <a:pt x="69696" y="101938"/>
                  <a:pt x="84343" y="99036"/>
                  <a:pt x="89941" y="97436"/>
                </a:cubicBezTo>
                <a:cubicBezTo>
                  <a:pt x="116898" y="89733"/>
                  <a:pt x="81560" y="96141"/>
                  <a:pt x="131164" y="89941"/>
                </a:cubicBezTo>
                <a:lnTo>
                  <a:pt x="153650" y="97436"/>
                </a:lnTo>
                <a:lnTo>
                  <a:pt x="164892" y="101184"/>
                </a:lnTo>
                <a:cubicBezTo>
                  <a:pt x="168640" y="99935"/>
                  <a:pt x="172602" y="99203"/>
                  <a:pt x="176135" y="97436"/>
                </a:cubicBezTo>
                <a:cubicBezTo>
                  <a:pt x="205194" y="82906"/>
                  <a:pt x="170359" y="95614"/>
                  <a:pt x="198620" y="86193"/>
                </a:cubicBezTo>
                <a:cubicBezTo>
                  <a:pt x="202368" y="88691"/>
                  <a:pt x="206346" y="90874"/>
                  <a:pt x="209863" y="93688"/>
                </a:cubicBezTo>
                <a:cubicBezTo>
                  <a:pt x="212622" y="95895"/>
                  <a:pt x="214328" y="99366"/>
                  <a:pt x="217358" y="101184"/>
                </a:cubicBezTo>
                <a:cubicBezTo>
                  <a:pt x="220745" y="103216"/>
                  <a:pt x="224853" y="103682"/>
                  <a:pt x="228600" y="104931"/>
                </a:cubicBezTo>
                <a:cubicBezTo>
                  <a:pt x="232348" y="107429"/>
                  <a:pt x="235400" y="111685"/>
                  <a:pt x="239843" y="112426"/>
                </a:cubicBezTo>
                <a:cubicBezTo>
                  <a:pt x="251548" y="114377"/>
                  <a:pt x="253240" y="103845"/>
                  <a:pt x="258581" y="97436"/>
                </a:cubicBezTo>
                <a:cubicBezTo>
                  <a:pt x="261974" y="93364"/>
                  <a:pt x="265083" y="88563"/>
                  <a:pt x="269823" y="86193"/>
                </a:cubicBezTo>
                <a:cubicBezTo>
                  <a:pt x="275520" y="83344"/>
                  <a:pt x="282247" y="83288"/>
                  <a:pt x="288561" y="82446"/>
                </a:cubicBezTo>
                <a:cubicBezTo>
                  <a:pt x="301005" y="80787"/>
                  <a:pt x="313544" y="79947"/>
                  <a:pt x="326036" y="78698"/>
                </a:cubicBezTo>
                <a:cubicBezTo>
                  <a:pt x="329952" y="76087"/>
                  <a:pt x="342315" y="66421"/>
                  <a:pt x="348522" y="67456"/>
                </a:cubicBezTo>
                <a:cubicBezTo>
                  <a:pt x="352965" y="68197"/>
                  <a:pt x="356017" y="72453"/>
                  <a:pt x="359764" y="74951"/>
                </a:cubicBezTo>
                <a:cubicBezTo>
                  <a:pt x="362262" y="78698"/>
                  <a:pt x="365430" y="82077"/>
                  <a:pt x="367259" y="86193"/>
                </a:cubicBezTo>
                <a:cubicBezTo>
                  <a:pt x="370468" y="93413"/>
                  <a:pt x="374754" y="108679"/>
                  <a:pt x="374754" y="108679"/>
                </a:cubicBezTo>
                <a:cubicBezTo>
                  <a:pt x="383755" y="106429"/>
                  <a:pt x="394517" y="105524"/>
                  <a:pt x="400987" y="97436"/>
                </a:cubicBezTo>
                <a:cubicBezTo>
                  <a:pt x="409588" y="86685"/>
                  <a:pt x="397539" y="82953"/>
                  <a:pt x="415977" y="78698"/>
                </a:cubicBezTo>
                <a:cubicBezTo>
                  <a:pt x="428210" y="75875"/>
                  <a:pt x="440961" y="76200"/>
                  <a:pt x="453453" y="74951"/>
                </a:cubicBezTo>
                <a:cubicBezTo>
                  <a:pt x="461831" y="72856"/>
                  <a:pt x="485455" y="67356"/>
                  <a:pt x="490928" y="63708"/>
                </a:cubicBezTo>
                <a:cubicBezTo>
                  <a:pt x="494676" y="61210"/>
                  <a:pt x="498055" y="58042"/>
                  <a:pt x="502171" y="56213"/>
                </a:cubicBezTo>
                <a:cubicBezTo>
                  <a:pt x="509391" y="53004"/>
                  <a:pt x="524656" y="48718"/>
                  <a:pt x="524656" y="48718"/>
                </a:cubicBezTo>
                <a:cubicBezTo>
                  <a:pt x="532151" y="51216"/>
                  <a:pt x="544643" y="48718"/>
                  <a:pt x="547141" y="56213"/>
                </a:cubicBezTo>
                <a:lnTo>
                  <a:pt x="554636" y="78698"/>
                </a:lnTo>
                <a:cubicBezTo>
                  <a:pt x="555885" y="82446"/>
                  <a:pt x="555591" y="87148"/>
                  <a:pt x="558384" y="89941"/>
                </a:cubicBezTo>
                <a:cubicBezTo>
                  <a:pt x="562132" y="93689"/>
                  <a:pt x="566234" y="97112"/>
                  <a:pt x="569627" y="101184"/>
                </a:cubicBezTo>
                <a:cubicBezTo>
                  <a:pt x="572510" y="104644"/>
                  <a:pt x="573303" y="110039"/>
                  <a:pt x="577122" y="112426"/>
                </a:cubicBezTo>
                <a:cubicBezTo>
                  <a:pt x="583822" y="116613"/>
                  <a:pt x="599607" y="119921"/>
                  <a:pt x="599607" y="119921"/>
                </a:cubicBezTo>
                <a:cubicBezTo>
                  <a:pt x="600544" y="119734"/>
                  <a:pt x="625744" y="115501"/>
                  <a:pt x="629587" y="112426"/>
                </a:cubicBezTo>
                <a:cubicBezTo>
                  <a:pt x="649884" y="96188"/>
                  <a:pt x="623031" y="104930"/>
                  <a:pt x="648325" y="93688"/>
                </a:cubicBezTo>
                <a:cubicBezTo>
                  <a:pt x="669219" y="84401"/>
                  <a:pt x="677178" y="85397"/>
                  <a:pt x="700790" y="82446"/>
                </a:cubicBezTo>
                <a:cubicBezTo>
                  <a:pt x="708285" y="79948"/>
                  <a:pt x="716702" y="79334"/>
                  <a:pt x="723276" y="74951"/>
                </a:cubicBezTo>
                <a:lnTo>
                  <a:pt x="745761" y="59961"/>
                </a:lnTo>
                <a:cubicBezTo>
                  <a:pt x="748259" y="56213"/>
                  <a:pt x="749866" y="51684"/>
                  <a:pt x="753256" y="48718"/>
                </a:cubicBezTo>
                <a:cubicBezTo>
                  <a:pt x="769115" y="34841"/>
                  <a:pt x="771543" y="35127"/>
                  <a:pt x="786984" y="29980"/>
                </a:cubicBezTo>
                <a:cubicBezTo>
                  <a:pt x="790732" y="26233"/>
                  <a:pt x="793817" y="21678"/>
                  <a:pt x="798227" y="18738"/>
                </a:cubicBezTo>
                <a:cubicBezTo>
                  <a:pt x="808170" y="12109"/>
                  <a:pt x="813701" y="15664"/>
                  <a:pt x="824459" y="18738"/>
                </a:cubicBezTo>
                <a:cubicBezTo>
                  <a:pt x="828257" y="19823"/>
                  <a:pt x="831954" y="21236"/>
                  <a:pt x="835702" y="22485"/>
                </a:cubicBezTo>
                <a:cubicBezTo>
                  <a:pt x="839450" y="26233"/>
                  <a:pt x="843552" y="29656"/>
                  <a:pt x="846945" y="33728"/>
                </a:cubicBezTo>
                <a:cubicBezTo>
                  <a:pt x="852050" y="39853"/>
                  <a:pt x="854669" y="48106"/>
                  <a:pt x="861935" y="52466"/>
                </a:cubicBezTo>
                <a:cubicBezTo>
                  <a:pt x="865322" y="54498"/>
                  <a:pt x="869430" y="54964"/>
                  <a:pt x="873177" y="56213"/>
                </a:cubicBezTo>
                <a:cubicBezTo>
                  <a:pt x="884769" y="52350"/>
                  <a:pt x="893718" y="48718"/>
                  <a:pt x="906905" y="48718"/>
                </a:cubicBezTo>
                <a:cubicBezTo>
                  <a:pt x="914662" y="48718"/>
                  <a:pt x="923706" y="56172"/>
                  <a:pt x="929390" y="59961"/>
                </a:cubicBezTo>
                <a:cubicBezTo>
                  <a:pt x="936885" y="58712"/>
                  <a:pt x="946157" y="61217"/>
                  <a:pt x="951876" y="56213"/>
                </a:cubicBezTo>
                <a:cubicBezTo>
                  <a:pt x="957822" y="51011"/>
                  <a:pt x="956873" y="41223"/>
                  <a:pt x="959371" y="33728"/>
                </a:cubicBezTo>
                <a:cubicBezTo>
                  <a:pt x="960620" y="29980"/>
                  <a:pt x="960927" y="25772"/>
                  <a:pt x="963118" y="22485"/>
                </a:cubicBezTo>
                <a:cubicBezTo>
                  <a:pt x="972573" y="8303"/>
                  <a:pt x="967428" y="14428"/>
                  <a:pt x="978109" y="3747"/>
                </a:cubicBezTo>
                <a:cubicBezTo>
                  <a:pt x="981856" y="4996"/>
                  <a:pt x="986267" y="5027"/>
                  <a:pt x="989351" y="7495"/>
                </a:cubicBezTo>
                <a:cubicBezTo>
                  <a:pt x="992868" y="10309"/>
                  <a:pt x="992342" y="18738"/>
                  <a:pt x="996846" y="18738"/>
                </a:cubicBezTo>
                <a:cubicBezTo>
                  <a:pt x="1000796" y="18738"/>
                  <a:pt x="998126" y="10580"/>
                  <a:pt x="1000594" y="7495"/>
                </a:cubicBezTo>
                <a:cubicBezTo>
                  <a:pt x="1003407" y="3978"/>
                  <a:pt x="1008089" y="2498"/>
                  <a:pt x="1011836" y="0"/>
                </a:cubicBezTo>
                <a:cubicBezTo>
                  <a:pt x="1029325" y="1249"/>
                  <a:pt x="1046889" y="1698"/>
                  <a:pt x="1064302" y="3747"/>
                </a:cubicBezTo>
                <a:cubicBezTo>
                  <a:pt x="1068225" y="4209"/>
                  <a:pt x="1073249" y="4280"/>
                  <a:pt x="1075545" y="7495"/>
                </a:cubicBezTo>
                <a:cubicBezTo>
                  <a:pt x="1080137" y="13924"/>
                  <a:pt x="1083040" y="29980"/>
                  <a:pt x="1083040" y="29980"/>
                </a:cubicBezTo>
                <a:cubicBezTo>
                  <a:pt x="1084289" y="41220"/>
                  <a:pt x="1087169" y="72729"/>
                  <a:pt x="1090535" y="86193"/>
                </a:cubicBezTo>
                <a:cubicBezTo>
                  <a:pt x="1092451" y="93858"/>
                  <a:pt x="1091456" y="104296"/>
                  <a:pt x="1098030" y="108679"/>
                </a:cubicBezTo>
                <a:lnTo>
                  <a:pt x="1109272" y="116174"/>
                </a:lnTo>
                <a:cubicBezTo>
                  <a:pt x="1115518" y="114925"/>
                  <a:pt x="1122710" y="115959"/>
                  <a:pt x="1128010" y="112426"/>
                </a:cubicBezTo>
                <a:cubicBezTo>
                  <a:pt x="1131297" y="110235"/>
                  <a:pt x="1130983" y="105057"/>
                  <a:pt x="1131758" y="101184"/>
                </a:cubicBezTo>
                <a:cubicBezTo>
                  <a:pt x="1134738" y="86282"/>
                  <a:pt x="1134447" y="70630"/>
                  <a:pt x="1139253" y="56213"/>
                </a:cubicBezTo>
                <a:lnTo>
                  <a:pt x="1150495" y="22485"/>
                </a:lnTo>
                <a:cubicBezTo>
                  <a:pt x="1151744" y="18738"/>
                  <a:pt x="1152052" y="14530"/>
                  <a:pt x="1154243" y="11243"/>
                </a:cubicBezTo>
                <a:lnTo>
                  <a:pt x="1161738" y="0"/>
                </a:lnTo>
                <a:cubicBezTo>
                  <a:pt x="1171731" y="2498"/>
                  <a:pt x="1181946" y="4237"/>
                  <a:pt x="1191718" y="7495"/>
                </a:cubicBezTo>
                <a:cubicBezTo>
                  <a:pt x="1195466" y="8744"/>
                  <a:pt x="1199428" y="9476"/>
                  <a:pt x="1202961" y="11243"/>
                </a:cubicBezTo>
                <a:cubicBezTo>
                  <a:pt x="1215910" y="17718"/>
                  <a:pt x="1211317" y="20130"/>
                  <a:pt x="1225446" y="22485"/>
                </a:cubicBezTo>
                <a:cubicBezTo>
                  <a:pt x="1236604" y="24345"/>
                  <a:pt x="1247931" y="24984"/>
                  <a:pt x="1259174" y="26233"/>
                </a:cubicBezTo>
                <a:cubicBezTo>
                  <a:pt x="1266669" y="31230"/>
                  <a:pt x="1273602" y="37195"/>
                  <a:pt x="1281659" y="41223"/>
                </a:cubicBezTo>
                <a:cubicBezTo>
                  <a:pt x="1300678" y="50732"/>
                  <a:pt x="1292002" y="45619"/>
                  <a:pt x="1307892" y="56213"/>
                </a:cubicBezTo>
                <a:cubicBezTo>
                  <a:pt x="1325380" y="82446"/>
                  <a:pt x="1315387" y="73701"/>
                  <a:pt x="1334125" y="86193"/>
                </a:cubicBezTo>
                <a:cubicBezTo>
                  <a:pt x="1340084" y="95132"/>
                  <a:pt x="1349788" y="112874"/>
                  <a:pt x="1360358" y="119921"/>
                </a:cubicBezTo>
                <a:cubicBezTo>
                  <a:pt x="1363645" y="122112"/>
                  <a:pt x="1367768" y="122711"/>
                  <a:pt x="1371600" y="123669"/>
                </a:cubicBezTo>
                <a:cubicBezTo>
                  <a:pt x="1377779" y="125214"/>
                  <a:pt x="1384120" y="126034"/>
                  <a:pt x="1390338" y="127416"/>
                </a:cubicBezTo>
                <a:cubicBezTo>
                  <a:pt x="1395366" y="128533"/>
                  <a:pt x="1400331" y="129915"/>
                  <a:pt x="1405328" y="131164"/>
                </a:cubicBezTo>
                <a:cubicBezTo>
                  <a:pt x="1409076" y="133662"/>
                  <a:pt x="1412542" y="136645"/>
                  <a:pt x="1416571" y="138659"/>
                </a:cubicBezTo>
                <a:cubicBezTo>
                  <a:pt x="1437085" y="148916"/>
                  <a:pt x="1464492" y="139962"/>
                  <a:pt x="1484027" y="138659"/>
                </a:cubicBezTo>
                <a:cubicBezTo>
                  <a:pt x="1512290" y="129236"/>
                  <a:pt x="1477446" y="141948"/>
                  <a:pt x="1506512" y="127416"/>
                </a:cubicBezTo>
                <a:cubicBezTo>
                  <a:pt x="1512806" y="124269"/>
                  <a:pt x="1526746" y="121721"/>
                  <a:pt x="1532745" y="119921"/>
                </a:cubicBezTo>
                <a:cubicBezTo>
                  <a:pt x="1540312" y="117651"/>
                  <a:pt x="1547735" y="114924"/>
                  <a:pt x="1555230" y="112426"/>
                </a:cubicBezTo>
                <a:lnTo>
                  <a:pt x="1577715" y="104931"/>
                </a:lnTo>
                <a:lnTo>
                  <a:pt x="1588958" y="101184"/>
                </a:lnTo>
                <a:cubicBezTo>
                  <a:pt x="1597702" y="102433"/>
                  <a:pt x="1606477" y="103479"/>
                  <a:pt x="1615190" y="104931"/>
                </a:cubicBezTo>
                <a:cubicBezTo>
                  <a:pt x="1621473" y="105978"/>
                  <a:pt x="1628398" y="105519"/>
                  <a:pt x="1633928" y="108679"/>
                </a:cubicBezTo>
                <a:cubicBezTo>
                  <a:pt x="1637838" y="110913"/>
                  <a:pt x="1638238" y="116736"/>
                  <a:pt x="1641423" y="119921"/>
                </a:cubicBezTo>
                <a:cubicBezTo>
                  <a:pt x="1644608" y="123106"/>
                  <a:pt x="1649206" y="124533"/>
                  <a:pt x="1652666" y="127416"/>
                </a:cubicBezTo>
                <a:cubicBezTo>
                  <a:pt x="1656738" y="130809"/>
                  <a:pt x="1659084" y="136466"/>
                  <a:pt x="1663909" y="138659"/>
                </a:cubicBezTo>
                <a:cubicBezTo>
                  <a:pt x="1682880" y="147282"/>
                  <a:pt x="1716306" y="148192"/>
                  <a:pt x="1735112" y="149902"/>
                </a:cubicBezTo>
                <a:cubicBezTo>
                  <a:pt x="1738859" y="148653"/>
                  <a:pt x="1742556" y="147239"/>
                  <a:pt x="1746354" y="146154"/>
                </a:cubicBezTo>
                <a:cubicBezTo>
                  <a:pt x="1751307" y="144739"/>
                  <a:pt x="1756738" y="144710"/>
                  <a:pt x="1761345" y="142407"/>
                </a:cubicBezTo>
                <a:cubicBezTo>
                  <a:pt x="1764505" y="140827"/>
                  <a:pt x="1765810" y="136729"/>
                  <a:pt x="1768840" y="134911"/>
                </a:cubicBezTo>
                <a:cubicBezTo>
                  <a:pt x="1772227" y="132879"/>
                  <a:pt x="1776335" y="132413"/>
                  <a:pt x="1780082" y="131164"/>
                </a:cubicBezTo>
                <a:cubicBezTo>
                  <a:pt x="1783830" y="133662"/>
                  <a:pt x="1786866" y="138022"/>
                  <a:pt x="1791325" y="138659"/>
                </a:cubicBezTo>
                <a:cubicBezTo>
                  <a:pt x="1796424" y="139387"/>
                  <a:pt x="1801248" y="135832"/>
                  <a:pt x="1806315" y="134911"/>
                </a:cubicBezTo>
                <a:cubicBezTo>
                  <a:pt x="1815006" y="133331"/>
                  <a:pt x="1823804" y="132413"/>
                  <a:pt x="1832548" y="131164"/>
                </a:cubicBezTo>
                <a:cubicBezTo>
                  <a:pt x="1840043" y="128666"/>
                  <a:pt x="1850651" y="130243"/>
                  <a:pt x="1855033" y="123669"/>
                </a:cubicBezTo>
                <a:cubicBezTo>
                  <a:pt x="1857531" y="119921"/>
                  <a:pt x="1860514" y="116455"/>
                  <a:pt x="1862528" y="112426"/>
                </a:cubicBezTo>
                <a:cubicBezTo>
                  <a:pt x="1864295" y="108893"/>
                  <a:pt x="1864244" y="104571"/>
                  <a:pt x="1866276" y="101184"/>
                </a:cubicBezTo>
                <a:cubicBezTo>
                  <a:pt x="1868094" y="98154"/>
                  <a:pt x="1871273" y="96187"/>
                  <a:pt x="1873771" y="93688"/>
                </a:cubicBezTo>
                <a:cubicBezTo>
                  <a:pt x="1881266" y="94937"/>
                  <a:pt x="1888805" y="95946"/>
                  <a:pt x="1896256" y="97436"/>
                </a:cubicBezTo>
                <a:cubicBezTo>
                  <a:pt x="1908014" y="99788"/>
                  <a:pt x="1911778" y="101361"/>
                  <a:pt x="1922489" y="104931"/>
                </a:cubicBezTo>
                <a:cubicBezTo>
                  <a:pt x="1932254" y="95166"/>
                  <a:pt x="1940076" y="84894"/>
                  <a:pt x="1952469" y="78698"/>
                </a:cubicBezTo>
                <a:cubicBezTo>
                  <a:pt x="1956002" y="76931"/>
                  <a:pt x="1959964" y="76200"/>
                  <a:pt x="1963712" y="74951"/>
                </a:cubicBezTo>
                <a:cubicBezTo>
                  <a:pt x="1978702" y="76200"/>
                  <a:pt x="1993772" y="76710"/>
                  <a:pt x="2008682" y="78698"/>
                </a:cubicBezTo>
                <a:cubicBezTo>
                  <a:pt x="2012598" y="79220"/>
                  <a:pt x="2016392" y="84213"/>
                  <a:pt x="2019925" y="82446"/>
                </a:cubicBezTo>
                <a:cubicBezTo>
                  <a:pt x="2023458" y="80679"/>
                  <a:pt x="2022423" y="74951"/>
                  <a:pt x="2023672" y="71203"/>
                </a:cubicBezTo>
                <a:cubicBezTo>
                  <a:pt x="2028175" y="71612"/>
                  <a:pt x="2071245" y="74053"/>
                  <a:pt x="2083633" y="78698"/>
                </a:cubicBezTo>
                <a:cubicBezTo>
                  <a:pt x="2100368" y="84973"/>
                  <a:pt x="2088669" y="87760"/>
                  <a:pt x="2106118" y="89941"/>
                </a:cubicBezTo>
                <a:cubicBezTo>
                  <a:pt x="2122280" y="91961"/>
                  <a:pt x="2138597" y="92439"/>
                  <a:pt x="2154836" y="93688"/>
                </a:cubicBezTo>
                <a:cubicBezTo>
                  <a:pt x="2157334" y="96187"/>
                  <a:pt x="2160513" y="98154"/>
                  <a:pt x="2162331" y="101184"/>
                </a:cubicBezTo>
                <a:cubicBezTo>
                  <a:pt x="2168596" y="111626"/>
                  <a:pt x="2162642" y="114924"/>
                  <a:pt x="2173574" y="123669"/>
                </a:cubicBezTo>
                <a:cubicBezTo>
                  <a:pt x="2176659" y="126137"/>
                  <a:pt x="2181069" y="126167"/>
                  <a:pt x="2184817" y="127416"/>
                </a:cubicBezTo>
                <a:cubicBezTo>
                  <a:pt x="2190501" y="131205"/>
                  <a:pt x="2199545" y="138659"/>
                  <a:pt x="2207302" y="138659"/>
                </a:cubicBezTo>
                <a:cubicBezTo>
                  <a:pt x="2211252" y="138659"/>
                  <a:pt x="2214797" y="136160"/>
                  <a:pt x="2218545" y="134911"/>
                </a:cubicBezTo>
                <a:cubicBezTo>
                  <a:pt x="2221043" y="131164"/>
                  <a:pt x="2224026" y="127697"/>
                  <a:pt x="2226040" y="123669"/>
                </a:cubicBezTo>
                <a:cubicBezTo>
                  <a:pt x="2227807" y="120136"/>
                  <a:pt x="2226994" y="115219"/>
                  <a:pt x="2229787" y="112426"/>
                </a:cubicBezTo>
                <a:cubicBezTo>
                  <a:pt x="2232580" y="109633"/>
                  <a:pt x="2237282" y="109928"/>
                  <a:pt x="2241030" y="108679"/>
                </a:cubicBezTo>
                <a:cubicBezTo>
                  <a:pt x="2259768" y="109928"/>
                  <a:pt x="2278534" y="110799"/>
                  <a:pt x="2297243" y="112426"/>
                </a:cubicBezTo>
                <a:cubicBezTo>
                  <a:pt x="2316841" y="114130"/>
                  <a:pt x="2330811" y="116772"/>
                  <a:pt x="2349709" y="119921"/>
                </a:cubicBezTo>
                <a:cubicBezTo>
                  <a:pt x="2359702" y="118672"/>
                  <a:pt x="2369755" y="117830"/>
                  <a:pt x="2379689" y="116174"/>
                </a:cubicBezTo>
                <a:cubicBezTo>
                  <a:pt x="2389093" y="114607"/>
                  <a:pt x="2397016" y="111647"/>
                  <a:pt x="2405922" y="108679"/>
                </a:cubicBezTo>
                <a:cubicBezTo>
                  <a:pt x="2409669" y="104931"/>
                  <a:pt x="2413093" y="100829"/>
                  <a:pt x="2417164" y="97436"/>
                </a:cubicBezTo>
                <a:cubicBezTo>
                  <a:pt x="2441559" y="77106"/>
                  <a:pt x="2458862" y="88338"/>
                  <a:pt x="2499610" y="86193"/>
                </a:cubicBezTo>
                <a:cubicBezTo>
                  <a:pt x="2516223" y="87301"/>
                  <a:pt x="2563816" y="94046"/>
                  <a:pt x="2585804" y="86193"/>
                </a:cubicBezTo>
                <a:cubicBezTo>
                  <a:pt x="2594287" y="83163"/>
                  <a:pt x="2600794" y="76200"/>
                  <a:pt x="2608289" y="71203"/>
                </a:cubicBezTo>
                <a:cubicBezTo>
                  <a:pt x="2629977" y="56744"/>
                  <a:pt x="2615047" y="64156"/>
                  <a:pt x="2657007" y="59961"/>
                </a:cubicBezTo>
                <a:lnTo>
                  <a:pt x="2690735" y="37475"/>
                </a:lnTo>
                <a:lnTo>
                  <a:pt x="2701977" y="29980"/>
                </a:lnTo>
                <a:lnTo>
                  <a:pt x="2713220" y="22485"/>
                </a:lnTo>
                <a:cubicBezTo>
                  <a:pt x="2714469" y="18738"/>
                  <a:pt x="2713300" y="12710"/>
                  <a:pt x="2716968" y="11243"/>
                </a:cubicBezTo>
                <a:cubicBezTo>
                  <a:pt x="2729705" y="6148"/>
                  <a:pt x="2734892" y="19392"/>
                  <a:pt x="2739453" y="26233"/>
                </a:cubicBezTo>
                <a:cubicBezTo>
                  <a:pt x="2748870" y="54486"/>
                  <a:pt x="2736168" y="19664"/>
                  <a:pt x="2750695" y="48718"/>
                </a:cubicBezTo>
                <a:cubicBezTo>
                  <a:pt x="2755221" y="57769"/>
                  <a:pt x="2752989" y="64044"/>
                  <a:pt x="2761938" y="71203"/>
                </a:cubicBezTo>
                <a:cubicBezTo>
                  <a:pt x="2765023" y="73671"/>
                  <a:pt x="2769433" y="73702"/>
                  <a:pt x="2773181" y="74951"/>
                </a:cubicBezTo>
                <a:cubicBezTo>
                  <a:pt x="2803160" y="64956"/>
                  <a:pt x="2768184" y="79948"/>
                  <a:pt x="2788171" y="59961"/>
                </a:cubicBezTo>
                <a:cubicBezTo>
                  <a:pt x="2790964" y="57168"/>
                  <a:pt x="2795540" y="56988"/>
                  <a:pt x="2799413" y="56213"/>
                </a:cubicBezTo>
                <a:cubicBezTo>
                  <a:pt x="2808075" y="54481"/>
                  <a:pt x="2816902" y="53715"/>
                  <a:pt x="2825646" y="52466"/>
                </a:cubicBezTo>
                <a:cubicBezTo>
                  <a:pt x="2833141" y="47469"/>
                  <a:pt x="2841761" y="43844"/>
                  <a:pt x="2848131" y="37475"/>
                </a:cubicBezTo>
                <a:cubicBezTo>
                  <a:pt x="2850630" y="34977"/>
                  <a:pt x="2852467" y="31560"/>
                  <a:pt x="2855627" y="29980"/>
                </a:cubicBezTo>
                <a:cubicBezTo>
                  <a:pt x="2862693" y="26447"/>
                  <a:pt x="2878112" y="22485"/>
                  <a:pt x="2878112" y="22485"/>
                </a:cubicBezTo>
                <a:cubicBezTo>
                  <a:pt x="2889355" y="23734"/>
                  <a:pt x="2900660" y="24513"/>
                  <a:pt x="2911840" y="26233"/>
                </a:cubicBezTo>
                <a:cubicBezTo>
                  <a:pt x="2930084" y="29040"/>
                  <a:pt x="2922387" y="29807"/>
                  <a:pt x="2938072" y="33728"/>
                </a:cubicBezTo>
                <a:cubicBezTo>
                  <a:pt x="2944251" y="35273"/>
                  <a:pt x="2950631" y="35930"/>
                  <a:pt x="2956810" y="37475"/>
                </a:cubicBezTo>
                <a:cubicBezTo>
                  <a:pt x="2960642" y="38433"/>
                  <a:pt x="2964255" y="40138"/>
                  <a:pt x="2968053" y="41223"/>
                </a:cubicBezTo>
                <a:cubicBezTo>
                  <a:pt x="3000993" y="50634"/>
                  <a:pt x="2967329" y="39731"/>
                  <a:pt x="2994286" y="48718"/>
                </a:cubicBezTo>
                <a:cubicBezTo>
                  <a:pt x="3006778" y="47469"/>
                  <a:pt x="3019963" y="49260"/>
                  <a:pt x="3031761" y="44970"/>
                </a:cubicBezTo>
                <a:cubicBezTo>
                  <a:pt x="3035473" y="43620"/>
                  <a:pt x="3033318" y="37015"/>
                  <a:pt x="3035509" y="33728"/>
                </a:cubicBezTo>
                <a:cubicBezTo>
                  <a:pt x="3036202" y="32689"/>
                  <a:pt x="3038007" y="33728"/>
                  <a:pt x="3039256" y="33728"/>
                </a:cubicBezTo>
                <a:lnTo>
                  <a:pt x="3039256" y="33728"/>
                </a:lnTo>
              </a:path>
            </a:pathLst>
          </a:custGeom>
          <a:noFill/>
          <a:ln w="1905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DFAA72B-51BB-9C2C-33F2-BE82D46D0893}"/>
              </a:ext>
            </a:extLst>
          </p:cNvPr>
          <p:cNvSpPr/>
          <p:nvPr/>
        </p:nvSpPr>
        <p:spPr>
          <a:xfrm>
            <a:off x="8795313" y="1871815"/>
            <a:ext cx="18000" cy="1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à coins arrondis 10">
            <a:extLst>
              <a:ext uri="{FF2B5EF4-FFF2-40B4-BE49-F238E27FC236}">
                <a16:creationId xmlns:a16="http://schemas.microsoft.com/office/drawing/2014/main" id="{CEC3929A-C705-B139-879B-B55CF94DC92F}"/>
              </a:ext>
            </a:extLst>
          </p:cNvPr>
          <p:cNvSpPr/>
          <p:nvPr/>
        </p:nvSpPr>
        <p:spPr>
          <a:xfrm>
            <a:off x="6031143" y="777744"/>
            <a:ext cx="5119285" cy="209438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C7AA2584-DB2F-9C51-1347-BDB38452A25D}"/>
              </a:ext>
            </a:extLst>
          </p:cNvPr>
          <p:cNvSpPr txBox="1"/>
          <p:nvPr/>
        </p:nvSpPr>
        <p:spPr>
          <a:xfrm>
            <a:off x="6155936" y="657173"/>
            <a:ext cx="459935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Spatiotemporal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vancomycin-resistant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fr-F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colonisation</a:t>
            </a:r>
            <a:r>
              <a:rPr lang="fr-FR" sz="9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1A302-FFAC-AD89-DB2D-F18C7B38BB55}"/>
              </a:ext>
            </a:extLst>
          </p:cNvPr>
          <p:cNvSpPr/>
          <p:nvPr/>
        </p:nvSpPr>
        <p:spPr>
          <a:xfrm>
            <a:off x="3131471" y="2418872"/>
            <a:ext cx="246374" cy="16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1D616-A9A4-1C08-CC80-CDE19A191E2B}"/>
              </a:ext>
            </a:extLst>
          </p:cNvPr>
          <p:cNvSpPr/>
          <p:nvPr/>
        </p:nvSpPr>
        <p:spPr>
          <a:xfrm rot="5400000">
            <a:off x="4166357" y="3275853"/>
            <a:ext cx="160224" cy="16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A8FDDC-C1C8-D4E1-C742-6F93FA9459DE}"/>
              </a:ext>
            </a:extLst>
          </p:cNvPr>
          <p:cNvSpPr txBox="1"/>
          <p:nvPr/>
        </p:nvSpPr>
        <p:spPr>
          <a:xfrm>
            <a:off x="3155782" y="3839574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0.00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84FE84-2292-6F15-2936-697B1C1A32C0}"/>
              </a:ext>
            </a:extLst>
          </p:cNvPr>
          <p:cNvSpPr txBox="1"/>
          <p:nvPr/>
        </p:nvSpPr>
        <p:spPr>
          <a:xfrm>
            <a:off x="3152216" y="3508772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0.25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588A161-05E9-4D67-6556-9BE23515EE1A}"/>
              </a:ext>
            </a:extLst>
          </p:cNvPr>
          <p:cNvSpPr txBox="1"/>
          <p:nvPr/>
        </p:nvSpPr>
        <p:spPr>
          <a:xfrm>
            <a:off x="3152216" y="3164990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0.50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BB7F7A12-2F30-E5FA-428E-B8ACF9AC7EBA}"/>
              </a:ext>
            </a:extLst>
          </p:cNvPr>
          <p:cNvSpPr txBox="1"/>
          <p:nvPr/>
        </p:nvSpPr>
        <p:spPr>
          <a:xfrm>
            <a:off x="3124771" y="2831706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0.75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7AAB4DFF-4ADB-5F26-CEFF-93F0E3D3E6DE}"/>
              </a:ext>
            </a:extLst>
          </p:cNvPr>
          <p:cNvSpPr txBox="1"/>
          <p:nvPr/>
        </p:nvSpPr>
        <p:spPr>
          <a:xfrm>
            <a:off x="3159088" y="2511235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1.00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55814EF-EC12-4F81-25B6-428BD91CF279}"/>
              </a:ext>
            </a:extLst>
          </p:cNvPr>
          <p:cNvSpPr txBox="1"/>
          <p:nvPr/>
        </p:nvSpPr>
        <p:spPr>
          <a:xfrm>
            <a:off x="3640853" y="3960562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0.25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2C7FFEB-3380-2F6D-8EDA-1331D98DA594}"/>
              </a:ext>
            </a:extLst>
          </p:cNvPr>
          <p:cNvSpPr txBox="1"/>
          <p:nvPr/>
        </p:nvSpPr>
        <p:spPr>
          <a:xfrm>
            <a:off x="3990076" y="3964198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0.50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F1BF7AE-9127-87A6-3A6E-D533828235F0}"/>
              </a:ext>
            </a:extLst>
          </p:cNvPr>
          <p:cNvSpPr txBox="1"/>
          <p:nvPr/>
        </p:nvSpPr>
        <p:spPr>
          <a:xfrm>
            <a:off x="3299093" y="3954038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0.00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1A96A75A-C123-BEE9-4995-95CA7B6FCEF6}"/>
              </a:ext>
            </a:extLst>
          </p:cNvPr>
          <p:cNvSpPr txBox="1"/>
          <p:nvPr/>
        </p:nvSpPr>
        <p:spPr>
          <a:xfrm>
            <a:off x="4293947" y="3960562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0.75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7A5E7BA-CB41-E5B2-9004-8923C629C062}"/>
              </a:ext>
            </a:extLst>
          </p:cNvPr>
          <p:cNvSpPr txBox="1"/>
          <p:nvPr/>
        </p:nvSpPr>
        <p:spPr>
          <a:xfrm>
            <a:off x="4640400" y="3956702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7F7F7F"/>
                </a:solidFill>
              </a:rPr>
              <a:t>1.00</a:t>
            </a:r>
          </a:p>
        </p:txBody>
      </p:sp>
    </p:spTree>
    <p:extLst>
      <p:ext uri="{BB962C8B-B14F-4D97-AF65-F5344CB8AC3E}">
        <p14:creationId xmlns:p14="http://schemas.microsoft.com/office/powerpoint/2010/main" val="279812844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AE0ECC8-3B7D-EE20-44DB-A313F354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128514"/>
            <a:ext cx="11104990" cy="58729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Abbas et al., ECCMID</a:t>
            </a:r>
            <a:r>
              <a:rPr lang="fr-FR" baseline="30000" dirty="0"/>
              <a:t>®</a:t>
            </a:r>
            <a:r>
              <a:rPr lang="fr-FR" dirty="0"/>
              <a:t> 2023, Abs #SY168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9DCE3BA-5270-DAFF-9395-AC04F2674E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3415" y="5770795"/>
            <a:ext cx="11104990" cy="484169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Adapted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: Edmond MB. National and international surveillance </a:t>
            </a:r>
            <a:r>
              <a:rPr lang="fr-FR" dirty="0" err="1"/>
              <a:t>systems</a:t>
            </a:r>
            <a:r>
              <a:rPr lang="fr-FR" dirty="0"/>
              <a:t> for nosocomial infections.</a:t>
            </a:r>
          </a:p>
          <a:p>
            <a:r>
              <a:rPr lang="fr-FR" dirty="0"/>
              <a:t>In: Wenzel RP, editor. Prevention and control of nosocomial infections. 4th </a:t>
            </a:r>
            <a:r>
              <a:rPr lang="fr-FR" dirty="0" err="1"/>
              <a:t>ed</a:t>
            </a:r>
            <a:r>
              <a:rPr lang="fr-FR" dirty="0"/>
              <a:t>. Philadelphia: </a:t>
            </a:r>
            <a:r>
              <a:rPr lang="fr-FR" dirty="0" err="1"/>
              <a:t>Lippincott</a:t>
            </a:r>
            <a:r>
              <a:rPr lang="fr-FR" dirty="0"/>
              <a:t> Williams &amp; Wilkins; 2003. pp. 109-19.47</a:t>
            </a:r>
          </a:p>
          <a:p>
            <a:endParaRPr lang="fr-FR" dirty="0"/>
          </a:p>
          <a:p>
            <a:r>
              <a:rPr lang="fr-FR" dirty="0"/>
              <a:t>Russo et al. Infect Dis </a:t>
            </a:r>
            <a:r>
              <a:rPr lang="fr-FR" dirty="0" err="1"/>
              <a:t>Health</a:t>
            </a:r>
            <a:r>
              <a:rPr lang="fr-FR" dirty="0"/>
              <a:t> 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745C3-5249-1A51-4DA6-D4B686F6D37C}"/>
              </a:ext>
            </a:extLst>
          </p:cNvPr>
          <p:cNvSpPr/>
          <p:nvPr/>
        </p:nvSpPr>
        <p:spPr>
          <a:xfrm>
            <a:off x="2894201" y="635076"/>
            <a:ext cx="2130804" cy="96473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case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and case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Recruit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Educate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personnel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46C533-DDB4-8C37-0FCC-F1A00434781D}"/>
              </a:ext>
            </a:extLst>
          </p:cNvPr>
          <p:cNvSpPr/>
          <p:nvPr/>
        </p:nvSpPr>
        <p:spPr>
          <a:xfrm>
            <a:off x="2849998" y="2599496"/>
            <a:ext cx="1680058" cy="66972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Modify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surveillance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1C515-8892-7DEC-C77C-E33D4F937AD0}"/>
              </a:ext>
            </a:extLst>
          </p:cNvPr>
          <p:cNvSpPr/>
          <p:nvPr/>
        </p:nvSpPr>
        <p:spPr>
          <a:xfrm>
            <a:off x="2880030" y="3907522"/>
            <a:ext cx="1680058" cy="66972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Validate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surveillance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0EBFAF-22FF-15B3-4214-DA0ECEA246C3}"/>
              </a:ext>
            </a:extLst>
          </p:cNvPr>
          <p:cNvSpPr/>
          <p:nvPr/>
        </p:nvSpPr>
        <p:spPr>
          <a:xfrm>
            <a:off x="5695299" y="4854738"/>
            <a:ext cx="1680058" cy="47193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04C19A-E033-3A9F-5323-9BA32588806F}"/>
              </a:ext>
            </a:extLst>
          </p:cNvPr>
          <p:cNvSpPr/>
          <p:nvPr/>
        </p:nvSpPr>
        <p:spPr>
          <a:xfrm>
            <a:off x="8208743" y="3869727"/>
            <a:ext cx="1680058" cy="66972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Benchmark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comparisons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559AE4-7096-F19F-7D5F-99530F6B32F1}"/>
              </a:ext>
            </a:extLst>
          </p:cNvPr>
          <p:cNvSpPr/>
          <p:nvPr/>
        </p:nvSpPr>
        <p:spPr>
          <a:xfrm>
            <a:off x="8168201" y="1095747"/>
            <a:ext cx="1680058" cy="66972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system-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A67D9E-5BD9-89E2-F083-C2A740A39967}"/>
              </a:ext>
            </a:extLst>
          </p:cNvPr>
          <p:cNvSpPr/>
          <p:nvPr/>
        </p:nvSpPr>
        <p:spPr>
          <a:xfrm>
            <a:off x="5950013" y="1230695"/>
            <a:ext cx="1172239" cy="771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3511B-4225-D080-398E-4FF708551CE1}"/>
              </a:ext>
            </a:extLst>
          </p:cNvPr>
          <p:cNvSpPr/>
          <p:nvPr/>
        </p:nvSpPr>
        <p:spPr>
          <a:xfrm>
            <a:off x="7168507" y="2475034"/>
            <a:ext cx="1172239" cy="771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9235D5-C0CC-042D-3404-75E8625B8D2D}"/>
              </a:ext>
            </a:extLst>
          </p:cNvPr>
          <p:cNvSpPr/>
          <p:nvPr/>
        </p:nvSpPr>
        <p:spPr>
          <a:xfrm>
            <a:off x="5921355" y="3720814"/>
            <a:ext cx="1172239" cy="771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1C6DD8-868D-3BFF-1E97-30B1627EB461}"/>
              </a:ext>
            </a:extLst>
          </p:cNvPr>
          <p:cNvSpPr/>
          <p:nvPr/>
        </p:nvSpPr>
        <p:spPr>
          <a:xfrm>
            <a:off x="4691696" y="2460346"/>
            <a:ext cx="1172239" cy="771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intervention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4F17938-AF6D-1896-8DD7-0DFD802AE78A}"/>
              </a:ext>
            </a:extLst>
          </p:cNvPr>
          <p:cNvSpPr txBox="1"/>
          <p:nvPr/>
        </p:nvSpPr>
        <p:spPr>
          <a:xfrm>
            <a:off x="5855515" y="2514210"/>
            <a:ext cx="138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Hospital surveillance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B632627-72FD-6122-22CD-C6EDE124B7BB}"/>
              </a:ext>
            </a:extLst>
          </p:cNvPr>
          <p:cNvCxnSpPr>
            <a:cxnSpLocks/>
          </p:cNvCxnSpPr>
          <p:nvPr/>
        </p:nvCxnSpPr>
        <p:spPr>
          <a:xfrm>
            <a:off x="5075340" y="1432030"/>
            <a:ext cx="838899" cy="0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FB0B031-752F-1F7D-A803-EBB477786F0D}"/>
              </a:ext>
            </a:extLst>
          </p:cNvPr>
          <p:cNvCxnSpPr>
            <a:cxnSpLocks/>
          </p:cNvCxnSpPr>
          <p:nvPr/>
        </p:nvCxnSpPr>
        <p:spPr>
          <a:xfrm>
            <a:off x="7176120" y="1432030"/>
            <a:ext cx="986368" cy="0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FACB400-82D8-9692-166D-0597A35D2AAD}"/>
              </a:ext>
            </a:extLst>
          </p:cNvPr>
          <p:cNvCxnSpPr>
            <a:cxnSpLocks/>
          </p:cNvCxnSpPr>
          <p:nvPr/>
        </p:nvCxnSpPr>
        <p:spPr>
          <a:xfrm>
            <a:off x="3682767" y="1725645"/>
            <a:ext cx="2223083" cy="2739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448B96B-CF8B-D1A2-6477-04830146F51C}"/>
              </a:ext>
            </a:extLst>
          </p:cNvPr>
          <p:cNvCxnSpPr>
            <a:cxnSpLocks/>
          </p:cNvCxnSpPr>
          <p:nvPr/>
        </p:nvCxnSpPr>
        <p:spPr>
          <a:xfrm>
            <a:off x="8985893" y="1675311"/>
            <a:ext cx="0" cy="2139902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6B0CD83-11EE-482D-ABF0-9564E8F59BA6}"/>
              </a:ext>
            </a:extLst>
          </p:cNvPr>
          <p:cNvCxnSpPr>
            <a:cxnSpLocks/>
          </p:cNvCxnSpPr>
          <p:nvPr/>
        </p:nvCxnSpPr>
        <p:spPr>
          <a:xfrm flipV="1">
            <a:off x="3692419" y="3260099"/>
            <a:ext cx="0" cy="629906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4D37E7B-BF9B-F47B-ECEC-521E4E311B0C}"/>
              </a:ext>
            </a:extLst>
          </p:cNvPr>
          <p:cNvCxnSpPr>
            <a:cxnSpLocks/>
          </p:cNvCxnSpPr>
          <p:nvPr/>
        </p:nvCxnSpPr>
        <p:spPr>
          <a:xfrm flipV="1">
            <a:off x="5154283" y="3300678"/>
            <a:ext cx="0" cy="1856064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1FD3BB4-1FCB-7D5D-1D0C-C4B043A1F65A}"/>
              </a:ext>
            </a:extLst>
          </p:cNvPr>
          <p:cNvCxnSpPr>
            <a:cxnSpLocks/>
          </p:cNvCxnSpPr>
          <p:nvPr/>
        </p:nvCxnSpPr>
        <p:spPr>
          <a:xfrm flipH="1">
            <a:off x="7365534" y="5077748"/>
            <a:ext cx="1610686" cy="0"/>
          </a:xfrm>
          <a:prstGeom prst="straightConnector1">
            <a:avLst/>
          </a:prstGeom>
          <a:ln w="4445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1BB77C7-6B2E-25CD-D1B2-86E49D53ED70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690027" y="1725645"/>
            <a:ext cx="0" cy="873851"/>
          </a:xfrm>
          <a:prstGeom prst="line">
            <a:avLst/>
          </a:prstGeom>
          <a:ln w="4445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C0FBE662-AD3C-BD19-1E11-A9259AB9070F}"/>
              </a:ext>
            </a:extLst>
          </p:cNvPr>
          <p:cNvCxnSpPr>
            <a:cxnSpLocks/>
          </p:cNvCxnSpPr>
          <p:nvPr/>
        </p:nvCxnSpPr>
        <p:spPr>
          <a:xfrm>
            <a:off x="8971871" y="4507260"/>
            <a:ext cx="0" cy="590760"/>
          </a:xfrm>
          <a:prstGeom prst="line">
            <a:avLst/>
          </a:prstGeom>
          <a:ln w="4445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13449FF1-A673-F933-4D0C-F928C6DB6972}"/>
              </a:ext>
            </a:extLst>
          </p:cNvPr>
          <p:cNvCxnSpPr>
            <a:cxnSpLocks/>
          </p:cNvCxnSpPr>
          <p:nvPr/>
        </p:nvCxnSpPr>
        <p:spPr>
          <a:xfrm>
            <a:off x="5134062" y="5136561"/>
            <a:ext cx="620915" cy="0"/>
          </a:xfrm>
          <a:prstGeom prst="line">
            <a:avLst/>
          </a:prstGeom>
          <a:ln w="44450">
            <a:solidFill>
              <a:srgbClr val="96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Connecteur droit avec flèche 473">
            <a:extLst>
              <a:ext uri="{FF2B5EF4-FFF2-40B4-BE49-F238E27FC236}">
                <a16:creationId xmlns:a16="http://schemas.microsoft.com/office/drawing/2014/main" id="{8FC936AE-7ECF-9B75-AB32-169ECA8DD718}"/>
              </a:ext>
            </a:extLst>
          </p:cNvPr>
          <p:cNvCxnSpPr>
            <a:cxnSpLocks/>
          </p:cNvCxnSpPr>
          <p:nvPr/>
        </p:nvCxnSpPr>
        <p:spPr>
          <a:xfrm flipV="1">
            <a:off x="5343787" y="1926981"/>
            <a:ext cx="335560" cy="402671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avec flèche 476">
            <a:extLst>
              <a:ext uri="{FF2B5EF4-FFF2-40B4-BE49-F238E27FC236}">
                <a16:creationId xmlns:a16="http://schemas.microsoft.com/office/drawing/2014/main" id="{1BCB2F1C-10A9-A6D0-99D4-B1FBDE744FF5}"/>
              </a:ext>
            </a:extLst>
          </p:cNvPr>
          <p:cNvCxnSpPr>
            <a:cxnSpLocks/>
          </p:cNvCxnSpPr>
          <p:nvPr/>
        </p:nvCxnSpPr>
        <p:spPr>
          <a:xfrm flipH="1" flipV="1">
            <a:off x="5461233" y="3395054"/>
            <a:ext cx="318612" cy="527782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>
            <a:extLst>
              <a:ext uri="{FF2B5EF4-FFF2-40B4-BE49-F238E27FC236}">
                <a16:creationId xmlns:a16="http://schemas.microsoft.com/office/drawing/2014/main" id="{B2F59C60-6A9D-EADD-DB12-0682A45CD0F9}"/>
              </a:ext>
            </a:extLst>
          </p:cNvPr>
          <p:cNvCxnSpPr>
            <a:cxnSpLocks/>
          </p:cNvCxnSpPr>
          <p:nvPr/>
        </p:nvCxnSpPr>
        <p:spPr>
          <a:xfrm flipH="1">
            <a:off x="7222921" y="3379634"/>
            <a:ext cx="478163" cy="501982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162672F4-8E27-AB01-C42E-DEA4BD9FDF6E}"/>
              </a:ext>
            </a:extLst>
          </p:cNvPr>
          <p:cNvCxnSpPr>
            <a:cxnSpLocks/>
          </p:cNvCxnSpPr>
          <p:nvPr/>
        </p:nvCxnSpPr>
        <p:spPr>
          <a:xfrm>
            <a:off x="7306811" y="1943759"/>
            <a:ext cx="335560" cy="394282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à coins arrondis 10">
            <a:extLst>
              <a:ext uri="{FF2B5EF4-FFF2-40B4-BE49-F238E27FC236}">
                <a16:creationId xmlns:a16="http://schemas.microsoft.com/office/drawing/2014/main" id="{63240FB7-D97B-D6E8-017C-6C49553CE478}"/>
              </a:ext>
            </a:extLst>
          </p:cNvPr>
          <p:cNvSpPr/>
          <p:nvPr/>
        </p:nvSpPr>
        <p:spPr>
          <a:xfrm>
            <a:off x="2300729" y="470420"/>
            <a:ext cx="8428789" cy="4979937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4126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>
            <a:extLst>
              <a:ext uri="{FF2B5EF4-FFF2-40B4-BE49-F238E27FC236}">
                <a16:creationId xmlns:a16="http://schemas.microsoft.com/office/drawing/2014/main" id="{500FAF42-E92D-7F46-9F69-121B0923A1C4}"/>
              </a:ext>
            </a:extLst>
          </p:cNvPr>
          <p:cNvSpPr/>
          <p:nvPr/>
        </p:nvSpPr>
        <p:spPr>
          <a:xfrm>
            <a:off x="1025912" y="1550021"/>
            <a:ext cx="1628078" cy="1497980"/>
          </a:xfrm>
          <a:custGeom>
            <a:avLst/>
            <a:gdLst>
              <a:gd name="connsiteX0" fmla="*/ 0 w 914400"/>
              <a:gd name="connsiteY0" fmla="*/ 0 h 3077736"/>
              <a:gd name="connsiteX1" fmla="*/ 0 w 914400"/>
              <a:gd name="connsiteY1" fmla="*/ 3077736 h 3077736"/>
              <a:gd name="connsiteX2" fmla="*/ 914400 w 914400"/>
              <a:gd name="connsiteY2" fmla="*/ 3077736 h 307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3077736">
                <a:moveTo>
                  <a:pt x="0" y="0"/>
                </a:moveTo>
                <a:lnTo>
                  <a:pt x="0" y="3077736"/>
                </a:lnTo>
                <a:lnTo>
                  <a:pt x="914400" y="3077736"/>
                </a:lnTo>
              </a:path>
            </a:pathLst>
          </a:custGeom>
          <a:noFill/>
          <a:ln>
            <a:solidFill>
              <a:srgbClr val="A877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8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Bodilsen et al., ECCMID</a:t>
            </a:r>
            <a:r>
              <a:rPr lang="da-DK" baseline="30000" dirty="0"/>
              <a:t>®</a:t>
            </a:r>
            <a:r>
              <a:rPr lang="da-DK" dirty="0"/>
              <a:t> 2023, Abs #SY122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89A6C8-8471-9418-9C76-7A5833044D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* Certain </a:t>
            </a:r>
            <a:r>
              <a:rPr lang="fr-FR" dirty="0" err="1"/>
              <a:t>difficult</a:t>
            </a:r>
            <a:r>
              <a:rPr lang="fr-FR" dirty="0"/>
              <a:t>-to-</a:t>
            </a:r>
            <a:r>
              <a:rPr lang="fr-FR" dirty="0" err="1"/>
              <a:t>treat</a:t>
            </a:r>
            <a:r>
              <a:rPr lang="fr-FR" dirty="0"/>
              <a:t> </a:t>
            </a:r>
            <a:r>
              <a:rPr lang="fr-FR" dirty="0" err="1"/>
              <a:t>pathogens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nocardiosis</a:t>
            </a:r>
            <a:r>
              <a:rPr lang="fr-FR" dirty="0"/>
              <a:t>, </a:t>
            </a:r>
            <a:r>
              <a:rPr lang="fr-FR" dirty="0" err="1"/>
              <a:t>toxoplasmosis</a:t>
            </a:r>
            <a:r>
              <a:rPr lang="fr-FR" dirty="0"/>
              <a:t>, </a:t>
            </a:r>
            <a:r>
              <a:rPr lang="fr-FR" dirty="0" err="1"/>
              <a:t>tuberculosis</a:t>
            </a:r>
            <a:r>
              <a:rPr lang="fr-FR" dirty="0"/>
              <a:t>, and fungi </a:t>
            </a:r>
            <a:r>
              <a:rPr lang="fr-FR" dirty="0" err="1"/>
              <a:t>should</a:t>
            </a:r>
            <a:r>
              <a:rPr lang="fr-FR" dirty="0"/>
              <a:t> follow </a:t>
            </a:r>
            <a:r>
              <a:rPr lang="fr-FR" dirty="0" err="1"/>
              <a:t>principles</a:t>
            </a:r>
            <a:r>
              <a:rPr lang="fr-FR" dirty="0"/>
              <a:t> of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 </a:t>
            </a:r>
            <a:r>
              <a:rPr lang="fr-FR" dirty="0" err="1"/>
              <a:t>elsewhere</a:t>
            </a:r>
            <a:r>
              <a:rPr lang="fr-FR" dirty="0"/>
              <a:t>. </a:t>
            </a:r>
            <a:br>
              <a:rPr lang="fr-FR" dirty="0"/>
            </a:br>
            <a:r>
              <a:rPr lang="fr-FR" dirty="0"/>
              <a:t>** Expert opinion.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AE8E385-61F3-3D4E-C672-D3972D539466}"/>
              </a:ext>
            </a:extLst>
          </p:cNvPr>
          <p:cNvGraphicFramePr>
            <a:graphicFrameLocks noGrp="1"/>
          </p:cNvGraphicFramePr>
          <p:nvPr/>
        </p:nvGraphicFramePr>
        <p:xfrm>
          <a:off x="1313592" y="1624460"/>
          <a:ext cx="10014807" cy="2376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3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2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089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Characteristic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Duration of IV treatment*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Strenght of recommendation and certainty of evidence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47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Aspiration or conservative treatment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6-8 weeks</a:t>
                      </a: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Conditionnal, low</a:t>
                      </a: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47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Excised brain abscess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weeks**</a:t>
                      </a: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Conditionnal, very low</a:t>
                      </a: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12F2961-D9B6-18E9-1017-95F10BCF937F}"/>
              </a:ext>
            </a:extLst>
          </p:cNvPr>
          <p:cNvSpPr/>
          <p:nvPr/>
        </p:nvSpPr>
        <p:spPr>
          <a:xfrm>
            <a:off x="889000" y="287867"/>
            <a:ext cx="11303000" cy="62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523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Bodilsen et al., ECCMID</a:t>
            </a:r>
            <a:r>
              <a:rPr lang="da-DK" baseline="30000" dirty="0"/>
              <a:t>®</a:t>
            </a:r>
            <a:r>
              <a:rPr lang="da-DK" dirty="0"/>
              <a:t> 2023, Abs #SY122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7344" y="231784"/>
            <a:ext cx="11104989" cy="432454"/>
          </a:xfrm>
          <a:solidFill>
            <a:schemeClr val="bg1"/>
          </a:solidFill>
        </p:spPr>
        <p:txBody>
          <a:bodyPr/>
          <a:lstStyle/>
          <a:p>
            <a:r>
              <a:rPr lang="fr-FR" dirty="0" err="1"/>
              <a:t>Recurrence</a:t>
            </a:r>
            <a:r>
              <a:rPr lang="fr-FR" dirty="0"/>
              <a:t> (1 </a:t>
            </a:r>
            <a:r>
              <a:rPr lang="fr-FR" dirty="0" err="1"/>
              <a:t>study</a:t>
            </a:r>
            <a:r>
              <a:rPr lang="fr-FR" dirty="0"/>
              <a:t>): 1/24 (4%) in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orals</a:t>
            </a:r>
            <a:r>
              <a:rPr lang="fr-FR" dirty="0"/>
              <a:t> </a:t>
            </a:r>
            <a:r>
              <a:rPr lang="fr-FR" i="1" dirty="0"/>
              <a:t>vs.</a:t>
            </a:r>
            <a:r>
              <a:rPr lang="fr-FR" dirty="0"/>
              <a:t> 4/77 (%) in IV </a:t>
            </a:r>
            <a:r>
              <a:rPr lang="fr-FR" dirty="0" err="1"/>
              <a:t>throughout</a:t>
            </a:r>
            <a:r>
              <a:rPr lang="fr-FR" dirty="0"/>
              <a:t> (p=0.84).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A8234A01-4A6D-2113-5E68-4343B2EC0B67}"/>
              </a:ext>
            </a:extLst>
          </p:cNvPr>
          <p:cNvGraphicFramePr>
            <a:graphicFrameLocks noGrp="1"/>
          </p:cNvGraphicFramePr>
          <p:nvPr/>
        </p:nvGraphicFramePr>
        <p:xfrm>
          <a:off x="1391084" y="1167385"/>
          <a:ext cx="9957010" cy="23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9547399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91209936"/>
                    </a:ext>
                  </a:extLst>
                </a:gridCol>
                <a:gridCol w="3096000">
                  <a:extLst>
                    <a:ext uri="{9D8B030D-6E8A-4147-A177-3AD203B41FA5}">
                      <a16:colId xmlns:a16="http://schemas.microsoft.com/office/drawing/2014/main" val="2477550120"/>
                    </a:ext>
                  </a:extLst>
                </a:gridCol>
                <a:gridCol w="1389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000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 </a:t>
                      </a: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throughout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orals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ratio </a:t>
                      </a:r>
                      <a:b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95% CI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825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Carpenter, 2007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 [0.5, 193.0]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Lauda-</a:t>
                      </a:r>
                      <a:r>
                        <a:rPr lang="en-US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Maillen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[0.5, 34.5]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 [1.0, 31.3]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 gridSpan="7"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Heterogeneoty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1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1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0.00, I</a:t>
                      </a:r>
                      <a:r>
                        <a:rPr lang="en-US" sz="11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=0.00%, H</a:t>
                      </a:r>
                      <a:r>
                        <a:rPr lang="en-US" sz="11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=1.00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488B2DF6-47E1-E8AA-17BC-CB95C3AD9A4D}"/>
              </a:ext>
            </a:extLst>
          </p:cNvPr>
          <p:cNvSpPr/>
          <p:nvPr/>
        </p:nvSpPr>
        <p:spPr>
          <a:xfrm>
            <a:off x="960193" y="917343"/>
            <a:ext cx="10937281" cy="312349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C5418F-65CD-7DA0-79D9-5F9A95119BB1}"/>
              </a:ext>
            </a:extLst>
          </p:cNvPr>
          <p:cNvSpPr txBox="1"/>
          <p:nvPr/>
        </p:nvSpPr>
        <p:spPr>
          <a:xfrm>
            <a:off x="1087065" y="763454"/>
            <a:ext cx="12862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Case-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fatality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0D8C60DC-7AD6-E2A6-0E57-BAE783CD777D}"/>
              </a:ext>
            </a:extLst>
          </p:cNvPr>
          <p:cNvGrpSpPr/>
          <p:nvPr/>
        </p:nvGrpSpPr>
        <p:grpSpPr>
          <a:xfrm>
            <a:off x="6152256" y="2028629"/>
            <a:ext cx="3804109" cy="1960284"/>
            <a:chOff x="6074764" y="2998269"/>
            <a:chExt cx="3804109" cy="196028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1909CBA2-A5A7-B1B7-9563-723C710AB7F6}"/>
                </a:ext>
              </a:extLst>
            </p:cNvPr>
            <p:cNvGrpSpPr/>
            <p:nvPr/>
          </p:nvGrpSpPr>
          <p:grpSpPr>
            <a:xfrm>
              <a:off x="7095413" y="3089452"/>
              <a:ext cx="2601976" cy="134112"/>
              <a:chOff x="6050280" y="3860800"/>
              <a:chExt cx="2601976" cy="1341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FAE518-BF4C-B1BE-29DC-498DCC037F92}"/>
                  </a:ext>
                </a:extLst>
              </p:cNvPr>
              <p:cNvSpPr/>
              <p:nvPr/>
            </p:nvSpPr>
            <p:spPr>
              <a:xfrm>
                <a:off x="7433056" y="3860800"/>
                <a:ext cx="134112" cy="134112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392810B2-74CD-36A0-C2B8-ADBDE3E35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0280" y="3927856"/>
                <a:ext cx="2601976" cy="0"/>
              </a:xfrm>
              <a:prstGeom prst="straightConnector1">
                <a:avLst/>
              </a:prstGeom>
              <a:ln w="12700">
                <a:solidFill>
                  <a:srgbClr val="96BD2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FFBA737-FCDD-78B2-C498-02AD481B49E6}"/>
                </a:ext>
              </a:extLst>
            </p:cNvPr>
            <p:cNvGrpSpPr/>
            <p:nvPr/>
          </p:nvGrpSpPr>
          <p:grpSpPr>
            <a:xfrm>
              <a:off x="7095413" y="3427878"/>
              <a:ext cx="2045208" cy="222985"/>
              <a:chOff x="6050280" y="4116831"/>
              <a:chExt cx="2045208" cy="22298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3A114B-3ECD-BE36-0076-25CFA9DEE1E7}"/>
                  </a:ext>
                </a:extLst>
              </p:cNvPr>
              <p:cNvSpPr/>
              <p:nvPr/>
            </p:nvSpPr>
            <p:spPr>
              <a:xfrm>
                <a:off x="6969759" y="4116831"/>
                <a:ext cx="222985" cy="222985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16482BB3-91AF-8DF0-58B2-DBB40C8AA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0280" y="4228323"/>
                <a:ext cx="2045208" cy="0"/>
              </a:xfrm>
              <a:prstGeom prst="line">
                <a:avLst/>
              </a:prstGeom>
              <a:ln w="12700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Losange 33">
              <a:extLst>
                <a:ext uri="{FF2B5EF4-FFF2-40B4-BE49-F238E27FC236}">
                  <a16:creationId xmlns:a16="http://schemas.microsoft.com/office/drawing/2014/main" id="{420DD955-87F6-D949-B953-924DCCA83571}"/>
                </a:ext>
              </a:extLst>
            </p:cNvPr>
            <p:cNvSpPr/>
            <p:nvPr/>
          </p:nvSpPr>
          <p:spPr>
            <a:xfrm>
              <a:off x="7441870" y="3835126"/>
              <a:ext cx="1633723" cy="186913"/>
            </a:xfrm>
            <a:prstGeom prst="diamond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A5945C6-3FBC-E7BA-0D18-C200A2646C5D}"/>
                </a:ext>
              </a:extLst>
            </p:cNvPr>
            <p:cNvGrpSpPr/>
            <p:nvPr/>
          </p:nvGrpSpPr>
          <p:grpSpPr>
            <a:xfrm>
              <a:off x="6074764" y="2998269"/>
              <a:ext cx="3804109" cy="1960284"/>
              <a:chOff x="6074764" y="3727301"/>
              <a:chExt cx="3804109" cy="1960284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974A276C-DA95-A085-4F51-7DAD7A2A10CE}"/>
                  </a:ext>
                </a:extLst>
              </p:cNvPr>
              <p:cNvGrpSpPr/>
              <p:nvPr/>
            </p:nvGrpSpPr>
            <p:grpSpPr>
              <a:xfrm>
                <a:off x="7095413" y="3727301"/>
                <a:ext cx="2783460" cy="1820502"/>
                <a:chOff x="6050280" y="3496955"/>
                <a:chExt cx="2783460" cy="1820502"/>
              </a:xfrm>
            </p:grpSpPr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EDA57E84-850D-1C11-19DA-2EB8200AC4EC}"/>
                    </a:ext>
                  </a:extLst>
                </p:cNvPr>
                <p:cNvCxnSpPr/>
                <p:nvPr/>
              </p:nvCxnSpPr>
              <p:spPr>
                <a:xfrm>
                  <a:off x="6050280" y="5034280"/>
                  <a:ext cx="2575560" cy="0"/>
                </a:xfrm>
                <a:prstGeom prst="line">
                  <a:avLst/>
                </a:prstGeom>
                <a:ln w="1270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20B522A4-CCCF-0444-A4CE-372AA636A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0160" y="3496955"/>
                  <a:ext cx="0" cy="1603365"/>
                </a:xfrm>
                <a:prstGeom prst="line">
                  <a:avLst/>
                </a:prstGeom>
                <a:ln w="1270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627F3C4-903F-F978-1C5B-8E69ED26DC05}"/>
                    </a:ext>
                  </a:extLst>
                </p:cNvPr>
                <p:cNvSpPr txBox="1"/>
                <p:nvPr/>
              </p:nvSpPr>
              <p:spPr>
                <a:xfrm>
                  <a:off x="6232561" y="5071236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2A2C1FA3-7B42-A3BF-6EBF-A97463804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0672" y="5034280"/>
                  <a:ext cx="0" cy="66040"/>
                </a:xfrm>
                <a:prstGeom prst="line">
                  <a:avLst/>
                </a:prstGeom>
                <a:ln w="1270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34B220DD-AE88-9C80-F4E1-8AFA40F0157C}"/>
                    </a:ext>
                  </a:extLst>
                </p:cNvPr>
                <p:cNvSpPr txBox="1"/>
                <p:nvPr/>
              </p:nvSpPr>
              <p:spPr>
                <a:xfrm>
                  <a:off x="6773073" y="5071236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8B199C5-7410-0337-ACB6-CB939D523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9952" y="5034280"/>
                  <a:ext cx="0" cy="66040"/>
                </a:xfrm>
                <a:prstGeom prst="line">
                  <a:avLst/>
                </a:prstGeom>
                <a:ln w="1270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4962CDD8-38A3-F37F-C6E3-5DDA537FEAA2}"/>
                    </a:ext>
                  </a:extLst>
                </p:cNvPr>
                <p:cNvSpPr txBox="1"/>
                <p:nvPr/>
              </p:nvSpPr>
              <p:spPr>
                <a:xfrm>
                  <a:off x="7327087" y="5071236"/>
                  <a:ext cx="32573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74643A65-004C-B22B-8C53-08EDB0A5F5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744" y="5034280"/>
                  <a:ext cx="0" cy="66040"/>
                </a:xfrm>
                <a:prstGeom prst="line">
                  <a:avLst/>
                </a:prstGeom>
                <a:ln w="1270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9989925-9605-D6A3-1722-F248EB55E18D}"/>
                    </a:ext>
                  </a:extLst>
                </p:cNvPr>
                <p:cNvSpPr txBox="1"/>
                <p:nvPr/>
              </p:nvSpPr>
              <p:spPr>
                <a:xfrm>
                  <a:off x="8437478" y="5071236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</p:grp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A524C7A-4969-2F54-3119-D8DE8131AEF1}"/>
                  </a:ext>
                </a:extLst>
              </p:cNvPr>
              <p:cNvSpPr txBox="1"/>
              <p:nvPr/>
            </p:nvSpPr>
            <p:spPr>
              <a:xfrm>
                <a:off x="6074764" y="5441364"/>
                <a:ext cx="144462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Favours</a:t>
                </a:r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IV </a:t>
                </a:r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throughout</a:t>
                </a:r>
                <a:endParaRPr lang="fr-F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B923599-A84E-B086-1D52-CE38C2B1C108}"/>
                  </a:ext>
                </a:extLst>
              </p:cNvPr>
              <p:cNvSpPr txBox="1"/>
              <p:nvPr/>
            </p:nvSpPr>
            <p:spPr>
              <a:xfrm>
                <a:off x="7511678" y="5441364"/>
                <a:ext cx="12715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Favours</a:t>
                </a:r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orals</a:t>
                </a:r>
                <a:endParaRPr lang="fr-F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960C6C7-420C-5B85-42B6-6ECDED243522}"/>
              </a:ext>
            </a:extLst>
          </p:cNvPr>
          <p:cNvSpPr txBox="1"/>
          <p:nvPr/>
        </p:nvSpPr>
        <p:spPr>
          <a:xfrm>
            <a:off x="1459299" y="4384013"/>
            <a:ext cx="10100462" cy="1662259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Risk of bias: serious or critical. 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Confounding by indication and selection bias, limited sample sizes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Recommendation: no recommendation.</a:t>
            </a:r>
          </a:p>
          <a:p>
            <a:pPr lvl="1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early transition to oral antimicrobials in patients with brain abscess, there is insufficient evidence at the time of writing to provide a recommendation.</a:t>
            </a:r>
          </a:p>
        </p:txBody>
      </p:sp>
      <p:sp>
        <p:nvSpPr>
          <p:cNvPr id="15" name="Chevron 25">
            <a:extLst>
              <a:ext uri="{FF2B5EF4-FFF2-40B4-BE49-F238E27FC236}">
                <a16:creationId xmlns:a16="http://schemas.microsoft.com/office/drawing/2014/main" id="{634BA6DC-CFA9-6F54-D572-5F9970704151}"/>
              </a:ext>
            </a:extLst>
          </p:cNvPr>
          <p:cNvSpPr/>
          <p:nvPr/>
        </p:nvSpPr>
        <p:spPr>
          <a:xfrm>
            <a:off x="1537066" y="4597341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Chevron 25">
            <a:extLst>
              <a:ext uri="{FF2B5EF4-FFF2-40B4-BE49-F238E27FC236}">
                <a16:creationId xmlns:a16="http://schemas.microsoft.com/office/drawing/2014/main" id="{16CEA6CD-A82C-9C6A-0C50-A1B5FC76A005}"/>
              </a:ext>
            </a:extLst>
          </p:cNvPr>
          <p:cNvSpPr/>
          <p:nvPr/>
        </p:nvSpPr>
        <p:spPr>
          <a:xfrm>
            <a:off x="1537066" y="5234735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16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9D3EF86-B458-55C7-0F8E-202411B6BBBF}"/>
              </a:ext>
            </a:extLst>
          </p:cNvPr>
          <p:cNvSpPr txBox="1"/>
          <p:nvPr/>
        </p:nvSpPr>
        <p:spPr>
          <a:xfrm>
            <a:off x="1123654" y="3699935"/>
            <a:ext cx="10778067" cy="2181492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Future comparisons: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Compare survivors at end of IV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Adjust disease severity, age, and frailty factors</a:t>
            </a:r>
          </a:p>
          <a:p>
            <a:pPr lvl="1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 (conditional, very low certainty of evidence) :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Based on expert opinion, we conditionally do not recommend oral consolidation treatment after ≥6 weeks of IV antimicrobials for brain abscess (excl. permanent neuroanatomical defects, tuberculosis, nocardiosis, toxoplasmosis, and fungal brain abscess).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KQ #8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Bodilsen et al., ECCMID</a:t>
            </a:r>
            <a:r>
              <a:rPr lang="da-DK" baseline="30000" dirty="0"/>
              <a:t>®</a:t>
            </a:r>
            <a:r>
              <a:rPr lang="da-DK" dirty="0"/>
              <a:t> 2023, Abs #SY122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7736E57-84C6-0B03-2360-0C8917C5D1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fr-FR" dirty="0"/>
              <a:t>Population: Bacterial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abscess</a:t>
            </a:r>
            <a:r>
              <a:rPr lang="fr-FR" dirty="0"/>
              <a:t> (</a:t>
            </a:r>
            <a:r>
              <a:rPr lang="fr-FR" dirty="0" err="1"/>
              <a:t>excl</a:t>
            </a:r>
            <a:r>
              <a:rPr lang="fr-FR" dirty="0"/>
              <a:t>. permanent </a:t>
            </a:r>
            <a:r>
              <a:rPr lang="fr-FR" dirty="0" err="1"/>
              <a:t>neuroanatomic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, </a:t>
            </a:r>
            <a:r>
              <a:rPr lang="fr-FR" dirty="0" err="1"/>
              <a:t>tuberculosis</a:t>
            </a:r>
            <a:r>
              <a:rPr lang="fr-FR" dirty="0"/>
              <a:t>, </a:t>
            </a:r>
            <a:r>
              <a:rPr lang="fr-FR" dirty="0" err="1"/>
              <a:t>nocardiosis</a:t>
            </a:r>
            <a:r>
              <a:rPr lang="fr-FR" dirty="0"/>
              <a:t>, </a:t>
            </a:r>
            <a:r>
              <a:rPr lang="fr-FR" dirty="0" err="1"/>
              <a:t>toxoplasmosis</a:t>
            </a:r>
            <a:r>
              <a:rPr lang="fr-FR" dirty="0"/>
              <a:t>, and </a:t>
            </a:r>
            <a:r>
              <a:rPr lang="fr-FR" dirty="0" err="1"/>
              <a:t>fungal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abscess</a:t>
            </a:r>
            <a:r>
              <a:rPr lang="fr-FR" dirty="0"/>
              <a:t>)</a:t>
            </a:r>
          </a:p>
          <a:p>
            <a:pPr>
              <a:spcBef>
                <a:spcPts val="1800"/>
              </a:spcBef>
            </a:pPr>
            <a:r>
              <a:rPr lang="fr-FR" dirty="0" err="1"/>
              <a:t>Exposure</a:t>
            </a:r>
            <a:r>
              <a:rPr lang="fr-FR" dirty="0"/>
              <a:t>: Oral consolidation </a:t>
            </a:r>
            <a:r>
              <a:rPr lang="fr-FR" dirty="0" err="1"/>
              <a:t>after</a:t>
            </a:r>
            <a:r>
              <a:rPr lang="fr-FR" dirty="0"/>
              <a:t> ≥6  </a:t>
            </a:r>
            <a:r>
              <a:rPr lang="fr-FR" dirty="0" err="1"/>
              <a:t>weeks</a:t>
            </a:r>
            <a:r>
              <a:rPr lang="fr-FR" dirty="0"/>
              <a:t> of IV </a:t>
            </a:r>
            <a:r>
              <a:rPr lang="fr-FR" dirty="0" err="1"/>
              <a:t>treatment</a:t>
            </a:r>
            <a:endParaRPr lang="fr-FR" dirty="0"/>
          </a:p>
          <a:p>
            <a:pPr>
              <a:spcBef>
                <a:spcPts val="1800"/>
              </a:spcBef>
            </a:pPr>
            <a:r>
              <a:rPr lang="fr-FR" dirty="0" err="1"/>
              <a:t>Comparator</a:t>
            </a:r>
            <a:r>
              <a:rPr lang="fr-FR" dirty="0"/>
              <a:t>: No oral consolidation + alive at end of IV </a:t>
            </a:r>
            <a:r>
              <a:rPr lang="fr-FR" dirty="0" err="1"/>
              <a:t>treatment</a:t>
            </a:r>
            <a:endParaRPr lang="fr-FR" dirty="0"/>
          </a:p>
          <a:p>
            <a:pPr>
              <a:spcBef>
                <a:spcPts val="1800"/>
              </a:spcBef>
            </a:pPr>
            <a:r>
              <a:rPr lang="fr-FR" dirty="0" err="1"/>
              <a:t>Outcome</a:t>
            </a:r>
            <a:r>
              <a:rPr lang="fr-FR" dirty="0"/>
              <a:t>: Relapse or </a:t>
            </a:r>
            <a:r>
              <a:rPr lang="fr-FR" dirty="0" err="1"/>
              <a:t>reccurence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1 </a:t>
            </a:r>
            <a:r>
              <a:rPr lang="fr-FR" dirty="0" err="1"/>
              <a:t>year</a:t>
            </a:r>
            <a:r>
              <a:rPr lang="fr-FR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35EA8D-966D-C7F3-5A61-1FC6E2D3E8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Oral consolidation </a:t>
            </a:r>
            <a:r>
              <a:rPr lang="fr-FR" dirty="0" err="1"/>
              <a:t>therapy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≥6 </a:t>
            </a:r>
            <a:r>
              <a:rPr lang="fr-FR" dirty="0" err="1"/>
              <a:t>weeks</a:t>
            </a:r>
            <a:r>
              <a:rPr lang="fr-FR" dirty="0"/>
              <a:t> of IV </a:t>
            </a:r>
            <a:r>
              <a:rPr lang="fr-FR" dirty="0" err="1"/>
              <a:t>antimicrobials</a:t>
            </a:r>
            <a:r>
              <a:rPr lang="fr-FR" dirty="0"/>
              <a:t>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4935077-1E8A-11D2-5836-289877540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Bodilsen</a:t>
            </a:r>
            <a:r>
              <a:rPr lang="fr-FR" dirty="0"/>
              <a:t> et al. EJCMID, 2020; </a:t>
            </a:r>
            <a:r>
              <a:rPr lang="fr-FR" dirty="0" err="1"/>
              <a:t>Raffaldi</a:t>
            </a:r>
            <a:r>
              <a:rPr lang="fr-FR" dirty="0"/>
              <a:t> et al., </a:t>
            </a:r>
            <a:r>
              <a:rPr lang="fr-FR" dirty="0" err="1"/>
              <a:t>Epidemiol</a:t>
            </a:r>
            <a:r>
              <a:rPr lang="fr-FR" dirty="0"/>
              <a:t> Infect, 2017; van der </a:t>
            </a:r>
            <a:r>
              <a:rPr lang="fr-FR" dirty="0" err="1"/>
              <a:t>Velden</a:t>
            </a:r>
            <a:r>
              <a:rPr lang="fr-FR" dirty="0"/>
              <a:t> et al., BMC </a:t>
            </a:r>
            <a:r>
              <a:rPr lang="fr-FR" dirty="0" err="1"/>
              <a:t>Pediatr</a:t>
            </a:r>
            <a:r>
              <a:rPr lang="fr-FR" dirty="0"/>
              <a:t>; 2019</a:t>
            </a:r>
          </a:p>
        </p:txBody>
      </p:sp>
      <p:sp>
        <p:nvSpPr>
          <p:cNvPr id="21" name="Chevron 25">
            <a:extLst>
              <a:ext uri="{FF2B5EF4-FFF2-40B4-BE49-F238E27FC236}">
                <a16:creationId xmlns:a16="http://schemas.microsoft.com/office/drawing/2014/main" id="{103B9361-F3B1-FDB2-130B-B7686845A20A}"/>
              </a:ext>
            </a:extLst>
          </p:cNvPr>
          <p:cNvSpPr/>
          <p:nvPr/>
        </p:nvSpPr>
        <p:spPr>
          <a:xfrm>
            <a:off x="1276103" y="3823259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hevron 25">
            <a:extLst>
              <a:ext uri="{FF2B5EF4-FFF2-40B4-BE49-F238E27FC236}">
                <a16:creationId xmlns:a16="http://schemas.microsoft.com/office/drawing/2014/main" id="{5C518EFE-E789-436E-1594-97A5FF2AE0FA}"/>
              </a:ext>
            </a:extLst>
          </p:cNvPr>
          <p:cNvSpPr/>
          <p:nvPr/>
        </p:nvSpPr>
        <p:spPr>
          <a:xfrm>
            <a:off x="1276103" y="4790681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7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Bodilsen et al., ECCMID</a:t>
            </a:r>
            <a:r>
              <a:rPr lang="da-DK" baseline="30000" dirty="0"/>
              <a:t>®</a:t>
            </a:r>
            <a:r>
              <a:rPr lang="da-DK" dirty="0"/>
              <a:t> 2023, Abs #SY122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2EFE13F-D19B-FCDF-0FF1-72A836754DC2}"/>
              </a:ext>
            </a:extLst>
          </p:cNvPr>
          <p:cNvGraphicFramePr>
            <a:graphicFrameLocks noGrp="1"/>
          </p:cNvGraphicFramePr>
          <p:nvPr/>
        </p:nvGraphicFramePr>
        <p:xfrm>
          <a:off x="1508008" y="792588"/>
          <a:ext cx="9972000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 6 months after discharge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&gt; 65 years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2.18 (1.21-3.91)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 sex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1.09 (0.59-2.01)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Immuno-compromise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2.84 (1.45-5.56)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Neurosurgical aspiration or excision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1.12 (0.54-2.33)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 before neurosurgery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 (0.42-1.52)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Oral cavity bacteria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0.31 (0.16-0.61)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Largest diameter &gt; 3 cm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1.81 (1.00-3.28)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Intraventricular rupture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3.48 (1.92-6.34)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661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Adjunctive corticosteroids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1.18 (0.63-2.23)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3977"/>
                  </a:ext>
                </a:extLst>
              </a:tr>
            </a:tbl>
          </a:graphicData>
        </a:graphic>
      </p:graphicFrame>
      <p:grpSp>
        <p:nvGrpSpPr>
          <p:cNvPr id="78" name="Groupe 77">
            <a:extLst>
              <a:ext uri="{FF2B5EF4-FFF2-40B4-BE49-F238E27FC236}">
                <a16:creationId xmlns:a16="http://schemas.microsoft.com/office/drawing/2014/main" id="{A87B85E9-C491-C41A-FE7A-94C556E6527B}"/>
              </a:ext>
            </a:extLst>
          </p:cNvPr>
          <p:cNvGrpSpPr/>
          <p:nvPr/>
        </p:nvGrpSpPr>
        <p:grpSpPr>
          <a:xfrm>
            <a:off x="6709348" y="1088882"/>
            <a:ext cx="4545631" cy="3119052"/>
            <a:chOff x="6709348" y="1854926"/>
            <a:chExt cx="4545631" cy="3119052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0213CECB-BCE3-A039-810E-ABDFAE1B67D9}"/>
                </a:ext>
              </a:extLst>
            </p:cNvPr>
            <p:cNvGrpSpPr/>
            <p:nvPr/>
          </p:nvGrpSpPr>
          <p:grpSpPr>
            <a:xfrm>
              <a:off x="6709348" y="1854926"/>
              <a:ext cx="4545631" cy="2897491"/>
              <a:chOff x="6512688" y="-560976"/>
              <a:chExt cx="4545631" cy="2897491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E70A2639-5C18-CB84-D12A-6D45F7837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12688" y="2032731"/>
                <a:ext cx="4545631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F02B85EF-93D4-B2ED-F9B4-8A5DD51BE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4720" y="-560976"/>
                <a:ext cx="0" cy="267933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8B6B610-1768-5B11-AA63-58217DFF15C8}"/>
                  </a:ext>
                </a:extLst>
              </p:cNvPr>
              <p:cNvSpPr txBox="1"/>
              <p:nvPr/>
            </p:nvSpPr>
            <p:spPr>
              <a:xfrm>
                <a:off x="8427121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C04FD73C-26C5-9BD1-1105-5A056D1E1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2560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5726C34-D0B5-AA19-603F-8080D044DBE4}"/>
                  </a:ext>
                </a:extLst>
              </p:cNvPr>
              <p:cNvSpPr txBox="1"/>
              <p:nvPr/>
            </p:nvSpPr>
            <p:spPr>
              <a:xfrm>
                <a:off x="7595191" y="2090294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0B69C2D6-EB92-60CE-3259-AFA6E8512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8785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C8D1993-A85D-EFE5-6478-6E563D6C2568}"/>
                  </a:ext>
                </a:extLst>
              </p:cNvPr>
              <p:cNvSpPr txBox="1"/>
              <p:nvPr/>
            </p:nvSpPr>
            <p:spPr>
              <a:xfrm>
                <a:off x="9194200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BBC56FC3-3832-22CD-C255-D584CC64D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460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CB675A9-5F58-D71D-BAF0-1CF1B23803E0}"/>
                  </a:ext>
                </a:extLst>
              </p:cNvPr>
              <p:cNvSpPr txBox="1"/>
              <p:nvPr/>
            </p:nvSpPr>
            <p:spPr>
              <a:xfrm>
                <a:off x="9641875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79552D7A-A9F3-2F62-C9EE-6D2D8C31F1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6660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9C18E3C-7599-3958-E8E6-57438575D6D1}"/>
                  </a:ext>
                </a:extLst>
              </p:cNvPr>
              <p:cNvSpPr txBox="1"/>
              <p:nvPr/>
            </p:nvSpPr>
            <p:spPr>
              <a:xfrm>
                <a:off x="9972075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1BCCA0C5-56FA-EC1B-CC6D-9E3ACE6045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7960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23A868F-59A1-77CF-DEF4-D03440B55CB0}"/>
                  </a:ext>
                </a:extLst>
              </p:cNvPr>
              <p:cNvSpPr txBox="1"/>
              <p:nvPr/>
            </p:nvSpPr>
            <p:spPr>
              <a:xfrm>
                <a:off x="10213375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FF4F6335-D772-E38D-9C0C-67DB1A078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5010" y="2032731"/>
                <a:ext cx="0" cy="8562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A07B595-8EC7-2699-E459-3D8FEF7A6BCE}"/>
                  </a:ext>
                </a:extLst>
              </p:cNvPr>
              <p:cNvSpPr txBox="1"/>
              <p:nvPr/>
            </p:nvSpPr>
            <p:spPr>
              <a:xfrm>
                <a:off x="10740425" y="20902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E0D1EFE-991B-FDE1-DE83-10C04656625E}"/>
                </a:ext>
              </a:extLst>
            </p:cNvPr>
            <p:cNvGrpSpPr/>
            <p:nvPr/>
          </p:nvGrpSpPr>
          <p:grpSpPr>
            <a:xfrm>
              <a:off x="8974900" y="1968102"/>
              <a:ext cx="1284849" cy="77258"/>
              <a:chOff x="8778240" y="579234"/>
              <a:chExt cx="1284849" cy="77258"/>
            </a:xfrm>
          </p:grpSpPr>
          <p:sp>
            <p:nvSpPr>
              <p:cNvPr id="33" name="Losange 32">
                <a:extLst>
                  <a:ext uri="{FF2B5EF4-FFF2-40B4-BE49-F238E27FC236}">
                    <a16:creationId xmlns:a16="http://schemas.microsoft.com/office/drawing/2014/main" id="{1C8CF261-07FD-C14E-CB63-A1B873DD8CC5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EC737A1E-28BF-768C-6434-5D5403E0D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8240" y="617863"/>
                <a:ext cx="1284849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BD537291-FCD0-EEDC-4349-DF56A975E7CF}"/>
                </a:ext>
              </a:extLst>
            </p:cNvPr>
            <p:cNvGrpSpPr/>
            <p:nvPr/>
          </p:nvGrpSpPr>
          <p:grpSpPr>
            <a:xfrm>
              <a:off x="8173042" y="2243258"/>
              <a:ext cx="1352403" cy="77258"/>
              <a:chOff x="8778240" y="579234"/>
              <a:chExt cx="1352403" cy="77258"/>
            </a:xfrm>
          </p:grpSpPr>
          <p:sp>
            <p:nvSpPr>
              <p:cNvPr id="38" name="Losange 37">
                <a:extLst>
                  <a:ext uri="{FF2B5EF4-FFF2-40B4-BE49-F238E27FC236}">
                    <a16:creationId xmlns:a16="http://schemas.microsoft.com/office/drawing/2014/main" id="{5FF983E6-0E9E-6D28-6BE3-6AC2F3685271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25D1431D-2C57-D5DB-5D02-54A79D297D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8240" y="617863"/>
                <a:ext cx="1352403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9CFF3E9C-D9A5-B85C-624E-75800D0E7230}"/>
                </a:ext>
              </a:extLst>
            </p:cNvPr>
            <p:cNvGrpSpPr/>
            <p:nvPr/>
          </p:nvGrpSpPr>
          <p:grpSpPr>
            <a:xfrm>
              <a:off x="9168140" y="2540308"/>
              <a:ext cx="1497093" cy="77258"/>
              <a:chOff x="8694031" y="579234"/>
              <a:chExt cx="1497093" cy="77258"/>
            </a:xfrm>
          </p:grpSpPr>
          <p:sp>
            <p:nvSpPr>
              <p:cNvPr id="42" name="Losange 41">
                <a:extLst>
                  <a:ext uri="{FF2B5EF4-FFF2-40B4-BE49-F238E27FC236}">
                    <a16:creationId xmlns:a16="http://schemas.microsoft.com/office/drawing/2014/main" id="{AA97A059-BCB5-7125-CA5F-FA93E9298085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22963C2-E21E-0414-CC21-36EDE4C72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4031" y="617863"/>
                <a:ext cx="1497093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E05D3E1C-5198-FF50-991B-1F4FCA1DBD58}"/>
                </a:ext>
              </a:extLst>
            </p:cNvPr>
            <p:cNvGrpSpPr/>
            <p:nvPr/>
          </p:nvGrpSpPr>
          <p:grpSpPr>
            <a:xfrm>
              <a:off x="8067869" y="2804495"/>
              <a:ext cx="1619794" cy="77258"/>
              <a:chOff x="8645487" y="579234"/>
              <a:chExt cx="1619794" cy="77258"/>
            </a:xfrm>
          </p:grpSpPr>
          <p:sp>
            <p:nvSpPr>
              <p:cNvPr id="47" name="Losange 46">
                <a:extLst>
                  <a:ext uri="{FF2B5EF4-FFF2-40B4-BE49-F238E27FC236}">
                    <a16:creationId xmlns:a16="http://schemas.microsoft.com/office/drawing/2014/main" id="{AF3B4544-16D4-87C6-4EE8-E5BD21570965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9BC123FE-971E-6D84-9394-2B54F796D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5487" y="617863"/>
                <a:ext cx="1619794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14235201-310D-759F-B752-6F3D309F9C1C}"/>
                </a:ext>
              </a:extLst>
            </p:cNvPr>
            <p:cNvGrpSpPr/>
            <p:nvPr/>
          </p:nvGrpSpPr>
          <p:grpSpPr>
            <a:xfrm>
              <a:off x="7791851" y="3110706"/>
              <a:ext cx="1414831" cy="77258"/>
              <a:chOff x="8754656" y="579234"/>
              <a:chExt cx="1414831" cy="77258"/>
            </a:xfrm>
          </p:grpSpPr>
          <p:sp>
            <p:nvSpPr>
              <p:cNvPr id="52" name="Losange 51">
                <a:extLst>
                  <a:ext uri="{FF2B5EF4-FFF2-40B4-BE49-F238E27FC236}">
                    <a16:creationId xmlns:a16="http://schemas.microsoft.com/office/drawing/2014/main" id="{C1C36BAB-0AFA-C28C-32CC-304F7E60EE7D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49FEF8C8-277D-3199-B9F0-5DE9952D9E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656" y="617863"/>
                <a:ext cx="1414831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FE0857E7-CE6B-222F-D447-718AA147BFAE}"/>
                </a:ext>
              </a:extLst>
            </p:cNvPr>
            <p:cNvGrpSpPr/>
            <p:nvPr/>
          </p:nvGrpSpPr>
          <p:grpSpPr>
            <a:xfrm>
              <a:off x="8751380" y="3678097"/>
              <a:ext cx="1316111" cy="77258"/>
              <a:chOff x="8783038" y="579234"/>
              <a:chExt cx="1316111" cy="77258"/>
            </a:xfrm>
          </p:grpSpPr>
          <p:sp>
            <p:nvSpPr>
              <p:cNvPr id="57" name="Losange 56">
                <a:extLst>
                  <a:ext uri="{FF2B5EF4-FFF2-40B4-BE49-F238E27FC236}">
                    <a16:creationId xmlns:a16="http://schemas.microsoft.com/office/drawing/2014/main" id="{4AF03291-1D3D-468F-FA16-5FA37F89D612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BD1FD449-49DC-AE3C-9E55-BBD48773F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038" y="617863"/>
                <a:ext cx="1316111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774F6327-0686-2B4C-4E82-9AC4BE04B31A}"/>
                </a:ext>
              </a:extLst>
            </p:cNvPr>
            <p:cNvGrpSpPr/>
            <p:nvPr/>
          </p:nvGrpSpPr>
          <p:grpSpPr>
            <a:xfrm>
              <a:off x="9478211" y="3976608"/>
              <a:ext cx="1316111" cy="77258"/>
              <a:chOff x="8783038" y="579234"/>
              <a:chExt cx="1316111" cy="77258"/>
            </a:xfrm>
          </p:grpSpPr>
          <p:sp>
            <p:nvSpPr>
              <p:cNvPr id="62" name="Losange 61">
                <a:extLst>
                  <a:ext uri="{FF2B5EF4-FFF2-40B4-BE49-F238E27FC236}">
                    <a16:creationId xmlns:a16="http://schemas.microsoft.com/office/drawing/2014/main" id="{CF149438-47AE-F1B8-3C4E-CC34A8DBC84F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A2F1B75E-91E7-2DFC-ACB9-B8D77251B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038" y="617863"/>
                <a:ext cx="1316111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4C7BECD5-8BD1-5EE9-911E-9F790A0EF8B9}"/>
                </a:ext>
              </a:extLst>
            </p:cNvPr>
            <p:cNvGrpSpPr/>
            <p:nvPr/>
          </p:nvGrpSpPr>
          <p:grpSpPr>
            <a:xfrm>
              <a:off x="8242040" y="4249760"/>
              <a:ext cx="1404018" cy="77258"/>
              <a:chOff x="8756019" y="579234"/>
              <a:chExt cx="1404018" cy="77258"/>
            </a:xfrm>
          </p:grpSpPr>
          <p:sp>
            <p:nvSpPr>
              <p:cNvPr id="65" name="Losange 64">
                <a:extLst>
                  <a:ext uri="{FF2B5EF4-FFF2-40B4-BE49-F238E27FC236}">
                    <a16:creationId xmlns:a16="http://schemas.microsoft.com/office/drawing/2014/main" id="{4C52DD90-5677-7FD2-8783-99FDAD42305A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6F5ECE76-6CE7-5A16-4360-80E62D5D6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6019" y="617863"/>
                <a:ext cx="1404018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E9A062D8-0DD7-7D0B-B9D8-BC9EBD0C1076}"/>
                </a:ext>
              </a:extLst>
            </p:cNvPr>
            <p:cNvGrpSpPr/>
            <p:nvPr/>
          </p:nvGrpSpPr>
          <p:grpSpPr>
            <a:xfrm>
              <a:off x="6709348" y="3384674"/>
              <a:ext cx="1463694" cy="77258"/>
              <a:chOff x="8717182" y="579234"/>
              <a:chExt cx="1463694" cy="77258"/>
            </a:xfrm>
          </p:grpSpPr>
          <p:sp>
            <p:nvSpPr>
              <p:cNvPr id="70" name="Losange 69">
                <a:extLst>
                  <a:ext uri="{FF2B5EF4-FFF2-40B4-BE49-F238E27FC236}">
                    <a16:creationId xmlns:a16="http://schemas.microsoft.com/office/drawing/2014/main" id="{E9A65AB0-B284-4594-0DDA-40D44E436D88}"/>
                  </a:ext>
                </a:extLst>
              </p:cNvPr>
              <p:cNvSpPr/>
              <p:nvPr/>
            </p:nvSpPr>
            <p:spPr>
              <a:xfrm>
                <a:off x="9411286" y="579234"/>
                <a:ext cx="79717" cy="77258"/>
              </a:xfrm>
              <a:prstGeom prst="diamond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7462999B-0AE9-BEF5-B311-03839169D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7182" y="617863"/>
                <a:ext cx="1463694" cy="0"/>
              </a:xfrm>
              <a:prstGeom prst="line">
                <a:avLst/>
              </a:prstGeom>
              <a:ln w="9525">
                <a:solidFill>
                  <a:srgbClr val="96B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E1E4A1EE-D004-97D0-518D-2A3516EE9965}"/>
                </a:ext>
              </a:extLst>
            </p:cNvPr>
            <p:cNvSpPr txBox="1"/>
            <p:nvPr/>
          </p:nvSpPr>
          <p:spPr>
            <a:xfrm>
              <a:off x="7227028" y="4712368"/>
              <a:ext cx="11817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Decreased</a:t>
              </a:r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Risk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07C5CAAC-D53F-6FD5-DEA2-A79742AECF1E}"/>
                </a:ext>
              </a:extLst>
            </p:cNvPr>
            <p:cNvSpPr txBox="1"/>
            <p:nvPr/>
          </p:nvSpPr>
          <p:spPr>
            <a:xfrm>
              <a:off x="9235802" y="4716215"/>
              <a:ext cx="10775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Increased</a:t>
              </a:r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Risk</a:t>
              </a:r>
            </a:p>
          </p:txBody>
        </p:sp>
      </p:grp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8CCDA9E5-46C7-698D-3343-D01809B0AC85}"/>
              </a:ext>
            </a:extLst>
          </p:cNvPr>
          <p:cNvCxnSpPr/>
          <p:nvPr/>
        </p:nvCxnSpPr>
        <p:spPr>
          <a:xfrm>
            <a:off x="1176571" y="3522345"/>
            <a:ext cx="28135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F743C7F-648F-22AA-96F3-EE0E862EDF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7344" y="231784"/>
            <a:ext cx="11104989" cy="432454"/>
          </a:xfrm>
          <a:solidFill>
            <a:schemeClr val="bg1"/>
          </a:solidFill>
        </p:spPr>
        <p:txBody>
          <a:bodyPr/>
          <a:lstStyle/>
          <a:p>
            <a:r>
              <a:rPr lang="da-DK" dirty="0"/>
              <a:t>Denmark 2007-2020, N=485 adults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6A47E4-AC95-71C6-0240-B48DA8B73DE4}"/>
              </a:ext>
            </a:extLst>
          </p:cNvPr>
          <p:cNvSpPr txBox="1"/>
          <p:nvPr/>
        </p:nvSpPr>
        <p:spPr>
          <a:xfrm>
            <a:off x="1100804" y="4264658"/>
            <a:ext cx="10778067" cy="1974772"/>
          </a:xfrm>
          <a:prstGeom prst="rect">
            <a:avLst/>
          </a:prstGeom>
          <a:solidFill>
            <a:srgbClr val="96BD24">
              <a:alpha val="35686"/>
            </a:srgbClr>
          </a:solidFill>
        </p:spPr>
        <p:txBody>
          <a:bodyPr wrap="square" rtlCol="0" anchor="ctr">
            <a:noAutofit/>
          </a:bodyPr>
          <a:lstStyle/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Corticosteroids also not associated with increased risk of: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Rupture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(Takeshita et al, Acta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Neurochir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1998)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seizures or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serizure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-free survival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(Lee et al, JNNP, 2007)</a:t>
            </a:r>
          </a:p>
          <a:p>
            <a:pPr lvl="1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 (strong, low certainly of evidence):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absence of convincing clinical data of harm related to adjunctive corticosteroid treatment for management of severe symptoms due to perifocal oedema or impending herniation in patients with brain abscess.</a:t>
            </a:r>
          </a:p>
        </p:txBody>
      </p:sp>
      <p:sp>
        <p:nvSpPr>
          <p:cNvPr id="8" name="Chevron 25">
            <a:extLst>
              <a:ext uri="{FF2B5EF4-FFF2-40B4-BE49-F238E27FC236}">
                <a16:creationId xmlns:a16="http://schemas.microsoft.com/office/drawing/2014/main" id="{B49CB717-0318-B073-509E-981389310250}"/>
              </a:ext>
            </a:extLst>
          </p:cNvPr>
          <p:cNvSpPr/>
          <p:nvPr/>
        </p:nvSpPr>
        <p:spPr>
          <a:xfrm>
            <a:off x="1254486" y="4305571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hevron 25">
            <a:extLst>
              <a:ext uri="{FF2B5EF4-FFF2-40B4-BE49-F238E27FC236}">
                <a16:creationId xmlns:a16="http://schemas.microsoft.com/office/drawing/2014/main" id="{A3F0D0FA-AD26-8FB7-6819-7B17F0E061CF}"/>
              </a:ext>
            </a:extLst>
          </p:cNvPr>
          <p:cNvSpPr/>
          <p:nvPr/>
        </p:nvSpPr>
        <p:spPr>
          <a:xfrm>
            <a:off x="1254486" y="5270139"/>
            <a:ext cx="253522" cy="25352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74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0352D5-B65F-BD5F-3A2F-5D78CD2F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Community-acquired </a:t>
            </a:r>
            <a:r>
              <a:rPr lang="en-US" i="1" dirty="0"/>
              <a:t>Staphylococcus aureus meningitis</a:t>
            </a:r>
            <a:r>
              <a:rPr lang="en-US" dirty="0"/>
              <a:t> in adults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1CA368-E32E-8103-BB65-8A336B31A5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dirty="0"/>
              <a:t>T. Van Soest et al., ECCMID</a:t>
            </a:r>
            <a:r>
              <a:rPr lang="nl-NL" baseline="30000" dirty="0"/>
              <a:t>®</a:t>
            </a:r>
            <a:r>
              <a:rPr lang="nl-NL" dirty="0"/>
              <a:t> 2023, Abs #O0919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A3F5DB-2841-4114-1A83-87EA1ABCE3B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New developments in bacterial CNS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867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0928C-6741-1E57-9742-058F50AFCBEF}"/>
              </a:ext>
            </a:extLst>
          </p:cNvPr>
          <p:cNvSpPr/>
          <p:nvPr/>
        </p:nvSpPr>
        <p:spPr>
          <a:xfrm>
            <a:off x="3773009" y="1269506"/>
            <a:ext cx="2547892" cy="701336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Denmark</a:t>
            </a:r>
            <a:endParaRPr lang="fr-FR" sz="1400" dirty="0"/>
          </a:p>
          <a:p>
            <a:pPr algn="ctr"/>
            <a:r>
              <a:rPr lang="fr-FR" sz="1400" dirty="0"/>
              <a:t>DASGIB </a:t>
            </a:r>
            <a:r>
              <a:rPr lang="fr-FR" sz="1400" dirty="0" err="1"/>
              <a:t>bacterial</a:t>
            </a:r>
            <a:r>
              <a:rPr lang="fr-FR" sz="1400" dirty="0"/>
              <a:t> </a:t>
            </a:r>
            <a:r>
              <a:rPr lang="fr-FR" sz="1400" dirty="0" err="1"/>
              <a:t>meningitis</a:t>
            </a:r>
            <a:r>
              <a:rPr lang="fr-FR" sz="1400" dirty="0"/>
              <a:t> </a:t>
            </a:r>
            <a:r>
              <a:rPr lang="fr-FR" sz="1400" dirty="0" err="1"/>
              <a:t>cohort</a:t>
            </a:r>
            <a:r>
              <a:rPr lang="fr-FR" sz="1400" dirty="0"/>
              <a:t> 2015-2020 (n=835)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A02F8-D7D8-AE82-86AE-28C67D21A03B}"/>
              </a:ext>
            </a:extLst>
          </p:cNvPr>
          <p:cNvSpPr/>
          <p:nvPr/>
        </p:nvSpPr>
        <p:spPr>
          <a:xfrm>
            <a:off x="6772685" y="1278384"/>
            <a:ext cx="2547892" cy="701336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The </a:t>
            </a:r>
            <a:r>
              <a:rPr lang="fr-FR" sz="1400" dirty="0" err="1"/>
              <a:t>Netherlands</a:t>
            </a:r>
            <a:endParaRPr lang="fr-FR" sz="1400" dirty="0"/>
          </a:p>
          <a:p>
            <a:pPr algn="ctr"/>
            <a:r>
              <a:rPr lang="fr-FR" sz="1400" dirty="0" err="1"/>
              <a:t>MeninGen</a:t>
            </a:r>
            <a:r>
              <a:rPr lang="fr-FR" sz="1400" dirty="0"/>
              <a:t> </a:t>
            </a:r>
            <a:r>
              <a:rPr lang="fr-FR" sz="1400" dirty="0" err="1"/>
              <a:t>cohort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2006-2021 (n=2725)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FB57A7-4507-173D-E64D-91B91E25EEDB}"/>
              </a:ext>
            </a:extLst>
          </p:cNvPr>
          <p:cNvSpPr/>
          <p:nvPr/>
        </p:nvSpPr>
        <p:spPr>
          <a:xfrm>
            <a:off x="5486400" y="4932283"/>
            <a:ext cx="2175029" cy="607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Included</a:t>
            </a:r>
            <a:r>
              <a:rPr lang="fr-FR" sz="1400" dirty="0"/>
              <a:t> </a:t>
            </a:r>
            <a:r>
              <a:rPr lang="fr-FR" sz="1400" dirty="0" err="1"/>
              <a:t>episodes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(n=111)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09654A-9BFE-68B8-20A7-CA4B063431BA}"/>
              </a:ext>
            </a:extLst>
          </p:cNvPr>
          <p:cNvSpPr/>
          <p:nvPr/>
        </p:nvSpPr>
        <p:spPr>
          <a:xfrm>
            <a:off x="3955481" y="4134287"/>
            <a:ext cx="2175029" cy="60738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Included</a:t>
            </a:r>
            <a:r>
              <a:rPr lang="fr-FR" sz="1400" dirty="0"/>
              <a:t> </a:t>
            </a:r>
            <a:r>
              <a:rPr lang="fr-FR" sz="1400" dirty="0" err="1"/>
              <a:t>episodes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 err="1"/>
              <a:t>Denmark</a:t>
            </a:r>
            <a:r>
              <a:rPr lang="fr-FR" sz="1400" dirty="0"/>
              <a:t> (n=65)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0592C-8FDF-DE89-061C-6A984ED63BBC}"/>
              </a:ext>
            </a:extLst>
          </p:cNvPr>
          <p:cNvSpPr/>
          <p:nvPr/>
        </p:nvSpPr>
        <p:spPr>
          <a:xfrm>
            <a:off x="6953194" y="4134287"/>
            <a:ext cx="2175029" cy="60738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Included</a:t>
            </a:r>
            <a:r>
              <a:rPr lang="fr-FR" sz="1400" dirty="0"/>
              <a:t> </a:t>
            </a:r>
            <a:r>
              <a:rPr lang="fr-FR" sz="1400" dirty="0" err="1"/>
              <a:t>episodes</a:t>
            </a:r>
            <a:r>
              <a:rPr lang="fr-FR" sz="1400" dirty="0"/>
              <a:t> the </a:t>
            </a:r>
          </a:p>
          <a:p>
            <a:pPr algn="ctr"/>
            <a:r>
              <a:rPr lang="fr-FR" sz="1400" dirty="0" err="1"/>
              <a:t>Netherlands</a:t>
            </a:r>
            <a:r>
              <a:rPr lang="fr-FR" sz="1400" dirty="0"/>
              <a:t> (n=46)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4AE974-FC08-7A2A-BFC0-DCE7122D1F79}"/>
              </a:ext>
            </a:extLst>
          </p:cNvPr>
          <p:cNvSpPr/>
          <p:nvPr/>
        </p:nvSpPr>
        <p:spPr>
          <a:xfrm>
            <a:off x="2522229" y="2196979"/>
            <a:ext cx="1730175" cy="519588"/>
          </a:xfrm>
          <a:prstGeom prst="rect">
            <a:avLst/>
          </a:prstGeom>
          <a:solidFill>
            <a:schemeClr val="bg1"/>
          </a:solidFill>
          <a:ln w="3810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Excluded</a:t>
            </a:r>
            <a:r>
              <a:rPr lang="fr-FR" sz="1400" dirty="0">
                <a:solidFill>
                  <a:schemeClr val="tx1"/>
                </a:solidFill>
              </a:rPr>
              <a:t> (n=760)</a:t>
            </a:r>
          </a:p>
          <a:p>
            <a:pPr algn="ctr"/>
            <a:r>
              <a:rPr lang="fr-FR" sz="1400" dirty="0" err="1">
                <a:solidFill>
                  <a:schemeClr val="tx1"/>
                </a:solidFill>
              </a:rPr>
              <a:t>Other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pathogens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76917-BD1C-22E4-E1E7-73533CFC3EC3}"/>
              </a:ext>
            </a:extLst>
          </p:cNvPr>
          <p:cNvSpPr/>
          <p:nvPr/>
        </p:nvSpPr>
        <p:spPr>
          <a:xfrm>
            <a:off x="8730703" y="2196979"/>
            <a:ext cx="1730175" cy="519588"/>
          </a:xfrm>
          <a:prstGeom prst="rect">
            <a:avLst/>
          </a:prstGeom>
          <a:solidFill>
            <a:schemeClr val="bg1"/>
          </a:solidFill>
          <a:ln w="3810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Excluded</a:t>
            </a:r>
            <a:r>
              <a:rPr lang="fr-FR" sz="1400" dirty="0">
                <a:solidFill>
                  <a:schemeClr val="tx1"/>
                </a:solidFill>
              </a:rPr>
              <a:t> (n=2677)</a:t>
            </a:r>
          </a:p>
          <a:p>
            <a:pPr algn="ctr"/>
            <a:r>
              <a:rPr lang="fr-FR" sz="1400" dirty="0" err="1">
                <a:solidFill>
                  <a:schemeClr val="tx1"/>
                </a:solidFill>
              </a:rPr>
              <a:t>Other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pathogens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29F821-985A-36F8-CF84-0077648B58C6}"/>
              </a:ext>
            </a:extLst>
          </p:cNvPr>
          <p:cNvSpPr/>
          <p:nvPr/>
        </p:nvSpPr>
        <p:spPr>
          <a:xfrm>
            <a:off x="1961965" y="2926920"/>
            <a:ext cx="2272683" cy="881599"/>
          </a:xfrm>
          <a:prstGeom prst="rect">
            <a:avLst/>
          </a:prstGeom>
          <a:solidFill>
            <a:schemeClr val="bg1"/>
          </a:solidFill>
          <a:ln w="3810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Excluded</a:t>
            </a:r>
            <a:r>
              <a:rPr lang="fr-FR" sz="1400" dirty="0">
                <a:solidFill>
                  <a:schemeClr val="tx1"/>
                </a:solidFill>
              </a:rPr>
              <a:t> (n=10)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Non-</a:t>
            </a:r>
            <a:r>
              <a:rPr lang="fr-FR" sz="1400" dirty="0" err="1">
                <a:solidFill>
                  <a:schemeClr val="tx1"/>
                </a:solidFill>
              </a:rPr>
              <a:t>community</a:t>
            </a:r>
            <a:r>
              <a:rPr lang="fr-FR" sz="1400" dirty="0">
                <a:solidFill>
                  <a:schemeClr val="tx1"/>
                </a:solidFill>
              </a:rPr>
              <a:t>-</a:t>
            </a:r>
            <a:r>
              <a:rPr lang="fr-FR" sz="1400" dirty="0" err="1">
                <a:solidFill>
                  <a:schemeClr val="tx1"/>
                </a:solidFill>
              </a:rPr>
              <a:t>acquired</a:t>
            </a:r>
            <a:r>
              <a:rPr lang="fr-FR" sz="1400" dirty="0">
                <a:solidFill>
                  <a:schemeClr val="tx1"/>
                </a:solidFill>
              </a:rPr>
              <a:t> or </a:t>
            </a:r>
            <a:r>
              <a:rPr lang="fr-FR" sz="1400" dirty="0" err="1">
                <a:solidFill>
                  <a:schemeClr val="tx1"/>
                </a:solidFill>
              </a:rPr>
              <a:t>other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reasons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0B7E33-1036-8260-4352-48AE9FAE354C}"/>
              </a:ext>
            </a:extLst>
          </p:cNvPr>
          <p:cNvSpPr/>
          <p:nvPr/>
        </p:nvSpPr>
        <p:spPr>
          <a:xfrm>
            <a:off x="8721821" y="2926920"/>
            <a:ext cx="2272683" cy="881599"/>
          </a:xfrm>
          <a:prstGeom prst="rect">
            <a:avLst/>
          </a:prstGeom>
          <a:solidFill>
            <a:schemeClr val="bg1"/>
          </a:solidFill>
          <a:ln w="3810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Excluded</a:t>
            </a:r>
            <a:r>
              <a:rPr lang="fr-FR" sz="1400" dirty="0">
                <a:solidFill>
                  <a:schemeClr val="tx1"/>
                </a:solidFill>
              </a:rPr>
              <a:t> (n=2)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Non-</a:t>
            </a:r>
            <a:r>
              <a:rPr lang="fr-FR" sz="1400" dirty="0" err="1">
                <a:solidFill>
                  <a:schemeClr val="tx1"/>
                </a:solidFill>
              </a:rPr>
              <a:t>community</a:t>
            </a:r>
            <a:r>
              <a:rPr lang="fr-FR" sz="1400" dirty="0">
                <a:solidFill>
                  <a:schemeClr val="tx1"/>
                </a:solidFill>
              </a:rPr>
              <a:t>-</a:t>
            </a:r>
            <a:r>
              <a:rPr lang="fr-FR" sz="1400" dirty="0" err="1">
                <a:solidFill>
                  <a:schemeClr val="tx1"/>
                </a:solidFill>
              </a:rPr>
              <a:t>acquired</a:t>
            </a:r>
            <a:r>
              <a:rPr lang="fr-FR" sz="1400" dirty="0">
                <a:solidFill>
                  <a:schemeClr val="tx1"/>
                </a:solidFill>
              </a:rPr>
              <a:t> or </a:t>
            </a:r>
            <a:r>
              <a:rPr lang="fr-FR" sz="1400" dirty="0" err="1">
                <a:solidFill>
                  <a:schemeClr val="tx1"/>
                </a:solidFill>
              </a:rPr>
              <a:t>other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reasons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96278D0-3BC7-2799-B2E2-5FDC113CFCB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033639" y="1970842"/>
            <a:ext cx="9357" cy="216344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6B0B7CE-491B-FF2F-F892-45D1D95DA97B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8040709" y="2032986"/>
            <a:ext cx="0" cy="210130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7A1181A-9067-F07E-116F-429A33E76D4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8034291" y="2450237"/>
            <a:ext cx="696412" cy="653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792FF49-06D4-15D9-E532-ED5EF5FD946A}"/>
              </a:ext>
            </a:extLst>
          </p:cNvPr>
          <p:cNvCxnSpPr>
            <a:cxnSpLocks/>
          </p:cNvCxnSpPr>
          <p:nvPr/>
        </p:nvCxnSpPr>
        <p:spPr>
          <a:xfrm>
            <a:off x="8052047" y="3373761"/>
            <a:ext cx="63919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FF0260A-F57A-6B31-D851-0F73A81A8704}"/>
              </a:ext>
            </a:extLst>
          </p:cNvPr>
          <p:cNvCxnSpPr>
            <a:endCxn id="10" idx="3"/>
          </p:cNvCxnSpPr>
          <p:nvPr/>
        </p:nvCxnSpPr>
        <p:spPr>
          <a:xfrm flipH="1">
            <a:off x="4252404" y="2450237"/>
            <a:ext cx="790112" cy="653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9AAC636-ADE2-A84B-4F2B-9B925D3ACE83}"/>
              </a:ext>
            </a:extLst>
          </p:cNvPr>
          <p:cNvCxnSpPr/>
          <p:nvPr/>
        </p:nvCxnSpPr>
        <p:spPr>
          <a:xfrm flipH="1">
            <a:off x="4252404" y="3374747"/>
            <a:ext cx="790112" cy="653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à coins arrondis 10">
            <a:extLst>
              <a:ext uri="{FF2B5EF4-FFF2-40B4-BE49-F238E27FC236}">
                <a16:creationId xmlns:a16="http://schemas.microsoft.com/office/drawing/2014/main" id="{01EC2E37-9271-8A6C-99CE-6D51BDBA1605}"/>
              </a:ext>
            </a:extLst>
          </p:cNvPr>
          <p:cNvSpPr/>
          <p:nvPr/>
        </p:nvSpPr>
        <p:spPr>
          <a:xfrm>
            <a:off x="1768061" y="893326"/>
            <a:ext cx="9462191" cy="493042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39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3274963" y="1285739"/>
          <a:ext cx="5101956" cy="426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Demographics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= 11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- Years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(50-74)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 sex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43/111 (39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Immunocompromise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45/110 (41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Extra-meningeal infections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95/107 (89</a:t>
                      </a:r>
                      <a:r>
                        <a:rPr lang="fr-F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Endocarditis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53/109 (49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Spondylodiscitis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43/109 (39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17/109 (16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Septic arthritis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10/103 (10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Otitis or sinusitis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6/107 (6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8081951" y="3494547"/>
            <a:ext cx="3051547" cy="338554"/>
            <a:chOff x="8081951" y="3494547"/>
            <a:chExt cx="3051547" cy="338554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8081951" y="3663824"/>
              <a:ext cx="944880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9026831" y="3494547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latin typeface="Arial" panose="020B0604020202020204" pitchFamily="34" charset="0"/>
                  <a:cs typeface="Arial" panose="020B0604020202020204" pitchFamily="34" charset="0"/>
                </a:rPr>
                <a:t>Surgery needed in </a:t>
              </a:r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fr-FR" sz="1400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081951" y="3926509"/>
            <a:ext cx="3051547" cy="338554"/>
            <a:chOff x="8081951" y="3926509"/>
            <a:chExt cx="3051547" cy="338554"/>
          </a:xfrm>
        </p:grpSpPr>
        <p:sp>
          <p:nvSpPr>
            <p:cNvPr id="13" name="ZoneTexte 12"/>
            <p:cNvSpPr txBox="1"/>
            <p:nvPr/>
          </p:nvSpPr>
          <p:spPr>
            <a:xfrm>
              <a:off x="9026831" y="3926509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latin typeface="Arial" panose="020B0604020202020204" pitchFamily="34" charset="0"/>
                  <a:cs typeface="Arial" panose="020B0604020202020204" pitchFamily="34" charset="0"/>
                </a:rPr>
                <a:t>Surgery needed in </a:t>
              </a:r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r>
                <a:rPr lang="fr-FR" sz="1200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8081951" y="4095786"/>
              <a:ext cx="944880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074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985402" y="813299"/>
          <a:ext cx="5366117" cy="5054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62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Symptoms on admission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n/N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Headache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45/91 (49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Neck stiffness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55/105 (52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653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–</a:t>
                      </a:r>
                      <a:r>
                        <a:rPr lang="da-DK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°C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&gt;38.0 °C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38.5 (37.1-39.3)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69/110 (63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Altered</a:t>
                      </a:r>
                      <a:r>
                        <a:rPr lang="en-US" sz="14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mental status (GCS&lt;14)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41/111 (37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 (GCS&lt;8)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11/111 (10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Seizures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4/106 (4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Crania nerve palsy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17/103 (17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Aphasia, mono- or hemiparesis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12/106 (11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triad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18/108 (17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CSF</a:t>
                      </a:r>
                      <a:r>
                        <a:rPr lang="en-US" sz="14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culture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69/111 (62</a:t>
                      </a:r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blood culture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105/110 (95</a:t>
                      </a:r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8081951" y="5058867"/>
            <a:ext cx="3537256" cy="488411"/>
            <a:chOff x="8081951" y="3494547"/>
            <a:chExt cx="3537256" cy="488411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8081951" y="3663824"/>
              <a:ext cx="944880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9026831" y="3494547"/>
              <a:ext cx="2592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latin typeface="Arial" panose="020B0604020202020204" pitchFamily="34" charset="0"/>
                  <a:cs typeface="Arial" panose="020B0604020202020204" pitchFamily="34" charset="0"/>
                </a:rPr>
                <a:t>The Netherlands </a:t>
              </a:r>
              <a:r>
                <a:rPr lang="fr-FR" sz="1400" b="1">
                  <a:latin typeface="Arial" panose="020B0604020202020204" pitchFamily="34" charset="0"/>
                  <a:cs typeface="Arial" panose="020B0604020202020204" pitchFamily="34" charset="0"/>
                </a:rPr>
                <a:t>37/46</a:t>
              </a:r>
              <a:r>
                <a:rPr lang="fr-FR" sz="1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r>
                <a:rPr lang="fr-FR" sz="1400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8081951" y="3683243"/>
              <a:ext cx="944880" cy="29971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/>
          <p:cNvSpPr txBox="1"/>
          <p:nvPr/>
        </p:nvSpPr>
        <p:spPr>
          <a:xfrm>
            <a:off x="9026831" y="5394967"/>
            <a:ext cx="198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Denmark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32/65 </a:t>
            </a:r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(49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980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infection &amp; disease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83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3259722" y="1240019"/>
          <a:ext cx="5366117" cy="391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224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 and outcome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n/N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 abscess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3/108 (3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Cerebral infarction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15/105 (14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Intracranial hemorrhage</a:t>
                      </a:r>
                      <a:endParaRPr lang="da-DK" sz="14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5/109 (5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224">
                <a:tc gridSpan="2"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Glasgow outcome scale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score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Death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39/111 (35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Vegetative state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0/0 (0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Severe disability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13/111 (12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Moderate disability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33/111 (30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Mild or no disability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26/111 (23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260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735723" y="1148579"/>
          <a:ext cx="5000358" cy="430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224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 and outcome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n/N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224">
                <a:tc gridSpan="2"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 abscess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3/108 (3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Cerebral infarction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15/105 (14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Intracranial hemorrhage</a:t>
                      </a:r>
                      <a:endParaRPr lang="da-DK" sz="14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5/109 (5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224">
                <a:tc gridSpan="2"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 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Death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39/111 (35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Vegetative state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0/0 (0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Severe disability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13/111 (12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Moderate disability</a:t>
                      </a: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33/111 (30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224">
                <a:tc>
                  <a:txBody>
                    <a:bodyPr/>
                    <a:lstStyle/>
                    <a:p>
                      <a:pPr marL="258763" indent="0"/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Mild or no disability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26/111 (23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7264398" y="1148579"/>
          <a:ext cx="4114801" cy="199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817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Sequelae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n/N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72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impairment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18/62 (29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172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Hearing impairment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6/65 (8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1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or sensory deficit</a:t>
                      </a:r>
                      <a:endParaRPr lang="da-DK" sz="14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16/63 (25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172">
                <a:tc>
                  <a:txBody>
                    <a:bodyPr/>
                    <a:lstStyle/>
                    <a:p>
                      <a:pPr marL="0" indent="0"/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Cranial nerve palsy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4/59 (7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904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T. Van Soest et al., ECCMID</a:t>
            </a:r>
            <a:r>
              <a:rPr lang="da-DK" baseline="30000" dirty="0"/>
              <a:t>®</a:t>
            </a:r>
            <a:r>
              <a:rPr lang="da-DK" dirty="0"/>
              <a:t> 2023, Abs #O0919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genome</a:t>
            </a:r>
            <a:r>
              <a:rPr lang="fr-FR" dirty="0"/>
              <a:t> </a:t>
            </a:r>
            <a:r>
              <a:rPr lang="fr-FR" dirty="0" err="1"/>
              <a:t>sequencing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92 </a:t>
            </a:r>
            <a:r>
              <a:rPr lang="fr-FR" dirty="0" err="1"/>
              <a:t>bacterial</a:t>
            </a:r>
            <a:r>
              <a:rPr lang="fr-FR" dirty="0"/>
              <a:t> </a:t>
            </a:r>
            <a:r>
              <a:rPr lang="fr-FR" dirty="0" err="1"/>
              <a:t>isolates</a:t>
            </a:r>
            <a:r>
              <a:rPr lang="fr-FR" dirty="0"/>
              <a:t> (83</a:t>
            </a:r>
            <a:r>
              <a:rPr lang="fr-FR" sz="1600" dirty="0"/>
              <a:t>%</a:t>
            </a:r>
            <a:r>
              <a:rPr lang="fr-FR" dirty="0"/>
              <a:t>)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476643" y="1641371"/>
          <a:ext cx="2897237" cy="238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802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Clonal complex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20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CC30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(17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020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CC45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(17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20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CC5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(13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02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CC15</a:t>
                      </a:r>
                      <a:endParaRPr lang="da-DK" sz="14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(11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0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da-DK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(42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4541520" y="1641369"/>
          <a:ext cx="6966317" cy="2648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96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CC30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CC45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CC5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CC15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03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Endocarditis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8/15 (53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4/12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20/38</a:t>
                      </a:r>
                      <a:b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81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Spondylodiscitis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9/15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4/12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3/10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15/38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81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6/12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2/10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11/38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81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da-DK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Favourable outcome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(94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11/16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(69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10/12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(83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9/10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(90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29/38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(71</a:t>
                      </a:r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171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7AD85-D12F-76B3-D283-A18DB7C0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 of </a:t>
            </a:r>
            <a:r>
              <a:rPr lang="en-US" dirty="0" err="1"/>
              <a:t>bacteraemia</a:t>
            </a:r>
            <a:r>
              <a:rPr lang="en-US" dirty="0"/>
              <a:t> and infective endocarditis, differences in microbiological </a:t>
            </a:r>
            <a:r>
              <a:rPr lang="en-US" dirty="0" err="1"/>
              <a:t>aetiology</a:t>
            </a:r>
            <a:r>
              <a:rPr lang="en-US" dirty="0"/>
              <a:t>: a nationwide study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51E1F8-BD68-526B-7E0C-D2F2C3FA833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dirty="0"/>
              <a:t>L. </a:t>
            </a:r>
            <a:r>
              <a:rPr lang="nl-NL" dirty="0" err="1"/>
              <a:t>Østergaard</a:t>
            </a:r>
            <a:r>
              <a:rPr lang="nl-NL" dirty="0"/>
              <a:t> et al., ECCMID</a:t>
            </a:r>
            <a:r>
              <a:rPr lang="nl-NL" baseline="30000" dirty="0"/>
              <a:t>®</a:t>
            </a:r>
            <a:r>
              <a:rPr lang="nl-NL" dirty="0"/>
              <a:t> 2023, Abs #O0787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9388D6-6A24-5F75-327A-744A97F3FB2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/>
              <a:t>Endocarditis</a:t>
            </a:r>
            <a:r>
              <a:rPr lang="fr-FR" dirty="0"/>
              <a:t> update 2023</a:t>
            </a:r>
          </a:p>
        </p:txBody>
      </p:sp>
    </p:spTree>
    <p:extLst>
      <p:ext uri="{BB962C8B-B14F-4D97-AF65-F5344CB8AC3E}">
        <p14:creationId xmlns:p14="http://schemas.microsoft.com/office/powerpoint/2010/main" val="154494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548306-3DD5-BDC3-C09D-BA4718817C6D}"/>
              </a:ext>
            </a:extLst>
          </p:cNvPr>
          <p:cNvSpPr/>
          <p:nvPr/>
        </p:nvSpPr>
        <p:spPr>
          <a:xfrm>
            <a:off x="931333" y="338667"/>
            <a:ext cx="11148400" cy="38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L. </a:t>
            </a:r>
            <a:r>
              <a:rPr lang="fr-FR" dirty="0" err="1"/>
              <a:t>Ostergaard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#O0787</a:t>
            </a:r>
          </a:p>
        </p:txBody>
      </p:sp>
      <p:grpSp>
        <p:nvGrpSpPr>
          <p:cNvPr id="722" name="Groupe 721">
            <a:extLst>
              <a:ext uri="{FF2B5EF4-FFF2-40B4-BE49-F238E27FC236}">
                <a16:creationId xmlns:a16="http://schemas.microsoft.com/office/drawing/2014/main" id="{F14BA238-0248-6AD5-0E92-B5264B87F5B7}"/>
              </a:ext>
            </a:extLst>
          </p:cNvPr>
          <p:cNvGrpSpPr/>
          <p:nvPr/>
        </p:nvGrpSpPr>
        <p:grpSpPr>
          <a:xfrm>
            <a:off x="2351084" y="555100"/>
            <a:ext cx="3634115" cy="2621621"/>
            <a:chOff x="2863908" y="702999"/>
            <a:chExt cx="3634115" cy="2621621"/>
          </a:xfrm>
        </p:grpSpPr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B92EF14-8FDE-CEF4-30AD-9C499271AC90}"/>
                </a:ext>
              </a:extLst>
            </p:cNvPr>
            <p:cNvSpPr txBox="1"/>
            <p:nvPr/>
          </p:nvSpPr>
          <p:spPr>
            <a:xfrm>
              <a:off x="2863908" y="702999"/>
              <a:ext cx="1762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Recurrent</a:t>
              </a: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bacteremia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8D6109C2-A8AB-77E2-6F21-5AF03E613347}"/>
                </a:ext>
              </a:extLst>
            </p:cNvPr>
            <p:cNvSpPr txBox="1"/>
            <p:nvPr/>
          </p:nvSpPr>
          <p:spPr>
            <a:xfrm>
              <a:off x="4835760" y="702999"/>
              <a:ext cx="1358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follow-up</a:t>
              </a:r>
            </a:p>
          </p:txBody>
        </p: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F4A0D9B0-EA09-88F4-A91E-B5DFCE2CF74A}"/>
                </a:ext>
              </a:extLst>
            </p:cNvPr>
            <p:cNvGrpSpPr/>
            <p:nvPr/>
          </p:nvGrpSpPr>
          <p:grpSpPr>
            <a:xfrm>
              <a:off x="3000965" y="1028781"/>
              <a:ext cx="3497058" cy="2295839"/>
              <a:chOff x="3000965" y="1028781"/>
              <a:chExt cx="3497058" cy="2295839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3DEF358B-356B-A788-1129-3201F7BA9568}"/>
                  </a:ext>
                </a:extLst>
              </p:cNvPr>
              <p:cNvGrpSpPr/>
              <p:nvPr/>
            </p:nvGrpSpPr>
            <p:grpSpPr>
              <a:xfrm>
                <a:off x="3000965" y="1028781"/>
                <a:ext cx="3497058" cy="2295839"/>
                <a:chOff x="3000965" y="1028781"/>
                <a:chExt cx="3497058" cy="2295839"/>
              </a:xfrm>
            </p:grpSpPr>
            <p:grpSp>
              <p:nvGrpSpPr>
                <p:cNvPr id="101" name="Groupe 100">
                  <a:extLst>
                    <a:ext uri="{FF2B5EF4-FFF2-40B4-BE49-F238E27FC236}">
                      <a16:creationId xmlns:a16="http://schemas.microsoft.com/office/drawing/2014/main" id="{5C1B5CEC-6034-52C6-ED18-518241F31B68}"/>
                    </a:ext>
                  </a:extLst>
                </p:cNvPr>
                <p:cNvGrpSpPr/>
                <p:nvPr/>
              </p:nvGrpSpPr>
              <p:grpSpPr>
                <a:xfrm>
                  <a:off x="3000965" y="1028781"/>
                  <a:ext cx="3497058" cy="2295839"/>
                  <a:chOff x="3000965" y="1028781"/>
                  <a:chExt cx="3497058" cy="2295839"/>
                </a:xfrm>
              </p:grpSpPr>
              <p:sp>
                <p:nvSpPr>
                  <p:cNvPr id="16" name="Forme libre 15">
                    <a:extLst>
                      <a:ext uri="{FF2B5EF4-FFF2-40B4-BE49-F238E27FC236}">
                        <a16:creationId xmlns:a16="http://schemas.microsoft.com/office/drawing/2014/main" id="{96B4F6D7-C051-E160-6969-75AB118ECB5E}"/>
                      </a:ext>
                    </a:extLst>
                  </p:cNvPr>
                  <p:cNvSpPr/>
                  <p:nvPr/>
                </p:nvSpPr>
                <p:spPr>
                  <a:xfrm>
                    <a:off x="4488873" y="1065068"/>
                    <a:ext cx="1911927" cy="2072987"/>
                  </a:xfrm>
                  <a:custGeom>
                    <a:avLst/>
                    <a:gdLst>
                      <a:gd name="connsiteX0" fmla="*/ 0 w 1911927"/>
                      <a:gd name="connsiteY0" fmla="*/ 0 h 2072987"/>
                      <a:gd name="connsiteX1" fmla="*/ 0 w 1911927"/>
                      <a:gd name="connsiteY1" fmla="*/ 2072987 h 2072987"/>
                      <a:gd name="connsiteX2" fmla="*/ 1911927 w 1911927"/>
                      <a:gd name="connsiteY2" fmla="*/ 2072987 h 2072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11927" h="2072987">
                        <a:moveTo>
                          <a:pt x="0" y="0"/>
                        </a:moveTo>
                        <a:lnTo>
                          <a:pt x="0" y="2072987"/>
                        </a:lnTo>
                        <a:lnTo>
                          <a:pt x="1911927" y="2072987"/>
                        </a:ln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D6CDE55E-26AC-C64A-34D6-84CB998C7706}"/>
                      </a:ext>
                    </a:extLst>
                  </p:cNvPr>
                  <p:cNvGrpSpPr/>
                  <p:nvPr/>
                </p:nvGrpSpPr>
                <p:grpSpPr>
                  <a:xfrm>
                    <a:off x="437832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17" name="ZoneTexte 16">
                      <a:extLst>
                        <a:ext uri="{FF2B5EF4-FFF2-40B4-BE49-F238E27FC236}">
                          <a16:creationId xmlns:a16="http://schemas.microsoft.com/office/drawing/2014/main" id="{6BBD0FF3-C355-CADA-87F9-AF3F5B9C90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p:txBody>
                </p:sp>
                <p:cxnSp>
                  <p:nvCxnSpPr>
                    <p:cNvPr id="28" name="Connecteur droit 27">
                      <a:extLst>
                        <a:ext uri="{FF2B5EF4-FFF2-40B4-BE49-F238E27FC236}">
                          <a16:creationId xmlns:a16="http://schemas.microsoft.com/office/drawing/2014/main" id="{2DB4EC87-8D30-463E-9BF8-AE56DE86D9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653F0E22-A06D-8F4F-C9D9-0CA6B38D80BF}"/>
                      </a:ext>
                    </a:extLst>
                  </p:cNvPr>
                  <p:cNvGrpSpPr/>
                  <p:nvPr/>
                </p:nvGrpSpPr>
                <p:grpSpPr>
                  <a:xfrm>
                    <a:off x="495617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34" name="ZoneTexte 33">
                      <a:extLst>
                        <a:ext uri="{FF2B5EF4-FFF2-40B4-BE49-F238E27FC236}">
                          <a16:creationId xmlns:a16="http://schemas.microsoft.com/office/drawing/2014/main" id="{9B99B7B9-FB8C-3189-4972-A370D8377B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p:txBody>
                </p:sp>
                <p:cxnSp>
                  <p:nvCxnSpPr>
                    <p:cNvPr id="35" name="Connecteur droit 34">
                      <a:extLst>
                        <a:ext uri="{FF2B5EF4-FFF2-40B4-BE49-F238E27FC236}">
                          <a16:creationId xmlns:a16="http://schemas.microsoft.com/office/drawing/2014/main" id="{FD402955-B553-114C-F49B-0FC4A929B3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8D3B8955-9B96-A789-1684-72144FAB1FD1}"/>
                      </a:ext>
                    </a:extLst>
                  </p:cNvPr>
                  <p:cNvGrpSpPr/>
                  <p:nvPr/>
                </p:nvGrpSpPr>
                <p:grpSpPr>
                  <a:xfrm>
                    <a:off x="5207000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37" name="ZoneTexte 36">
                      <a:extLst>
                        <a:ext uri="{FF2B5EF4-FFF2-40B4-BE49-F238E27FC236}">
                          <a16:creationId xmlns:a16="http://schemas.microsoft.com/office/drawing/2014/main" id="{C85E6323-DCB6-CA30-5ECA-D681D4EA2F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</a:t>
                      </a:r>
                    </a:p>
                  </p:txBody>
                </p:sp>
                <p:cxnSp>
                  <p:nvCxnSpPr>
                    <p:cNvPr id="38" name="Connecteur droit 37">
                      <a:extLst>
                        <a:ext uri="{FF2B5EF4-FFF2-40B4-BE49-F238E27FC236}">
                          <a16:creationId xmlns:a16="http://schemas.microsoft.com/office/drawing/2014/main" id="{F16483A5-5B95-A98E-4150-4305219D611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2" name="Groupe 61">
                    <a:extLst>
                      <a:ext uri="{FF2B5EF4-FFF2-40B4-BE49-F238E27FC236}">
                        <a16:creationId xmlns:a16="http://schemas.microsoft.com/office/drawing/2014/main" id="{74F0CC19-6504-ABBA-7994-007D7BA09803}"/>
                      </a:ext>
                    </a:extLst>
                  </p:cNvPr>
                  <p:cNvGrpSpPr/>
                  <p:nvPr/>
                </p:nvGrpSpPr>
                <p:grpSpPr>
                  <a:xfrm>
                    <a:off x="5476875" y="3139954"/>
                    <a:ext cx="335348" cy="184666"/>
                    <a:chOff x="5476875" y="3139954"/>
                    <a:chExt cx="335348" cy="184666"/>
                  </a:xfrm>
                </p:grpSpPr>
                <p:sp>
                  <p:nvSpPr>
                    <p:cNvPr id="40" name="ZoneTexte 39">
                      <a:extLst>
                        <a:ext uri="{FF2B5EF4-FFF2-40B4-BE49-F238E27FC236}">
                          <a16:creationId xmlns:a16="http://schemas.microsoft.com/office/drawing/2014/main" id="{60381BCD-D1FA-8BBC-3A49-9D155A8EBF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687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2.20</a:t>
                      </a:r>
                    </a:p>
                  </p:txBody>
                </p:sp>
                <p:cxnSp>
                  <p:nvCxnSpPr>
                    <p:cNvPr id="41" name="Connecteur droit 40">
                      <a:extLst>
                        <a:ext uri="{FF2B5EF4-FFF2-40B4-BE49-F238E27FC236}">
                          <a16:creationId xmlns:a16="http://schemas.microsoft.com/office/drawing/2014/main" id="{15B68298-14ED-7996-DC4A-A3484AFD6C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6445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2" name="Groupe 41">
                    <a:extLst>
                      <a:ext uri="{FF2B5EF4-FFF2-40B4-BE49-F238E27FC236}">
                        <a16:creationId xmlns:a16="http://schemas.microsoft.com/office/drawing/2014/main" id="{CB4CAFA3-9A57-1442-C546-A7A52E1E4985}"/>
                      </a:ext>
                    </a:extLst>
                  </p:cNvPr>
                  <p:cNvGrpSpPr/>
                  <p:nvPr/>
                </p:nvGrpSpPr>
                <p:grpSpPr>
                  <a:xfrm>
                    <a:off x="572452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43" name="ZoneTexte 42">
                      <a:extLst>
                        <a:ext uri="{FF2B5EF4-FFF2-40B4-BE49-F238E27FC236}">
                          <a16:creationId xmlns:a16="http://schemas.microsoft.com/office/drawing/2014/main" id="{36C3540B-0ECD-6A06-FB62-D95D1DD251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3.70</a:t>
                      </a:r>
                    </a:p>
                  </p:txBody>
                </p:sp>
                <p:cxnSp>
                  <p:nvCxnSpPr>
                    <p:cNvPr id="44" name="Connecteur droit 43">
                      <a:extLst>
                        <a:ext uri="{FF2B5EF4-FFF2-40B4-BE49-F238E27FC236}">
                          <a16:creationId xmlns:a16="http://schemas.microsoft.com/office/drawing/2014/main" id="{16710875-4EEA-4961-0301-8999DA36011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" name="Groupe 47">
                    <a:extLst>
                      <a:ext uri="{FF2B5EF4-FFF2-40B4-BE49-F238E27FC236}">
                        <a16:creationId xmlns:a16="http://schemas.microsoft.com/office/drawing/2014/main" id="{7CAFB71C-6439-B76B-5E3E-6CFEA0DF1DAD}"/>
                      </a:ext>
                    </a:extLst>
                  </p:cNvPr>
                  <p:cNvGrpSpPr/>
                  <p:nvPr/>
                </p:nvGrpSpPr>
                <p:grpSpPr>
                  <a:xfrm>
                    <a:off x="5956300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56" name="ZoneTexte 55">
                      <a:extLst>
                        <a:ext uri="{FF2B5EF4-FFF2-40B4-BE49-F238E27FC236}">
                          <a16:creationId xmlns:a16="http://schemas.microsoft.com/office/drawing/2014/main" id="{C403C5CB-3BF5-EF19-DF1D-934FA2B1E4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</a:t>
                      </a:r>
                    </a:p>
                  </p:txBody>
                </p:sp>
                <p:cxnSp>
                  <p:nvCxnSpPr>
                    <p:cNvPr id="57" name="Connecteur droit 56">
                      <a:extLst>
                        <a:ext uri="{FF2B5EF4-FFF2-40B4-BE49-F238E27FC236}">
                          <a16:creationId xmlns:a16="http://schemas.microsoft.com/office/drawing/2014/main" id="{3902DDF7-BA2E-F4C6-08D0-F8B82ECB01E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" name="Groupe 57">
                    <a:extLst>
                      <a:ext uri="{FF2B5EF4-FFF2-40B4-BE49-F238E27FC236}">
                        <a16:creationId xmlns:a16="http://schemas.microsoft.com/office/drawing/2014/main" id="{23741C1A-6CF6-0AC1-A0EC-A52DE1FF7C20}"/>
                      </a:ext>
                    </a:extLst>
                  </p:cNvPr>
                  <p:cNvGrpSpPr/>
                  <p:nvPr/>
                </p:nvGrpSpPr>
                <p:grpSpPr>
                  <a:xfrm>
                    <a:off x="616267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59" name="ZoneTexte 58">
                      <a:extLst>
                        <a:ext uri="{FF2B5EF4-FFF2-40B4-BE49-F238E27FC236}">
                          <a16:creationId xmlns:a16="http://schemas.microsoft.com/office/drawing/2014/main" id="{B44A030C-FC68-47FE-900C-044E58664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9.70</a:t>
                      </a:r>
                    </a:p>
                  </p:txBody>
                </p:sp>
                <p:cxnSp>
                  <p:nvCxnSpPr>
                    <p:cNvPr id="60" name="Connecteur droit 59">
                      <a:extLst>
                        <a:ext uri="{FF2B5EF4-FFF2-40B4-BE49-F238E27FC236}">
                          <a16:creationId xmlns:a16="http://schemas.microsoft.com/office/drawing/2014/main" id="{05970202-A1F2-EF88-F064-F094D636DC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1" name="Connecteur droit 60">
                    <a:extLst>
                      <a:ext uri="{FF2B5EF4-FFF2-40B4-BE49-F238E27FC236}">
                        <a16:creationId xmlns:a16="http://schemas.microsoft.com/office/drawing/2014/main" id="{99719093-7A2D-3FF6-A2AA-A25E2E5F824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65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necteur droit 62">
                    <a:extLst>
                      <a:ext uri="{FF2B5EF4-FFF2-40B4-BE49-F238E27FC236}">
                        <a16:creationId xmlns:a16="http://schemas.microsoft.com/office/drawing/2014/main" id="{E7EA82F3-E79B-AE3E-ECDA-8119D647699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7429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eur droit 63">
                    <a:extLst>
                      <a:ext uri="{FF2B5EF4-FFF2-40B4-BE49-F238E27FC236}">
                        <a16:creationId xmlns:a16="http://schemas.microsoft.com/office/drawing/2014/main" id="{D585399B-1897-25A3-DDFD-29CE99CFC0F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8223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necteur droit 64">
                    <a:extLst>
                      <a:ext uri="{FF2B5EF4-FFF2-40B4-BE49-F238E27FC236}">
                        <a16:creationId xmlns:a16="http://schemas.microsoft.com/office/drawing/2014/main" id="{6310FCAB-FA9A-667A-0A56-4F4F9A7C2C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9525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necteur droit 65">
                    <a:extLst>
                      <a:ext uri="{FF2B5EF4-FFF2-40B4-BE49-F238E27FC236}">
                        <a16:creationId xmlns:a16="http://schemas.microsoft.com/office/drawing/2014/main" id="{B9C29E79-697F-5FD1-C6CC-7094964F999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001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necteur droit 66">
                    <a:extLst>
                      <a:ext uri="{FF2B5EF4-FFF2-40B4-BE49-F238E27FC236}">
                        <a16:creationId xmlns:a16="http://schemas.microsoft.com/office/drawing/2014/main" id="{EB112758-8152-A50C-88D5-4B4D685DEE7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445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necteur droit 67">
                    <a:extLst>
                      <a:ext uri="{FF2B5EF4-FFF2-40B4-BE49-F238E27FC236}">
                        <a16:creationId xmlns:a16="http://schemas.microsoft.com/office/drawing/2014/main" id="{9C9E1FAC-9181-9354-9D09-EC24BE3501A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890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onnecteur droit 68">
                    <a:extLst>
                      <a:ext uri="{FF2B5EF4-FFF2-40B4-BE49-F238E27FC236}">
                        <a16:creationId xmlns:a16="http://schemas.microsoft.com/office/drawing/2014/main" id="{BB792892-9136-871E-8B67-7110D89692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620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necteur droit 69">
                    <a:extLst>
                      <a:ext uri="{FF2B5EF4-FFF2-40B4-BE49-F238E27FC236}">
                        <a16:creationId xmlns:a16="http://schemas.microsoft.com/office/drawing/2014/main" id="{A5FFA8B5-5DA6-27F0-7D1F-BDF1528511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938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necteur droit 70">
                    <a:extLst>
                      <a:ext uri="{FF2B5EF4-FFF2-40B4-BE49-F238E27FC236}">
                        <a16:creationId xmlns:a16="http://schemas.microsoft.com/office/drawing/2014/main" id="{F486F76F-B82F-6233-603F-080B105B185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255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necteur droit 71">
                    <a:extLst>
                      <a:ext uri="{FF2B5EF4-FFF2-40B4-BE49-F238E27FC236}">
                        <a16:creationId xmlns:a16="http://schemas.microsoft.com/office/drawing/2014/main" id="{6C8DAEE4-817A-7D85-E2E4-A59BAEBCCF1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573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necteur droit 72">
                    <a:extLst>
                      <a:ext uri="{FF2B5EF4-FFF2-40B4-BE49-F238E27FC236}">
                        <a16:creationId xmlns:a16="http://schemas.microsoft.com/office/drawing/2014/main" id="{51147317-3AD9-6342-07AC-27E55FD720F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827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necteur droit 73">
                    <a:extLst>
                      <a:ext uri="{FF2B5EF4-FFF2-40B4-BE49-F238E27FC236}">
                        <a16:creationId xmlns:a16="http://schemas.microsoft.com/office/drawing/2014/main" id="{5727CE29-828E-1AAC-0D41-4E89095DED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112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necteur droit 74">
                    <a:extLst>
                      <a:ext uri="{FF2B5EF4-FFF2-40B4-BE49-F238E27FC236}">
                        <a16:creationId xmlns:a16="http://schemas.microsoft.com/office/drawing/2014/main" id="{F12A0801-FB90-5FE3-AAB6-FCA22F35AB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307327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necteur droit 75">
                    <a:extLst>
                      <a:ext uri="{FF2B5EF4-FFF2-40B4-BE49-F238E27FC236}">
                        <a16:creationId xmlns:a16="http://schemas.microsoft.com/office/drawing/2014/main" id="{A27F88EB-AA3D-1202-30B2-344F89D405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91452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cteur droit 76">
                    <a:extLst>
                      <a:ext uri="{FF2B5EF4-FFF2-40B4-BE49-F238E27FC236}">
                        <a16:creationId xmlns:a16="http://schemas.microsoft.com/office/drawing/2014/main" id="{131033B4-5550-CFF4-C44E-E6BE4771B6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7462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onnecteur droit 77">
                    <a:extLst>
                      <a:ext uri="{FF2B5EF4-FFF2-40B4-BE49-F238E27FC236}">
                        <a16:creationId xmlns:a16="http://schemas.microsoft.com/office/drawing/2014/main" id="{6AF51C22-CCBA-230B-1AE2-50F852D54D0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58432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necteur droit 78">
                    <a:extLst>
                      <a:ext uri="{FF2B5EF4-FFF2-40B4-BE49-F238E27FC236}">
                        <a16:creationId xmlns:a16="http://schemas.microsoft.com/office/drawing/2014/main" id="{6175E918-C9A4-6B40-47CD-F6FA2A8BBD0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4287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onnecteur droit 79">
                    <a:extLst>
                      <a:ext uri="{FF2B5EF4-FFF2-40B4-BE49-F238E27FC236}">
                        <a16:creationId xmlns:a16="http://schemas.microsoft.com/office/drawing/2014/main" id="{B217BF80-6636-1299-17CA-16CE8012DAE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2700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necteur droit 80">
                    <a:extLst>
                      <a:ext uri="{FF2B5EF4-FFF2-40B4-BE49-F238E27FC236}">
                        <a16:creationId xmlns:a16="http://schemas.microsoft.com/office/drawing/2014/main" id="{226E6CF2-4DD7-2C9F-D79D-D528128F86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1112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onnecteur droit 81">
                    <a:extLst>
                      <a:ext uri="{FF2B5EF4-FFF2-40B4-BE49-F238E27FC236}">
                        <a16:creationId xmlns:a16="http://schemas.microsoft.com/office/drawing/2014/main" id="{4ABEE98A-EA39-A75C-522C-3D9E5F7A340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9398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Connecteur droit 82">
                    <a:extLst>
                      <a:ext uri="{FF2B5EF4-FFF2-40B4-BE49-F238E27FC236}">
                        <a16:creationId xmlns:a16="http://schemas.microsoft.com/office/drawing/2014/main" id="{6760A311-F0D0-8A03-D1C7-3688BA6328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7810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necteur droit 83">
                    <a:extLst>
                      <a:ext uri="{FF2B5EF4-FFF2-40B4-BE49-F238E27FC236}">
                        <a16:creationId xmlns:a16="http://schemas.microsoft.com/office/drawing/2014/main" id="{95209F65-0D4F-A63A-36E7-123F17B962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6159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necteur droit 84">
                    <a:extLst>
                      <a:ext uri="{FF2B5EF4-FFF2-40B4-BE49-F238E27FC236}">
                        <a16:creationId xmlns:a16="http://schemas.microsoft.com/office/drawing/2014/main" id="{6A375EA0-7367-DC8E-16EA-2220DF926A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4445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cteur droit 85">
                    <a:extLst>
                      <a:ext uri="{FF2B5EF4-FFF2-40B4-BE49-F238E27FC236}">
                        <a16:creationId xmlns:a16="http://schemas.microsoft.com/office/drawing/2014/main" id="{020A44A9-052F-CBCE-5767-0ADE16FC1B8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28257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cteur droit 86">
                    <a:extLst>
                      <a:ext uri="{FF2B5EF4-FFF2-40B4-BE49-F238E27FC236}">
                        <a16:creationId xmlns:a16="http://schemas.microsoft.com/office/drawing/2014/main" id="{EC003165-A16E-7422-38DD-F5C75E507AC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1206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ZoneTexte 87">
                    <a:extLst>
                      <a:ext uri="{FF2B5EF4-FFF2-40B4-BE49-F238E27FC236}">
                        <a16:creationId xmlns:a16="http://schemas.microsoft.com/office/drawing/2014/main" id="{DBA39F6F-B72B-0443-31B4-C9133A469892}"/>
                      </a:ext>
                    </a:extLst>
                  </p:cNvPr>
                  <p:cNvSpPr txBox="1"/>
                  <p:nvPr/>
                </p:nvSpPr>
                <p:spPr>
                  <a:xfrm>
                    <a:off x="3496294" y="2982115"/>
                    <a:ext cx="992579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Surgery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during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index IE</a:t>
                    </a:r>
                  </a:p>
                </p:txBody>
              </p:sp>
              <p:sp>
                <p:nvSpPr>
                  <p:cNvPr id="89" name="ZoneTexte 88">
                    <a:extLst>
                      <a:ext uri="{FF2B5EF4-FFF2-40B4-BE49-F238E27FC236}">
                        <a16:creationId xmlns:a16="http://schemas.microsoft.com/office/drawing/2014/main" id="{33C7AC02-D7BD-DD53-F9EA-9AACA4F3B78E}"/>
                      </a:ext>
                    </a:extLst>
                  </p:cNvPr>
                  <p:cNvSpPr txBox="1"/>
                  <p:nvPr/>
                </p:nvSpPr>
                <p:spPr>
                  <a:xfrm>
                    <a:off x="3847351" y="2825889"/>
                    <a:ext cx="64152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Liver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disease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ZoneTexte 89">
                    <a:extLst>
                      <a:ext uri="{FF2B5EF4-FFF2-40B4-BE49-F238E27FC236}">
                        <a16:creationId xmlns:a16="http://schemas.microsoft.com/office/drawing/2014/main" id="{B7BB8D96-4F19-E5A5-6D24-89A0B9861E49}"/>
                      </a:ext>
                    </a:extLst>
                  </p:cNvPr>
                  <p:cNvSpPr txBox="1"/>
                  <p:nvPr/>
                </p:nvSpPr>
                <p:spPr>
                  <a:xfrm>
                    <a:off x="3714302" y="2653921"/>
                    <a:ext cx="774571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Diabetes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mellitus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ZoneTexte 90">
                    <a:extLst>
                      <a:ext uri="{FF2B5EF4-FFF2-40B4-BE49-F238E27FC236}">
                        <a16:creationId xmlns:a16="http://schemas.microsoft.com/office/drawing/2014/main" id="{812C2FD3-F0D2-B21F-B87B-C3E3B7E3D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610106" y="2494003"/>
                    <a:ext cx="878767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Chronic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renal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failure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ZoneTexte 91">
                    <a:extLst>
                      <a:ext uri="{FF2B5EF4-FFF2-40B4-BE49-F238E27FC236}">
                        <a16:creationId xmlns:a16="http://schemas.microsoft.com/office/drawing/2014/main" id="{BE0573C0-42A8-722C-F734-DA0F086BACAF}"/>
                      </a:ext>
                    </a:extLst>
                  </p:cNvPr>
                  <p:cNvSpPr txBox="1"/>
                  <p:nvPr/>
                </p:nvSpPr>
                <p:spPr>
                  <a:xfrm>
                    <a:off x="3000965" y="2332078"/>
                    <a:ext cx="1487908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Prosthetic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heart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valve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prior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index IE</a:t>
                    </a:r>
                  </a:p>
                </p:txBody>
              </p:sp>
              <p:sp>
                <p:nvSpPr>
                  <p:cNvPr id="93" name="ZoneTexte 92">
                    <a:extLst>
                      <a:ext uri="{FF2B5EF4-FFF2-40B4-BE49-F238E27FC236}">
                        <a16:creationId xmlns:a16="http://schemas.microsoft.com/office/drawing/2014/main" id="{BCEE44F3-C883-05AE-F92C-BCDDB06B8190}"/>
                      </a:ext>
                    </a:extLst>
                  </p:cNvPr>
                  <p:cNvSpPr txBox="1"/>
                  <p:nvPr/>
                </p:nvSpPr>
                <p:spPr>
                  <a:xfrm>
                    <a:off x="3558810" y="2179687"/>
                    <a:ext cx="930063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CIED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prior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index IE</a:t>
                    </a:r>
                  </a:p>
                </p:txBody>
              </p:sp>
              <p:sp>
                <p:nvSpPr>
                  <p:cNvPr id="94" name="ZoneTexte 93">
                    <a:extLst>
                      <a:ext uri="{FF2B5EF4-FFF2-40B4-BE49-F238E27FC236}">
                        <a16:creationId xmlns:a16="http://schemas.microsoft.com/office/drawing/2014/main" id="{3098CB9F-B8AA-0B9F-785F-03D60DF3DE75}"/>
                      </a:ext>
                    </a:extLst>
                  </p:cNvPr>
                  <p:cNvSpPr txBox="1"/>
                  <p:nvPr/>
                </p:nvSpPr>
                <p:spPr>
                  <a:xfrm>
                    <a:off x="3287903" y="2017753"/>
                    <a:ext cx="120097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Other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microbiological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etiology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ZoneTexte 94">
                    <a:extLst>
                      <a:ext uri="{FF2B5EF4-FFF2-40B4-BE49-F238E27FC236}">
                        <a16:creationId xmlns:a16="http://schemas.microsoft.com/office/drawing/2014/main" id="{38E7AD32-9027-6325-4CC5-B1A11D738906}"/>
                      </a:ext>
                    </a:extLst>
                  </p:cNvPr>
                  <p:cNvSpPr txBox="1"/>
                  <p:nvPr/>
                </p:nvSpPr>
                <p:spPr>
                  <a:xfrm>
                    <a:off x="4097419" y="1850279"/>
                    <a:ext cx="391454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CoNS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ZoneTexte 95">
                    <a:extLst>
                      <a:ext uri="{FF2B5EF4-FFF2-40B4-BE49-F238E27FC236}">
                        <a16:creationId xmlns:a16="http://schemas.microsoft.com/office/drawing/2014/main" id="{C8315032-0372-1017-7948-6020AF5756BF}"/>
                      </a:ext>
                    </a:extLst>
                  </p:cNvPr>
                  <p:cNvSpPr txBox="1"/>
                  <p:nvPr/>
                </p:nvSpPr>
                <p:spPr>
                  <a:xfrm>
                    <a:off x="3669418" y="1685867"/>
                    <a:ext cx="819455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Enterococcus </a:t>
                    </a:r>
                    <a:r>
                      <a:rPr lang="fr-FR" sz="600" i="1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spp</a:t>
                    </a:r>
                    <a:r>
                      <a:rPr lang="fr-FR" sz="6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</a:p>
                </p:txBody>
              </p:sp>
              <p:sp>
                <p:nvSpPr>
                  <p:cNvPr id="97" name="ZoneTexte 96">
                    <a:extLst>
                      <a:ext uri="{FF2B5EF4-FFF2-40B4-BE49-F238E27FC236}">
                        <a16:creationId xmlns:a16="http://schemas.microsoft.com/office/drawing/2014/main" id="{27866BBD-90ED-EB44-F477-B6B1C1277E64}"/>
                      </a:ext>
                    </a:extLst>
                  </p:cNvPr>
                  <p:cNvSpPr txBox="1"/>
                  <p:nvPr/>
                </p:nvSpPr>
                <p:spPr>
                  <a:xfrm>
                    <a:off x="3973988" y="1521422"/>
                    <a:ext cx="514885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S. aureus</a:t>
                    </a:r>
                  </a:p>
                </p:txBody>
              </p:sp>
              <p:sp>
                <p:nvSpPr>
                  <p:cNvPr id="98" name="ZoneTexte 97">
                    <a:extLst>
                      <a:ext uri="{FF2B5EF4-FFF2-40B4-BE49-F238E27FC236}">
                        <a16:creationId xmlns:a16="http://schemas.microsoft.com/office/drawing/2014/main" id="{58CDDD16-9DCA-37E3-42A7-1008AB4B8E9B}"/>
                      </a:ext>
                    </a:extLst>
                  </p:cNvPr>
                  <p:cNvSpPr txBox="1"/>
                  <p:nvPr/>
                </p:nvSpPr>
                <p:spPr>
                  <a:xfrm>
                    <a:off x="3816894" y="1353028"/>
                    <a:ext cx="671979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Calendar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year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ZoneTexte 98">
                    <a:extLst>
                      <a:ext uri="{FF2B5EF4-FFF2-40B4-BE49-F238E27FC236}">
                        <a16:creationId xmlns:a16="http://schemas.microsoft.com/office/drawing/2014/main" id="{D2546920-4AEF-540C-2860-0030F081DA1B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068" y="1191176"/>
                    <a:ext cx="1112805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Age, per one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year</a:t>
                    </a:r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600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increase</a:t>
                    </a:r>
                    <a:endParaRPr lang="fr-FR" sz="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8012D3F8-BD55-4BAC-B846-B61488023688}"/>
                      </a:ext>
                    </a:extLst>
                  </p:cNvPr>
                  <p:cNvSpPr txBox="1"/>
                  <p:nvPr/>
                </p:nvSpPr>
                <p:spPr>
                  <a:xfrm>
                    <a:off x="4135891" y="1028781"/>
                    <a:ext cx="35298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Male</a:t>
                    </a:r>
                  </a:p>
                </p:txBody>
              </p:sp>
            </p:grp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7405796E-0036-2DB1-BD0D-D2F92E561E33}"/>
                    </a:ext>
                  </a:extLst>
                </p:cNvPr>
                <p:cNvCxnSpPr/>
                <p:nvPr/>
              </p:nvCxnSpPr>
              <p:spPr>
                <a:xfrm flipV="1">
                  <a:off x="5291523" y="1065068"/>
                  <a:ext cx="0" cy="207298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E470D21C-60B8-4BEC-E23B-7BE8BF0A73FB}"/>
                  </a:ext>
                </a:extLst>
              </p:cNvPr>
              <p:cNvSpPr txBox="1"/>
              <p:nvPr/>
            </p:nvSpPr>
            <p:spPr>
              <a:xfrm>
                <a:off x="4488873" y="1049936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C965E5EF-7A7B-FA04-FCEC-26C35E936475}"/>
                </a:ext>
              </a:extLst>
            </p:cNvPr>
            <p:cNvGrpSpPr/>
            <p:nvPr/>
          </p:nvGrpSpPr>
          <p:grpSpPr>
            <a:xfrm>
              <a:off x="4546600" y="3053323"/>
              <a:ext cx="479425" cy="72000"/>
              <a:chOff x="4546600" y="3040967"/>
              <a:chExt cx="479425" cy="72000"/>
            </a:xfrm>
          </p:grpSpPr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BE9D1A7B-5604-BAED-E474-E8F41F2314B3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479425" cy="47504"/>
                <a:chOff x="4549775" y="3049527"/>
                <a:chExt cx="479425" cy="47504"/>
              </a:xfrm>
            </p:grpSpPr>
            <p:cxnSp>
              <p:nvCxnSpPr>
                <p:cNvPr id="111" name="Connecteur droit 110">
                  <a:extLst>
                    <a:ext uri="{FF2B5EF4-FFF2-40B4-BE49-F238E27FC236}">
                      <a16:creationId xmlns:a16="http://schemas.microsoft.com/office/drawing/2014/main" id="{8D35C507-3D09-A893-0038-8393CBE7FB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47942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112">
                  <a:extLst>
                    <a:ext uri="{FF2B5EF4-FFF2-40B4-BE49-F238E27FC236}">
                      <a16:creationId xmlns:a16="http://schemas.microsoft.com/office/drawing/2014/main" id="{E3A6608E-DFE7-3198-60BB-22A0E0A4E3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92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C4B830A2-7EE0-3A0D-FD82-E6F8A9A00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DE80E293-DB19-3A88-D036-F4D4222D7FA6}"/>
                  </a:ext>
                </a:extLst>
              </p:cNvPr>
              <p:cNvSpPr/>
              <p:nvPr/>
            </p:nvSpPr>
            <p:spPr>
              <a:xfrm>
                <a:off x="4765779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7" name="Groupe 116">
              <a:extLst>
                <a:ext uri="{FF2B5EF4-FFF2-40B4-BE49-F238E27FC236}">
                  <a16:creationId xmlns:a16="http://schemas.microsoft.com/office/drawing/2014/main" id="{6A26C946-A129-821B-ABDD-2E1165FF1162}"/>
                </a:ext>
              </a:extLst>
            </p:cNvPr>
            <p:cNvGrpSpPr/>
            <p:nvPr/>
          </p:nvGrpSpPr>
          <p:grpSpPr>
            <a:xfrm>
              <a:off x="5382039" y="2913107"/>
              <a:ext cx="396875" cy="72000"/>
              <a:chOff x="4546600" y="3040967"/>
              <a:chExt cx="396875" cy="72000"/>
            </a:xfrm>
          </p:grpSpPr>
          <p:grpSp>
            <p:nvGrpSpPr>
              <p:cNvPr id="118" name="Groupe 117">
                <a:extLst>
                  <a:ext uri="{FF2B5EF4-FFF2-40B4-BE49-F238E27FC236}">
                    <a16:creationId xmlns:a16="http://schemas.microsoft.com/office/drawing/2014/main" id="{F6B7A066-B6B7-F16F-E953-6F99265D4C21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396875" cy="47504"/>
                <a:chOff x="4549775" y="3049527"/>
                <a:chExt cx="396875" cy="47504"/>
              </a:xfrm>
            </p:grpSpPr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D94FE450-0FD8-749C-8762-A09312F01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39687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120">
                  <a:extLst>
                    <a:ext uri="{FF2B5EF4-FFF2-40B4-BE49-F238E27FC236}">
                      <a16:creationId xmlns:a16="http://schemas.microsoft.com/office/drawing/2014/main" id="{ED03C5C5-6905-3A3F-940C-15DE7AFD1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466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>
                  <a:extLst>
                    <a:ext uri="{FF2B5EF4-FFF2-40B4-BE49-F238E27FC236}">
                      <a16:creationId xmlns:a16="http://schemas.microsoft.com/office/drawing/2014/main" id="{782744AE-08F6-CDCD-EECE-6ABE973B14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4364BE91-BAA5-C9E1-BCF7-3F57C40E129B}"/>
                  </a:ext>
                </a:extLst>
              </p:cNvPr>
              <p:cNvSpPr/>
              <p:nvPr/>
            </p:nvSpPr>
            <p:spPr>
              <a:xfrm>
                <a:off x="472450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id="{06FB361F-1F1A-22F1-E081-937D8AAF8E08}"/>
                </a:ext>
              </a:extLst>
            </p:cNvPr>
            <p:cNvGrpSpPr/>
            <p:nvPr/>
          </p:nvGrpSpPr>
          <p:grpSpPr>
            <a:xfrm>
              <a:off x="5188364" y="2748179"/>
              <a:ext cx="288511" cy="72000"/>
              <a:chOff x="4546600" y="3040967"/>
              <a:chExt cx="288511" cy="72000"/>
            </a:xfrm>
          </p:grpSpPr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D8DD2692-7EE0-5974-A760-13CF06C511AD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88511" cy="47504"/>
                <a:chOff x="4549775" y="3049527"/>
                <a:chExt cx="288511" cy="47504"/>
              </a:xfrm>
            </p:grpSpPr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008B744D-6CAC-B961-6BB5-16A89D548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8851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1BBAEFB8-52EF-7976-F060-E42C6403D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1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0C8BEDC7-FF17-5725-3F0E-083D76A96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41BEA057-900E-90DA-BC1A-A24342E4FF5A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D7FB4CA6-A709-90FC-BDC0-9ED65D646342}"/>
                </a:ext>
              </a:extLst>
            </p:cNvPr>
            <p:cNvGrpSpPr/>
            <p:nvPr/>
          </p:nvGrpSpPr>
          <p:grpSpPr>
            <a:xfrm>
              <a:off x="5601114" y="2586082"/>
              <a:ext cx="288511" cy="72000"/>
              <a:chOff x="4546600" y="3040967"/>
              <a:chExt cx="288511" cy="72000"/>
            </a:xfrm>
          </p:grpSpPr>
          <p:grpSp>
            <p:nvGrpSpPr>
              <p:cNvPr id="132" name="Groupe 131">
                <a:extLst>
                  <a:ext uri="{FF2B5EF4-FFF2-40B4-BE49-F238E27FC236}">
                    <a16:creationId xmlns:a16="http://schemas.microsoft.com/office/drawing/2014/main" id="{94964CBB-442C-4269-60B5-BD3005D7C82F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88511" cy="47504"/>
                <a:chOff x="4549775" y="3049527"/>
                <a:chExt cx="288511" cy="47504"/>
              </a:xfrm>
            </p:grpSpPr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EB1CCC74-FEF0-4044-95F5-3EA63F94E2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8851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D75930EF-37CB-FA91-B6A4-F650F0D6E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1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C2F1B6BE-7AE2-AF49-2407-FFAADE4932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C62CF80A-57DE-EE78-E58E-DB31ED100450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807ADB5B-634B-B455-962A-33DC77C780E4}"/>
                </a:ext>
              </a:extLst>
            </p:cNvPr>
            <p:cNvGrpSpPr/>
            <p:nvPr/>
          </p:nvGrpSpPr>
          <p:grpSpPr>
            <a:xfrm>
              <a:off x="5169314" y="2445867"/>
              <a:ext cx="339725" cy="72000"/>
              <a:chOff x="4505325" y="3040967"/>
              <a:chExt cx="339725" cy="72000"/>
            </a:xfrm>
          </p:grpSpPr>
          <p:grpSp>
            <p:nvGrpSpPr>
              <p:cNvPr id="138" name="Groupe 137">
                <a:extLst>
                  <a:ext uri="{FF2B5EF4-FFF2-40B4-BE49-F238E27FC236}">
                    <a16:creationId xmlns:a16="http://schemas.microsoft.com/office/drawing/2014/main" id="{F2BD2624-FCBC-0ACB-9213-905C869390FF}"/>
                  </a:ext>
                </a:extLst>
              </p:cNvPr>
              <p:cNvGrpSpPr/>
              <p:nvPr/>
            </p:nvGrpSpPr>
            <p:grpSpPr>
              <a:xfrm>
                <a:off x="4505325" y="3053215"/>
                <a:ext cx="339725" cy="47504"/>
                <a:chOff x="4508500" y="3049527"/>
                <a:chExt cx="339725" cy="47504"/>
              </a:xfrm>
            </p:grpSpPr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0BFE5B8D-2EBC-D693-57E7-D7F275684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73279"/>
                  <a:ext cx="32978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B6D7D06F-FF6E-1034-B6FE-0517C5D5FB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82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C5D39F8B-CB09-3D6E-05C1-DC8E9C9D70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2A120B18-E5CB-6C38-71F3-264B91E65776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08010EA2-C50B-293B-4C35-106AC7C8EAFC}"/>
                </a:ext>
              </a:extLst>
            </p:cNvPr>
            <p:cNvGrpSpPr/>
            <p:nvPr/>
          </p:nvGrpSpPr>
          <p:grpSpPr>
            <a:xfrm>
              <a:off x="5007389" y="2268410"/>
              <a:ext cx="339725" cy="72000"/>
              <a:chOff x="4505325" y="3040967"/>
              <a:chExt cx="339725" cy="72000"/>
            </a:xfrm>
          </p:grpSpPr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E408B4B7-BD77-22CF-C9DC-ABC8E583A1A2}"/>
                  </a:ext>
                </a:extLst>
              </p:cNvPr>
              <p:cNvGrpSpPr/>
              <p:nvPr/>
            </p:nvGrpSpPr>
            <p:grpSpPr>
              <a:xfrm>
                <a:off x="4505325" y="3053215"/>
                <a:ext cx="339725" cy="47504"/>
                <a:chOff x="4508500" y="3049527"/>
                <a:chExt cx="339725" cy="47504"/>
              </a:xfrm>
            </p:grpSpPr>
            <p:cxnSp>
              <p:nvCxnSpPr>
                <p:cNvPr id="147" name="Connecteur droit 146">
                  <a:extLst>
                    <a:ext uri="{FF2B5EF4-FFF2-40B4-BE49-F238E27FC236}">
                      <a16:creationId xmlns:a16="http://schemas.microsoft.com/office/drawing/2014/main" id="{17B7327A-26C7-BAD8-2E7D-A670520BC5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73279"/>
                  <a:ext cx="32978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ACCFBB10-DFAC-E19D-96D6-049ECB1D3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82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3CCCAE22-8B91-DAEE-3EA8-9880CC4BE5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AD1A3613-CF35-AD46-0454-BFF2B1A87595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25625FAA-E406-4FFE-9010-F617B77FA959}"/>
                </a:ext>
              </a:extLst>
            </p:cNvPr>
            <p:cNvGrpSpPr/>
            <p:nvPr/>
          </p:nvGrpSpPr>
          <p:grpSpPr>
            <a:xfrm>
              <a:off x="5616989" y="2106485"/>
              <a:ext cx="640335" cy="72000"/>
              <a:chOff x="4375150" y="3040967"/>
              <a:chExt cx="640335" cy="72000"/>
            </a:xfrm>
          </p:grpSpPr>
          <p:grpSp>
            <p:nvGrpSpPr>
              <p:cNvPr id="151" name="Groupe 150">
                <a:extLst>
                  <a:ext uri="{FF2B5EF4-FFF2-40B4-BE49-F238E27FC236}">
                    <a16:creationId xmlns:a16="http://schemas.microsoft.com/office/drawing/2014/main" id="{706E2862-6943-4BDE-2659-53A143219A99}"/>
                  </a:ext>
                </a:extLst>
              </p:cNvPr>
              <p:cNvGrpSpPr/>
              <p:nvPr/>
            </p:nvGrpSpPr>
            <p:grpSpPr>
              <a:xfrm>
                <a:off x="4375150" y="3053215"/>
                <a:ext cx="640335" cy="47504"/>
                <a:chOff x="4378325" y="3049527"/>
                <a:chExt cx="640335" cy="47504"/>
              </a:xfrm>
            </p:grpSpPr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759EB27-EE69-766C-EF74-21A9FE9B8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73279"/>
                  <a:ext cx="64033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BD6E65E4-EDC7-234C-4A9D-A2FB7C30F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01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D27BDA9A-4F64-86AD-77EC-4D61E049B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2B843DB0-DD29-53FA-ABFC-1A0AFE6FEB01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F738834D-4BE0-C1D6-6196-98AA85E773C4}"/>
                </a:ext>
              </a:extLst>
            </p:cNvPr>
            <p:cNvGrpSpPr/>
            <p:nvPr/>
          </p:nvGrpSpPr>
          <p:grpSpPr>
            <a:xfrm>
              <a:off x="5848764" y="1978456"/>
              <a:ext cx="552036" cy="72000"/>
              <a:chOff x="4375150" y="3040967"/>
              <a:chExt cx="552036" cy="72000"/>
            </a:xfrm>
          </p:grpSpPr>
          <p:grpSp>
            <p:nvGrpSpPr>
              <p:cNvPr id="159" name="Groupe 158">
                <a:extLst>
                  <a:ext uri="{FF2B5EF4-FFF2-40B4-BE49-F238E27FC236}">
                    <a16:creationId xmlns:a16="http://schemas.microsoft.com/office/drawing/2014/main" id="{AB5934DC-1F17-53BB-8F76-542DD85BD766}"/>
                  </a:ext>
                </a:extLst>
              </p:cNvPr>
              <p:cNvGrpSpPr/>
              <p:nvPr/>
            </p:nvGrpSpPr>
            <p:grpSpPr>
              <a:xfrm>
                <a:off x="4375150" y="3053215"/>
                <a:ext cx="552036" cy="47504"/>
                <a:chOff x="4378325" y="3049527"/>
                <a:chExt cx="552036" cy="47504"/>
              </a:xfrm>
            </p:grpSpPr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234F19B8-445D-6DE4-FB61-470E138F9C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73279"/>
                  <a:ext cx="55203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44DDE996-2B57-54C3-2687-15EA452E1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4A064E3D-9BCC-3FB8-E3C4-6804288D4046}"/>
                  </a:ext>
                </a:extLst>
              </p:cNvPr>
              <p:cNvSpPr/>
              <p:nvPr/>
            </p:nvSpPr>
            <p:spPr>
              <a:xfrm>
                <a:off x="46301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5" name="Groupe 164">
              <a:extLst>
                <a:ext uri="{FF2B5EF4-FFF2-40B4-BE49-F238E27FC236}">
                  <a16:creationId xmlns:a16="http://schemas.microsoft.com/office/drawing/2014/main" id="{8AEDABC6-EAEC-502D-E260-0A2B9BA33AA3}"/>
                </a:ext>
              </a:extLst>
            </p:cNvPr>
            <p:cNvGrpSpPr/>
            <p:nvPr/>
          </p:nvGrpSpPr>
          <p:grpSpPr>
            <a:xfrm>
              <a:off x="5734464" y="1813528"/>
              <a:ext cx="492125" cy="72000"/>
              <a:chOff x="4441825" y="3040967"/>
              <a:chExt cx="492125" cy="72000"/>
            </a:xfrm>
          </p:grpSpPr>
          <p:grpSp>
            <p:nvGrpSpPr>
              <p:cNvPr id="166" name="Groupe 165">
                <a:extLst>
                  <a:ext uri="{FF2B5EF4-FFF2-40B4-BE49-F238E27FC236}">
                    <a16:creationId xmlns:a16="http://schemas.microsoft.com/office/drawing/2014/main" id="{F039A5A3-4FEA-DC02-32D1-F003768EB943}"/>
                  </a:ext>
                </a:extLst>
              </p:cNvPr>
              <p:cNvGrpSpPr/>
              <p:nvPr/>
            </p:nvGrpSpPr>
            <p:grpSpPr>
              <a:xfrm>
                <a:off x="4441825" y="3053215"/>
                <a:ext cx="492125" cy="47504"/>
                <a:chOff x="4445000" y="3049527"/>
                <a:chExt cx="492125" cy="47504"/>
              </a:xfrm>
            </p:grpSpPr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0397D3CB-529C-E02B-D41D-D43C5E375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73279"/>
                  <a:ext cx="49111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AB33D549-E3C1-5CCB-FFF2-7FCF288DA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71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B3B30121-9064-EF94-3173-20033B3CA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FFD6A800-EB0A-6C44-7E0F-8DDA22558443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2583F02D-F221-1336-77B9-C22B7C15C5B5}"/>
                </a:ext>
              </a:extLst>
            </p:cNvPr>
            <p:cNvGrpSpPr/>
            <p:nvPr/>
          </p:nvGrpSpPr>
          <p:grpSpPr>
            <a:xfrm>
              <a:off x="5655089" y="1660785"/>
              <a:ext cx="492125" cy="72000"/>
              <a:chOff x="4441825" y="3040967"/>
              <a:chExt cx="492125" cy="72000"/>
            </a:xfrm>
          </p:grpSpPr>
          <p:grpSp>
            <p:nvGrpSpPr>
              <p:cNvPr id="174" name="Groupe 173">
                <a:extLst>
                  <a:ext uri="{FF2B5EF4-FFF2-40B4-BE49-F238E27FC236}">
                    <a16:creationId xmlns:a16="http://schemas.microsoft.com/office/drawing/2014/main" id="{17D493AB-2B61-67E7-A869-09E795CDDCF9}"/>
                  </a:ext>
                </a:extLst>
              </p:cNvPr>
              <p:cNvGrpSpPr/>
              <p:nvPr/>
            </p:nvGrpSpPr>
            <p:grpSpPr>
              <a:xfrm>
                <a:off x="4441825" y="3053215"/>
                <a:ext cx="492125" cy="47504"/>
                <a:chOff x="4445000" y="3049527"/>
                <a:chExt cx="492125" cy="47504"/>
              </a:xfrm>
            </p:grpSpPr>
            <p:cxnSp>
              <p:nvCxnSpPr>
                <p:cNvPr id="176" name="Connecteur droit 175">
                  <a:extLst>
                    <a:ext uri="{FF2B5EF4-FFF2-40B4-BE49-F238E27FC236}">
                      <a16:creationId xmlns:a16="http://schemas.microsoft.com/office/drawing/2014/main" id="{9352D295-9FE9-A0FF-8E55-1009A0B71E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73279"/>
                  <a:ext cx="49111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eur droit 176">
                  <a:extLst>
                    <a:ext uri="{FF2B5EF4-FFF2-40B4-BE49-F238E27FC236}">
                      <a16:creationId xmlns:a16="http://schemas.microsoft.com/office/drawing/2014/main" id="{E6224076-94DF-9CBD-ACEE-12ACC58D94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71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177">
                  <a:extLst>
                    <a:ext uri="{FF2B5EF4-FFF2-40B4-BE49-F238E27FC236}">
                      <a16:creationId xmlns:a16="http://schemas.microsoft.com/office/drawing/2014/main" id="{FD537535-D202-EEB7-1F52-57EBF5646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5F66BEFA-3263-53C4-7CCC-AD1AD69AED09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9" name="Groupe 178">
              <a:extLst>
                <a:ext uri="{FF2B5EF4-FFF2-40B4-BE49-F238E27FC236}">
                  <a16:creationId xmlns:a16="http://schemas.microsoft.com/office/drawing/2014/main" id="{4535906A-6B26-F6F6-0844-6BCDDC5A2F2B}"/>
                </a:ext>
              </a:extLst>
            </p:cNvPr>
            <p:cNvGrpSpPr/>
            <p:nvPr/>
          </p:nvGrpSpPr>
          <p:grpSpPr>
            <a:xfrm>
              <a:off x="5175664" y="1181187"/>
              <a:ext cx="288925" cy="72000"/>
              <a:chOff x="4546600" y="3040967"/>
              <a:chExt cx="288925" cy="72000"/>
            </a:xfrm>
          </p:grpSpPr>
          <p:grpSp>
            <p:nvGrpSpPr>
              <p:cNvPr id="180" name="Groupe 179">
                <a:extLst>
                  <a:ext uri="{FF2B5EF4-FFF2-40B4-BE49-F238E27FC236}">
                    <a16:creationId xmlns:a16="http://schemas.microsoft.com/office/drawing/2014/main" id="{99DC2A45-193E-A810-AE14-DECA0E019B66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88925" cy="47504"/>
                <a:chOff x="4549775" y="3049527"/>
                <a:chExt cx="288925" cy="47504"/>
              </a:xfrm>
            </p:grpSpPr>
            <p:cxnSp>
              <p:nvCxnSpPr>
                <p:cNvPr id="182" name="Connecteur droit 181">
                  <a:extLst>
                    <a:ext uri="{FF2B5EF4-FFF2-40B4-BE49-F238E27FC236}">
                      <a16:creationId xmlns:a16="http://schemas.microsoft.com/office/drawing/2014/main" id="{B9E65729-D830-109A-D090-B6732717DC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8892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182">
                  <a:extLst>
                    <a:ext uri="{FF2B5EF4-FFF2-40B4-BE49-F238E27FC236}">
                      <a16:creationId xmlns:a16="http://schemas.microsoft.com/office/drawing/2014/main" id="{A168EFE7-D0D0-8E38-A020-D4D1622DD5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87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cteur droit 183">
                  <a:extLst>
                    <a:ext uri="{FF2B5EF4-FFF2-40B4-BE49-F238E27FC236}">
                      <a16:creationId xmlns:a16="http://schemas.microsoft.com/office/drawing/2014/main" id="{8D961E56-C4BD-8A20-17A4-0BDFC552BA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F0123DF4-12C5-3EC5-59E5-361BA01BF3E1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5AB0BE9C-AD78-DBCB-3636-D698264E62AF}"/>
                </a:ext>
              </a:extLst>
            </p:cNvPr>
            <p:cNvSpPr/>
            <p:nvPr/>
          </p:nvSpPr>
          <p:spPr>
            <a:xfrm>
              <a:off x="5248631" y="1332343"/>
              <a:ext cx="72000" cy="72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557C4B3-FCC8-CB7F-989A-18340509ED18}"/>
                </a:ext>
              </a:extLst>
            </p:cNvPr>
            <p:cNvSpPr/>
            <p:nvPr/>
          </p:nvSpPr>
          <p:spPr>
            <a:xfrm>
              <a:off x="5264506" y="1533832"/>
              <a:ext cx="45719" cy="45719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2" name="Groupe 731">
            <a:extLst>
              <a:ext uri="{FF2B5EF4-FFF2-40B4-BE49-F238E27FC236}">
                <a16:creationId xmlns:a16="http://schemas.microsoft.com/office/drawing/2014/main" id="{7D6045DF-D23B-EEB2-E3BF-F21275C5361E}"/>
              </a:ext>
            </a:extLst>
          </p:cNvPr>
          <p:cNvGrpSpPr/>
          <p:nvPr/>
        </p:nvGrpSpPr>
        <p:grpSpPr>
          <a:xfrm>
            <a:off x="2351084" y="3151305"/>
            <a:ext cx="3634115" cy="2770976"/>
            <a:chOff x="2863908" y="3299204"/>
            <a:chExt cx="3634115" cy="2770976"/>
          </a:xfrm>
        </p:grpSpPr>
        <p:grpSp>
          <p:nvGrpSpPr>
            <p:cNvPr id="351" name="Groupe 350">
              <a:extLst>
                <a:ext uri="{FF2B5EF4-FFF2-40B4-BE49-F238E27FC236}">
                  <a16:creationId xmlns:a16="http://schemas.microsoft.com/office/drawing/2014/main" id="{29577149-2775-6B21-F10C-5E1A43E9475B}"/>
                </a:ext>
              </a:extLst>
            </p:cNvPr>
            <p:cNvGrpSpPr/>
            <p:nvPr/>
          </p:nvGrpSpPr>
          <p:grpSpPr>
            <a:xfrm>
              <a:off x="2863908" y="3299204"/>
              <a:ext cx="3634115" cy="2770976"/>
              <a:chOff x="2863908" y="3299204"/>
              <a:chExt cx="3634115" cy="2770976"/>
            </a:xfrm>
          </p:grpSpPr>
          <p:sp>
            <p:nvSpPr>
              <p:cNvPr id="191" name="ZoneTexte 190">
                <a:extLst>
                  <a:ext uri="{FF2B5EF4-FFF2-40B4-BE49-F238E27FC236}">
                    <a16:creationId xmlns:a16="http://schemas.microsoft.com/office/drawing/2014/main" id="{F4B9FDB8-2925-EFA5-F5A5-B08986C53DED}"/>
                  </a:ext>
                </a:extLst>
              </p:cNvPr>
              <p:cNvSpPr txBox="1"/>
              <p:nvPr/>
            </p:nvSpPr>
            <p:spPr>
              <a:xfrm>
                <a:off x="2863908" y="3299204"/>
                <a:ext cx="1098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Recurrent</a:t>
                </a:r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IE</a:t>
                </a:r>
              </a:p>
            </p:txBody>
          </p:sp>
          <p:grpSp>
            <p:nvGrpSpPr>
              <p:cNvPr id="193" name="Groupe 192">
                <a:extLst>
                  <a:ext uri="{FF2B5EF4-FFF2-40B4-BE49-F238E27FC236}">
                    <a16:creationId xmlns:a16="http://schemas.microsoft.com/office/drawing/2014/main" id="{DA1E5FE5-20D4-8A9A-6AF5-68C7F55FD905}"/>
                  </a:ext>
                </a:extLst>
              </p:cNvPr>
              <p:cNvGrpSpPr/>
              <p:nvPr/>
            </p:nvGrpSpPr>
            <p:grpSpPr>
              <a:xfrm>
                <a:off x="3000965" y="3624986"/>
                <a:ext cx="3497058" cy="2295839"/>
                <a:chOff x="3000965" y="1028781"/>
                <a:chExt cx="3497058" cy="2295839"/>
              </a:xfrm>
            </p:grpSpPr>
            <p:grpSp>
              <p:nvGrpSpPr>
                <p:cNvPr id="261" name="Groupe 260">
                  <a:extLst>
                    <a:ext uri="{FF2B5EF4-FFF2-40B4-BE49-F238E27FC236}">
                      <a16:creationId xmlns:a16="http://schemas.microsoft.com/office/drawing/2014/main" id="{26C6FC3F-7699-DB8C-D0C6-8CCA1A8C434F}"/>
                    </a:ext>
                  </a:extLst>
                </p:cNvPr>
                <p:cNvGrpSpPr/>
                <p:nvPr/>
              </p:nvGrpSpPr>
              <p:grpSpPr>
                <a:xfrm>
                  <a:off x="3000965" y="1028781"/>
                  <a:ext cx="3497058" cy="2295839"/>
                  <a:chOff x="3000965" y="1028781"/>
                  <a:chExt cx="3497058" cy="2295839"/>
                </a:xfrm>
              </p:grpSpPr>
              <p:cxnSp>
                <p:nvCxnSpPr>
                  <p:cNvPr id="264" name="Connecteur droit 263">
                    <a:extLst>
                      <a:ext uri="{FF2B5EF4-FFF2-40B4-BE49-F238E27FC236}">
                        <a16:creationId xmlns:a16="http://schemas.microsoft.com/office/drawing/2014/main" id="{508F9591-8BD3-4C48-F806-F0AB05411E0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10573" y="1065068"/>
                    <a:ext cx="0" cy="20729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3" name="Groupe 262">
                    <a:extLst>
                      <a:ext uri="{FF2B5EF4-FFF2-40B4-BE49-F238E27FC236}">
                        <a16:creationId xmlns:a16="http://schemas.microsoft.com/office/drawing/2014/main" id="{0AF43EF7-BD4F-1489-1406-89FFACE6AD15}"/>
                      </a:ext>
                    </a:extLst>
                  </p:cNvPr>
                  <p:cNvGrpSpPr/>
                  <p:nvPr/>
                </p:nvGrpSpPr>
                <p:grpSpPr>
                  <a:xfrm>
                    <a:off x="3000965" y="1028781"/>
                    <a:ext cx="3497058" cy="2295839"/>
                    <a:chOff x="3000965" y="1028781"/>
                    <a:chExt cx="3497058" cy="2295839"/>
                  </a:xfrm>
                </p:grpSpPr>
                <p:sp>
                  <p:nvSpPr>
                    <p:cNvPr id="265" name="Forme libre 264">
                      <a:extLst>
                        <a:ext uri="{FF2B5EF4-FFF2-40B4-BE49-F238E27FC236}">
                          <a16:creationId xmlns:a16="http://schemas.microsoft.com/office/drawing/2014/main" id="{67C928B7-6B74-6B4A-818F-B9EAF3961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8873" y="1065068"/>
                      <a:ext cx="1911927" cy="2072987"/>
                    </a:xfrm>
                    <a:custGeom>
                      <a:avLst/>
                      <a:gdLst>
                        <a:gd name="connsiteX0" fmla="*/ 0 w 1911927"/>
                        <a:gd name="connsiteY0" fmla="*/ 0 h 2072987"/>
                        <a:gd name="connsiteX1" fmla="*/ 0 w 1911927"/>
                        <a:gd name="connsiteY1" fmla="*/ 2072987 h 2072987"/>
                        <a:gd name="connsiteX2" fmla="*/ 1911927 w 1911927"/>
                        <a:gd name="connsiteY2" fmla="*/ 2072987 h 2072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11927" h="2072987">
                          <a:moveTo>
                            <a:pt x="0" y="0"/>
                          </a:moveTo>
                          <a:lnTo>
                            <a:pt x="0" y="2072987"/>
                          </a:lnTo>
                          <a:lnTo>
                            <a:pt x="1911927" y="2072987"/>
                          </a:lnTo>
                        </a:path>
                      </a:pathLst>
                    </a:cu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266" name="Groupe 265">
                      <a:extLst>
                        <a:ext uri="{FF2B5EF4-FFF2-40B4-BE49-F238E27FC236}">
                          <a16:creationId xmlns:a16="http://schemas.microsoft.com/office/drawing/2014/main" id="{37301BBB-E05C-351A-C1BE-D1654A8305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7832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24" name="ZoneTexte 323">
                        <a:extLst>
                          <a:ext uri="{FF2B5EF4-FFF2-40B4-BE49-F238E27FC236}">
                            <a16:creationId xmlns:a16="http://schemas.microsoft.com/office/drawing/2014/main" id="{A2389736-0CDC-A8AA-EFA4-349CDA9E5D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0.20</a:t>
                        </a:r>
                      </a:p>
                    </p:txBody>
                  </p:sp>
                  <p:cxnSp>
                    <p:nvCxnSpPr>
                      <p:cNvPr id="325" name="Connecteur droit 324">
                        <a:extLst>
                          <a:ext uri="{FF2B5EF4-FFF2-40B4-BE49-F238E27FC236}">
                            <a16:creationId xmlns:a16="http://schemas.microsoft.com/office/drawing/2014/main" id="{9DFE69F8-78EF-63EE-9611-82BC4FFD61B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7" name="Groupe 266">
                      <a:extLst>
                        <a:ext uri="{FF2B5EF4-FFF2-40B4-BE49-F238E27FC236}">
                          <a16:creationId xmlns:a16="http://schemas.microsoft.com/office/drawing/2014/main" id="{27C1C995-BE79-F7C8-A050-A5CFEE59C8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5617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22" name="ZoneTexte 321">
                        <a:extLst>
                          <a:ext uri="{FF2B5EF4-FFF2-40B4-BE49-F238E27FC236}">
                            <a16:creationId xmlns:a16="http://schemas.microsoft.com/office/drawing/2014/main" id="{C33572AE-0200-7F59-6E72-BA0D933CB39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0.70</a:t>
                        </a:r>
                      </a:p>
                    </p:txBody>
                  </p:sp>
                  <p:cxnSp>
                    <p:nvCxnSpPr>
                      <p:cNvPr id="323" name="Connecteur droit 322">
                        <a:extLst>
                          <a:ext uri="{FF2B5EF4-FFF2-40B4-BE49-F238E27FC236}">
                            <a16:creationId xmlns:a16="http://schemas.microsoft.com/office/drawing/2014/main" id="{8C0610F1-FFC6-C8C3-83B1-49CA48DE822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8" name="Groupe 267">
                      <a:extLst>
                        <a:ext uri="{FF2B5EF4-FFF2-40B4-BE49-F238E27FC236}">
                          <a16:creationId xmlns:a16="http://schemas.microsoft.com/office/drawing/2014/main" id="{0F8FE781-C2F1-3BBF-4782-EF2F74A5C3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07000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20" name="ZoneTexte 319">
                        <a:extLst>
                          <a:ext uri="{FF2B5EF4-FFF2-40B4-BE49-F238E27FC236}">
                            <a16:creationId xmlns:a16="http://schemas.microsoft.com/office/drawing/2014/main" id="{64432859-F6FB-16C5-32DD-634A793446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1.20</a:t>
                        </a:r>
                      </a:p>
                    </p:txBody>
                  </p:sp>
                  <p:cxnSp>
                    <p:nvCxnSpPr>
                      <p:cNvPr id="321" name="Connecteur droit 320">
                        <a:extLst>
                          <a:ext uri="{FF2B5EF4-FFF2-40B4-BE49-F238E27FC236}">
                            <a16:creationId xmlns:a16="http://schemas.microsoft.com/office/drawing/2014/main" id="{D21EE634-AE8D-A77A-5CE8-E53EA213B8C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9" name="Groupe 268">
                      <a:extLst>
                        <a:ext uri="{FF2B5EF4-FFF2-40B4-BE49-F238E27FC236}">
                          <a16:creationId xmlns:a16="http://schemas.microsoft.com/office/drawing/2014/main" id="{97F4CEB2-2FF3-10D7-B2D7-636E0D42B0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76875" y="3139954"/>
                      <a:ext cx="335348" cy="184666"/>
                      <a:chOff x="5476875" y="3139954"/>
                      <a:chExt cx="335348" cy="184666"/>
                    </a:xfrm>
                  </p:grpSpPr>
                  <p:sp>
                    <p:nvSpPr>
                      <p:cNvPr id="318" name="ZoneTexte 317">
                        <a:extLst>
                          <a:ext uri="{FF2B5EF4-FFF2-40B4-BE49-F238E27FC236}">
                            <a16:creationId xmlns:a16="http://schemas.microsoft.com/office/drawing/2014/main" id="{DB2194BD-FCE0-1BFC-C974-0348308AF2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687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2.20</a:t>
                        </a:r>
                      </a:p>
                    </p:txBody>
                  </p:sp>
                  <p:cxnSp>
                    <p:nvCxnSpPr>
                      <p:cNvPr id="319" name="Connecteur droit 318">
                        <a:extLst>
                          <a:ext uri="{FF2B5EF4-FFF2-40B4-BE49-F238E27FC236}">
                            <a16:creationId xmlns:a16="http://schemas.microsoft.com/office/drawing/2014/main" id="{5A61EC2E-3BC2-E915-3C99-93420D288D6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564454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0" name="Groupe 269">
                      <a:extLst>
                        <a:ext uri="{FF2B5EF4-FFF2-40B4-BE49-F238E27FC236}">
                          <a16:creationId xmlns:a16="http://schemas.microsoft.com/office/drawing/2014/main" id="{6724A803-A093-0133-F364-345E089C3C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452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16" name="ZoneTexte 315">
                        <a:extLst>
                          <a:ext uri="{FF2B5EF4-FFF2-40B4-BE49-F238E27FC236}">
                            <a16:creationId xmlns:a16="http://schemas.microsoft.com/office/drawing/2014/main" id="{835F7E63-415E-1A4F-F5B8-DE32C20968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3.70</a:t>
                        </a:r>
                      </a:p>
                    </p:txBody>
                  </p:sp>
                  <p:cxnSp>
                    <p:nvCxnSpPr>
                      <p:cNvPr id="317" name="Connecteur droit 316">
                        <a:extLst>
                          <a:ext uri="{FF2B5EF4-FFF2-40B4-BE49-F238E27FC236}">
                            <a16:creationId xmlns:a16="http://schemas.microsoft.com/office/drawing/2014/main" id="{CF23E9C3-F685-CD08-7EA3-DA2AE72AF7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1" name="Groupe 270">
                      <a:extLst>
                        <a:ext uri="{FF2B5EF4-FFF2-40B4-BE49-F238E27FC236}">
                          <a16:creationId xmlns:a16="http://schemas.microsoft.com/office/drawing/2014/main" id="{A8638EA3-1FE0-E4A1-4330-8A17C8FCA6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56300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14" name="ZoneTexte 313">
                        <a:extLst>
                          <a:ext uri="{FF2B5EF4-FFF2-40B4-BE49-F238E27FC236}">
                            <a16:creationId xmlns:a16="http://schemas.microsoft.com/office/drawing/2014/main" id="{2947C1D0-91B9-4EFD-4E0F-8E071FAA45F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6.20</a:t>
                        </a:r>
                      </a:p>
                    </p:txBody>
                  </p:sp>
                  <p:cxnSp>
                    <p:nvCxnSpPr>
                      <p:cNvPr id="315" name="Connecteur droit 314">
                        <a:extLst>
                          <a:ext uri="{FF2B5EF4-FFF2-40B4-BE49-F238E27FC236}">
                            <a16:creationId xmlns:a16="http://schemas.microsoft.com/office/drawing/2014/main" id="{92543783-03AC-4EAC-FE2E-E4590E43A75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2" name="Groupe 271">
                      <a:extLst>
                        <a:ext uri="{FF2B5EF4-FFF2-40B4-BE49-F238E27FC236}">
                          <a16:creationId xmlns:a16="http://schemas.microsoft.com/office/drawing/2014/main" id="{10190927-FD81-5952-C0AE-F46E61409C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6267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312" name="ZoneTexte 311">
                        <a:extLst>
                          <a:ext uri="{FF2B5EF4-FFF2-40B4-BE49-F238E27FC236}">
                            <a16:creationId xmlns:a16="http://schemas.microsoft.com/office/drawing/2014/main" id="{C9CA745D-7ECA-69B4-DB72-22F63B3B9D9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9.70</a:t>
                        </a:r>
                      </a:p>
                    </p:txBody>
                  </p:sp>
                  <p:cxnSp>
                    <p:nvCxnSpPr>
                      <p:cNvPr id="313" name="Connecteur droit 312">
                        <a:extLst>
                          <a:ext uri="{FF2B5EF4-FFF2-40B4-BE49-F238E27FC236}">
                            <a16:creationId xmlns:a16="http://schemas.microsoft.com/office/drawing/2014/main" id="{142DDD91-E589-DC58-2F30-54520BD4B5A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3" name="Connecteur droit 272">
                      <a:extLst>
                        <a:ext uri="{FF2B5EF4-FFF2-40B4-BE49-F238E27FC236}">
                          <a16:creationId xmlns:a16="http://schemas.microsoft.com/office/drawing/2014/main" id="{3E22E610-5E5A-8B16-BFA7-C30CAEB530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365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4" name="Connecteur droit 273">
                      <a:extLst>
                        <a:ext uri="{FF2B5EF4-FFF2-40B4-BE49-F238E27FC236}">
                          <a16:creationId xmlns:a16="http://schemas.microsoft.com/office/drawing/2014/main" id="{8B9882F5-411E-061B-4865-6099E4273E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7429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" name="Connecteur droit 274">
                      <a:extLst>
                        <a:ext uri="{FF2B5EF4-FFF2-40B4-BE49-F238E27FC236}">
                          <a16:creationId xmlns:a16="http://schemas.microsoft.com/office/drawing/2014/main" id="{8F84A3A4-ADC9-C2D1-EE70-5F067C65E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8223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" name="Connecteur droit 275">
                      <a:extLst>
                        <a:ext uri="{FF2B5EF4-FFF2-40B4-BE49-F238E27FC236}">
                          <a16:creationId xmlns:a16="http://schemas.microsoft.com/office/drawing/2014/main" id="{EB24A953-A186-89DB-BB44-6AA1B8AAE9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9525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Connecteur droit 276">
                      <a:extLst>
                        <a:ext uri="{FF2B5EF4-FFF2-40B4-BE49-F238E27FC236}">
                          <a16:creationId xmlns:a16="http://schemas.microsoft.com/office/drawing/2014/main" id="{E9D6AEA5-6C92-4470-884D-F153D4009DE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001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8" name="Connecteur droit 277">
                      <a:extLst>
                        <a:ext uri="{FF2B5EF4-FFF2-40B4-BE49-F238E27FC236}">
                          <a16:creationId xmlns:a16="http://schemas.microsoft.com/office/drawing/2014/main" id="{7A7D543E-B95A-25C1-008B-2D419164308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445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Connecteur droit 278">
                      <a:extLst>
                        <a:ext uri="{FF2B5EF4-FFF2-40B4-BE49-F238E27FC236}">
                          <a16:creationId xmlns:a16="http://schemas.microsoft.com/office/drawing/2014/main" id="{7ED1083D-2F9D-F179-4248-661EC5C000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890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0" name="Connecteur droit 279">
                      <a:extLst>
                        <a:ext uri="{FF2B5EF4-FFF2-40B4-BE49-F238E27FC236}">
                          <a16:creationId xmlns:a16="http://schemas.microsoft.com/office/drawing/2014/main" id="{4AC5D749-509D-22AB-1EDE-AB109A0BDDE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1620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Connecteur droit 280">
                      <a:extLst>
                        <a:ext uri="{FF2B5EF4-FFF2-40B4-BE49-F238E27FC236}">
                          <a16:creationId xmlns:a16="http://schemas.microsoft.com/office/drawing/2014/main" id="{D343DEDB-BB2A-2B7F-90AC-F76A84E07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1938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Connecteur droit 281">
                      <a:extLst>
                        <a:ext uri="{FF2B5EF4-FFF2-40B4-BE49-F238E27FC236}">
                          <a16:creationId xmlns:a16="http://schemas.microsoft.com/office/drawing/2014/main" id="{E2C65F02-E84C-4874-6226-9CC8B175B9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255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Connecteur droit 282">
                      <a:extLst>
                        <a:ext uri="{FF2B5EF4-FFF2-40B4-BE49-F238E27FC236}">
                          <a16:creationId xmlns:a16="http://schemas.microsoft.com/office/drawing/2014/main" id="{AD39049A-88F6-371A-91FA-1D01AE962C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573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4" name="Connecteur droit 283">
                      <a:extLst>
                        <a:ext uri="{FF2B5EF4-FFF2-40B4-BE49-F238E27FC236}">
                          <a16:creationId xmlns:a16="http://schemas.microsoft.com/office/drawing/2014/main" id="{EAB40BA8-7CC1-5B05-8CC4-4F7AEF2AB8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827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5" name="Connecteur droit 284">
                      <a:extLst>
                        <a:ext uri="{FF2B5EF4-FFF2-40B4-BE49-F238E27FC236}">
                          <a16:creationId xmlns:a16="http://schemas.microsoft.com/office/drawing/2014/main" id="{B7F4007F-A414-32BF-3DD2-F6C7127F30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112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6" name="Connecteur droit 285">
                      <a:extLst>
                        <a:ext uri="{FF2B5EF4-FFF2-40B4-BE49-F238E27FC236}">
                          <a16:creationId xmlns:a16="http://schemas.microsoft.com/office/drawing/2014/main" id="{123A0AC7-2594-5BA2-6518-2727F100A3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307327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7" name="Connecteur droit 286">
                      <a:extLst>
                        <a:ext uri="{FF2B5EF4-FFF2-40B4-BE49-F238E27FC236}">
                          <a16:creationId xmlns:a16="http://schemas.microsoft.com/office/drawing/2014/main" id="{EC491581-A686-CD8E-9A53-A911C86EBFC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91452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" name="Connecteur droit 287">
                      <a:extLst>
                        <a:ext uri="{FF2B5EF4-FFF2-40B4-BE49-F238E27FC236}">
                          <a16:creationId xmlns:a16="http://schemas.microsoft.com/office/drawing/2014/main" id="{E90F056B-583F-464C-7772-CB4EE567E5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7462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Connecteur droit 288">
                      <a:extLst>
                        <a:ext uri="{FF2B5EF4-FFF2-40B4-BE49-F238E27FC236}">
                          <a16:creationId xmlns:a16="http://schemas.microsoft.com/office/drawing/2014/main" id="{EBB77B89-78FB-74E2-6E23-B5B9569408B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58432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0" name="Connecteur droit 289">
                      <a:extLst>
                        <a:ext uri="{FF2B5EF4-FFF2-40B4-BE49-F238E27FC236}">
                          <a16:creationId xmlns:a16="http://schemas.microsoft.com/office/drawing/2014/main" id="{E9C38B08-B683-0301-B3B5-D2BCFF71872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4287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1" name="Connecteur droit 290">
                      <a:extLst>
                        <a:ext uri="{FF2B5EF4-FFF2-40B4-BE49-F238E27FC236}">
                          <a16:creationId xmlns:a16="http://schemas.microsoft.com/office/drawing/2014/main" id="{C46DE877-0FBB-030A-DA6E-9807A64794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2700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2" name="Connecteur droit 291">
                      <a:extLst>
                        <a:ext uri="{FF2B5EF4-FFF2-40B4-BE49-F238E27FC236}">
                          <a16:creationId xmlns:a16="http://schemas.microsoft.com/office/drawing/2014/main" id="{3B8017EE-1A6A-F57C-7CDA-66A695EAAF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1112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Connecteur droit 292">
                      <a:extLst>
                        <a:ext uri="{FF2B5EF4-FFF2-40B4-BE49-F238E27FC236}">
                          <a16:creationId xmlns:a16="http://schemas.microsoft.com/office/drawing/2014/main" id="{5C3889F6-F04B-5583-F955-4206201D9F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9398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Connecteur droit 293">
                      <a:extLst>
                        <a:ext uri="{FF2B5EF4-FFF2-40B4-BE49-F238E27FC236}">
                          <a16:creationId xmlns:a16="http://schemas.microsoft.com/office/drawing/2014/main" id="{58763C8B-CC54-CF3D-9464-5B4CE873B25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7810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Connecteur droit 294">
                      <a:extLst>
                        <a:ext uri="{FF2B5EF4-FFF2-40B4-BE49-F238E27FC236}">
                          <a16:creationId xmlns:a16="http://schemas.microsoft.com/office/drawing/2014/main" id="{181ADE26-C984-1755-8AB9-B962B24B69F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6159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Connecteur droit 295">
                      <a:extLst>
                        <a:ext uri="{FF2B5EF4-FFF2-40B4-BE49-F238E27FC236}">
                          <a16:creationId xmlns:a16="http://schemas.microsoft.com/office/drawing/2014/main" id="{AC2F4F1A-A465-44AD-4980-3F59C4572E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4445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Connecteur droit 296">
                      <a:extLst>
                        <a:ext uri="{FF2B5EF4-FFF2-40B4-BE49-F238E27FC236}">
                          <a16:creationId xmlns:a16="http://schemas.microsoft.com/office/drawing/2014/main" id="{61409CAB-9E98-75B4-BE6C-8E95FA642D0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28257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Connecteur droit 297">
                      <a:extLst>
                        <a:ext uri="{FF2B5EF4-FFF2-40B4-BE49-F238E27FC236}">
                          <a16:creationId xmlns:a16="http://schemas.microsoft.com/office/drawing/2014/main" id="{A1EF8734-7E9A-7A56-E687-DF905347568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1206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9" name="ZoneTexte 298">
                      <a:extLst>
                        <a:ext uri="{FF2B5EF4-FFF2-40B4-BE49-F238E27FC236}">
                          <a16:creationId xmlns:a16="http://schemas.microsoft.com/office/drawing/2014/main" id="{E119CFFD-7FC7-E246-2280-8109E9F8EB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6294" y="2982115"/>
                      <a:ext cx="992579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index IE</a:t>
                      </a:r>
                    </a:p>
                  </p:txBody>
                </p:sp>
                <p:sp>
                  <p:nvSpPr>
                    <p:cNvPr id="300" name="ZoneTexte 299">
                      <a:extLst>
                        <a:ext uri="{FF2B5EF4-FFF2-40B4-BE49-F238E27FC236}">
                          <a16:creationId xmlns:a16="http://schemas.microsoft.com/office/drawing/2014/main" id="{F6E13B00-840E-48A4-E55B-729AFEDE7F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47351" y="2825889"/>
                      <a:ext cx="64152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1" name="ZoneTexte 300">
                      <a:extLst>
                        <a:ext uri="{FF2B5EF4-FFF2-40B4-BE49-F238E27FC236}">
                          <a16:creationId xmlns:a16="http://schemas.microsoft.com/office/drawing/2014/main" id="{683EB23F-6B51-EFEB-72E8-C1CFBE39B8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14302" y="2653921"/>
                      <a:ext cx="774571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mellitus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2" name="ZoneTexte 301">
                      <a:extLst>
                        <a:ext uri="{FF2B5EF4-FFF2-40B4-BE49-F238E27FC236}">
                          <a16:creationId xmlns:a16="http://schemas.microsoft.com/office/drawing/2014/main" id="{67C6AB5D-40FB-9401-A7D4-D91F29D7F3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0106" y="2494003"/>
                      <a:ext cx="878767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renal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3" name="ZoneTexte 302">
                      <a:extLst>
                        <a:ext uri="{FF2B5EF4-FFF2-40B4-BE49-F238E27FC236}">
                          <a16:creationId xmlns:a16="http://schemas.microsoft.com/office/drawing/2014/main" id="{1388ED0E-98AA-1EFD-3E5C-8B598D8878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0965" y="2332078"/>
                      <a:ext cx="148790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Prosthetic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heart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valve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index IE</a:t>
                      </a:r>
                    </a:p>
                  </p:txBody>
                </p:sp>
                <p:sp>
                  <p:nvSpPr>
                    <p:cNvPr id="304" name="ZoneTexte 303">
                      <a:extLst>
                        <a:ext uri="{FF2B5EF4-FFF2-40B4-BE49-F238E27FC236}">
                          <a16:creationId xmlns:a16="http://schemas.microsoft.com/office/drawing/2014/main" id="{4FB63ABC-2E14-EB7B-36B8-02D1F6EEE5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58810" y="2179687"/>
                      <a:ext cx="930063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CIED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index IE</a:t>
                      </a:r>
                    </a:p>
                  </p:txBody>
                </p:sp>
                <p:sp>
                  <p:nvSpPr>
                    <p:cNvPr id="305" name="ZoneTexte 304">
                      <a:extLst>
                        <a:ext uri="{FF2B5EF4-FFF2-40B4-BE49-F238E27FC236}">
                          <a16:creationId xmlns:a16="http://schemas.microsoft.com/office/drawing/2014/main" id="{2D8BA485-5FC2-B1E3-B5C5-73E33144AE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87903" y="2017753"/>
                      <a:ext cx="120097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microbiological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etiology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6" name="ZoneTexte 305">
                      <a:extLst>
                        <a:ext uri="{FF2B5EF4-FFF2-40B4-BE49-F238E27FC236}">
                          <a16:creationId xmlns:a16="http://schemas.microsoft.com/office/drawing/2014/main" id="{6CF4B1C4-1DF8-8845-D84D-E61B559ABF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7419" y="1850279"/>
                      <a:ext cx="391454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7" name="ZoneTexte 306">
                      <a:extLst>
                        <a:ext uri="{FF2B5EF4-FFF2-40B4-BE49-F238E27FC236}">
                          <a16:creationId xmlns:a16="http://schemas.microsoft.com/office/drawing/2014/main" id="{9DF37B95-0FA7-C8A8-8EB7-D4F9EC0032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9418" y="1685867"/>
                      <a:ext cx="819455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Enterococcus </a:t>
                      </a:r>
                      <a:r>
                        <a:rPr lang="fr-FR" sz="600" i="1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fr-FR" sz="6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p:txBody>
                </p:sp>
                <p:sp>
                  <p:nvSpPr>
                    <p:cNvPr id="308" name="ZoneTexte 307">
                      <a:extLst>
                        <a:ext uri="{FF2B5EF4-FFF2-40B4-BE49-F238E27FC236}">
                          <a16:creationId xmlns:a16="http://schemas.microsoft.com/office/drawing/2014/main" id="{8DA0B192-C78B-000E-57D0-5920DFC48F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73988" y="1521422"/>
                      <a:ext cx="514885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aureus</a:t>
                      </a:r>
                    </a:p>
                  </p:txBody>
                </p:sp>
                <p:sp>
                  <p:nvSpPr>
                    <p:cNvPr id="309" name="ZoneTexte 308">
                      <a:extLst>
                        <a:ext uri="{FF2B5EF4-FFF2-40B4-BE49-F238E27FC236}">
                          <a16:creationId xmlns:a16="http://schemas.microsoft.com/office/drawing/2014/main" id="{CE590136-6CAB-8ABE-95CB-BA4ABAC226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6894" y="1353028"/>
                      <a:ext cx="671979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Calendar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0" name="ZoneTexte 309">
                      <a:extLst>
                        <a:ext uri="{FF2B5EF4-FFF2-40B4-BE49-F238E27FC236}">
                          <a16:creationId xmlns:a16="http://schemas.microsoft.com/office/drawing/2014/main" id="{D17E2CC9-AD71-B914-4680-B64524F8D6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6068" y="1191176"/>
                      <a:ext cx="1112805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per one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endParaRPr lang="fr-FR" sz="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1" name="ZoneTexte 310">
                      <a:extLst>
                        <a:ext uri="{FF2B5EF4-FFF2-40B4-BE49-F238E27FC236}">
                          <a16:creationId xmlns:a16="http://schemas.microsoft.com/office/drawing/2014/main" id="{23EA16F0-ACA2-5AF9-0E15-DD0DFECFFD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35891" y="1028781"/>
                      <a:ext cx="35298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p:txBody>
                </p:sp>
              </p:grpSp>
            </p:grpSp>
            <p:sp>
              <p:nvSpPr>
                <p:cNvPr id="262" name="ZoneTexte 261">
                  <a:extLst>
                    <a:ext uri="{FF2B5EF4-FFF2-40B4-BE49-F238E27FC236}">
                      <a16:creationId xmlns:a16="http://schemas.microsoft.com/office/drawing/2014/main" id="{45097294-7368-9FC1-4A9F-62F3EB8B938C}"/>
                    </a:ext>
                  </a:extLst>
                </p:cNvPr>
                <p:cNvSpPr txBox="1"/>
                <p:nvPr/>
              </p:nvSpPr>
              <p:spPr>
                <a:xfrm>
                  <a:off x="4488873" y="1049936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sp>
            <p:nvSpPr>
              <p:cNvPr id="350" name="ZoneTexte 349">
                <a:extLst>
                  <a:ext uri="{FF2B5EF4-FFF2-40B4-BE49-F238E27FC236}">
                    <a16:creationId xmlns:a16="http://schemas.microsoft.com/office/drawing/2014/main" id="{4F9CC95B-A64C-ACC8-AEB1-A0617E3AC269}"/>
                  </a:ext>
                </a:extLst>
              </p:cNvPr>
              <p:cNvSpPr txBox="1"/>
              <p:nvPr/>
            </p:nvSpPr>
            <p:spPr>
              <a:xfrm>
                <a:off x="4991163" y="5870125"/>
                <a:ext cx="85472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Hazard rate ratio</a:t>
                </a:r>
              </a:p>
            </p:txBody>
          </p:sp>
        </p:grpSp>
        <p:grpSp>
          <p:nvGrpSpPr>
            <p:cNvPr id="194" name="Groupe 193">
              <a:extLst>
                <a:ext uri="{FF2B5EF4-FFF2-40B4-BE49-F238E27FC236}">
                  <a16:creationId xmlns:a16="http://schemas.microsoft.com/office/drawing/2014/main" id="{9D1238C4-53B7-4432-DD2A-3FE7B33B9BAB}"/>
                </a:ext>
              </a:extLst>
            </p:cNvPr>
            <p:cNvGrpSpPr/>
            <p:nvPr/>
          </p:nvGrpSpPr>
          <p:grpSpPr>
            <a:xfrm>
              <a:off x="4625929" y="5656712"/>
              <a:ext cx="597224" cy="72000"/>
              <a:chOff x="4495476" y="3040967"/>
              <a:chExt cx="597224" cy="72000"/>
            </a:xfrm>
          </p:grpSpPr>
          <p:grpSp>
            <p:nvGrpSpPr>
              <p:cNvPr id="256" name="Groupe 255">
                <a:extLst>
                  <a:ext uri="{FF2B5EF4-FFF2-40B4-BE49-F238E27FC236}">
                    <a16:creationId xmlns:a16="http://schemas.microsoft.com/office/drawing/2014/main" id="{EE2E2A61-C2DC-F9F4-65E9-C10FC164AED3}"/>
                  </a:ext>
                </a:extLst>
              </p:cNvPr>
              <p:cNvGrpSpPr/>
              <p:nvPr/>
            </p:nvGrpSpPr>
            <p:grpSpPr>
              <a:xfrm>
                <a:off x="4495476" y="3053215"/>
                <a:ext cx="597224" cy="47504"/>
                <a:chOff x="4498651" y="3049527"/>
                <a:chExt cx="597224" cy="47504"/>
              </a:xfrm>
            </p:grpSpPr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75CEFA81-A1BD-26D7-76E2-7FC42E38A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8651" y="3073279"/>
                  <a:ext cx="597224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onnecteur droit 258">
                  <a:extLst>
                    <a:ext uri="{FF2B5EF4-FFF2-40B4-BE49-F238E27FC236}">
                      <a16:creationId xmlns:a16="http://schemas.microsoft.com/office/drawing/2014/main" id="{4F2EF203-D981-55B0-F06E-85054E4C44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958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necteur droit 259">
                  <a:extLst>
                    <a:ext uri="{FF2B5EF4-FFF2-40B4-BE49-F238E27FC236}">
                      <a16:creationId xmlns:a16="http://schemas.microsoft.com/office/drawing/2014/main" id="{30D7E792-4F23-B573-506A-51CE0643B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89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Ellipse 256">
                <a:extLst>
                  <a:ext uri="{FF2B5EF4-FFF2-40B4-BE49-F238E27FC236}">
                    <a16:creationId xmlns:a16="http://schemas.microsoft.com/office/drawing/2014/main" id="{CB15C310-23FE-9360-0C24-61761B52E702}"/>
                  </a:ext>
                </a:extLst>
              </p:cNvPr>
              <p:cNvSpPr/>
              <p:nvPr/>
            </p:nvSpPr>
            <p:spPr>
              <a:xfrm>
                <a:off x="4765779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5" name="Groupe 194">
              <a:extLst>
                <a:ext uri="{FF2B5EF4-FFF2-40B4-BE49-F238E27FC236}">
                  <a16:creationId xmlns:a16="http://schemas.microsoft.com/office/drawing/2014/main" id="{57E347F0-A7DE-994F-FA70-744A63630149}"/>
                </a:ext>
              </a:extLst>
            </p:cNvPr>
            <p:cNvGrpSpPr/>
            <p:nvPr/>
          </p:nvGrpSpPr>
          <p:grpSpPr>
            <a:xfrm>
              <a:off x="5310225" y="5502492"/>
              <a:ext cx="579400" cy="72000"/>
              <a:chOff x="4474786" y="3040967"/>
              <a:chExt cx="579400" cy="72000"/>
            </a:xfrm>
          </p:grpSpPr>
          <p:grpSp>
            <p:nvGrpSpPr>
              <p:cNvPr id="251" name="Groupe 250">
                <a:extLst>
                  <a:ext uri="{FF2B5EF4-FFF2-40B4-BE49-F238E27FC236}">
                    <a16:creationId xmlns:a16="http://schemas.microsoft.com/office/drawing/2014/main" id="{F63B29BF-F707-463A-AA49-28B8928C4011}"/>
                  </a:ext>
                </a:extLst>
              </p:cNvPr>
              <p:cNvGrpSpPr/>
              <p:nvPr/>
            </p:nvGrpSpPr>
            <p:grpSpPr>
              <a:xfrm>
                <a:off x="4474786" y="3053215"/>
                <a:ext cx="579400" cy="47504"/>
                <a:chOff x="4477961" y="3049527"/>
                <a:chExt cx="579400" cy="47504"/>
              </a:xfrm>
            </p:grpSpPr>
            <p:cxnSp>
              <p:nvCxnSpPr>
                <p:cNvPr id="253" name="Connecteur droit 252">
                  <a:extLst>
                    <a:ext uri="{FF2B5EF4-FFF2-40B4-BE49-F238E27FC236}">
                      <a16:creationId xmlns:a16="http://schemas.microsoft.com/office/drawing/2014/main" id="{7D33B984-7C2A-EEEA-0FC6-B438E1CAD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7961" y="3073279"/>
                  <a:ext cx="57940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Connecteur droit 253">
                  <a:extLst>
                    <a:ext uri="{FF2B5EF4-FFF2-40B4-BE49-F238E27FC236}">
                      <a16:creationId xmlns:a16="http://schemas.microsoft.com/office/drawing/2014/main" id="{E776B5E6-C7EE-1D4B-B8B5-76479F7F0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1839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Connecteur droit 254">
                  <a:extLst>
                    <a:ext uri="{FF2B5EF4-FFF2-40B4-BE49-F238E27FC236}">
                      <a16:creationId xmlns:a16="http://schemas.microsoft.com/office/drawing/2014/main" id="{7A8F8DC3-3A8B-547F-42FC-8CB36EA76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7961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2" name="Ellipse 251">
                <a:extLst>
                  <a:ext uri="{FF2B5EF4-FFF2-40B4-BE49-F238E27FC236}">
                    <a16:creationId xmlns:a16="http://schemas.microsoft.com/office/drawing/2014/main" id="{7E18A65A-0757-7B65-DE1E-03933F7D0321}"/>
                  </a:ext>
                </a:extLst>
              </p:cNvPr>
              <p:cNvSpPr/>
              <p:nvPr/>
            </p:nvSpPr>
            <p:spPr>
              <a:xfrm>
                <a:off x="472450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6" name="Groupe 195">
              <a:extLst>
                <a:ext uri="{FF2B5EF4-FFF2-40B4-BE49-F238E27FC236}">
                  <a16:creationId xmlns:a16="http://schemas.microsoft.com/office/drawing/2014/main" id="{CC40680C-6619-9289-7543-D097561D833F}"/>
                </a:ext>
              </a:extLst>
            </p:cNvPr>
            <p:cNvGrpSpPr/>
            <p:nvPr/>
          </p:nvGrpSpPr>
          <p:grpSpPr>
            <a:xfrm>
              <a:off x="4967908" y="5343423"/>
              <a:ext cx="431800" cy="72000"/>
              <a:chOff x="4470400" y="3040967"/>
              <a:chExt cx="431800" cy="72000"/>
            </a:xfrm>
          </p:grpSpPr>
          <p:grpSp>
            <p:nvGrpSpPr>
              <p:cNvPr id="246" name="Groupe 245">
                <a:extLst>
                  <a:ext uri="{FF2B5EF4-FFF2-40B4-BE49-F238E27FC236}">
                    <a16:creationId xmlns:a16="http://schemas.microsoft.com/office/drawing/2014/main" id="{C6329394-8E1F-067F-CE9C-AFB53E394534}"/>
                  </a:ext>
                </a:extLst>
              </p:cNvPr>
              <p:cNvGrpSpPr/>
              <p:nvPr/>
            </p:nvGrpSpPr>
            <p:grpSpPr>
              <a:xfrm>
                <a:off x="4470400" y="3053215"/>
                <a:ext cx="431800" cy="47504"/>
                <a:chOff x="4473575" y="3049527"/>
                <a:chExt cx="431800" cy="47504"/>
              </a:xfrm>
            </p:grpSpPr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9115F7B4-D3CA-67AD-B5F8-84F6F542D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3575" y="3073279"/>
                  <a:ext cx="43180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E2FC90E8-D041-07AF-5615-343AEE99B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53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Connecteur droit 249">
                  <a:extLst>
                    <a:ext uri="{FF2B5EF4-FFF2-40B4-BE49-F238E27FC236}">
                      <a16:creationId xmlns:a16="http://schemas.microsoft.com/office/drawing/2014/main" id="{5080BCEA-9148-789B-F6B1-F211A47016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35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7" name="Ellipse 246">
                <a:extLst>
                  <a:ext uri="{FF2B5EF4-FFF2-40B4-BE49-F238E27FC236}">
                    <a16:creationId xmlns:a16="http://schemas.microsoft.com/office/drawing/2014/main" id="{F2F10712-5D53-AFEE-B87D-70D3645F2F78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E6A12D4-AB62-5B01-7B46-CEEEF227ED91}"/>
                </a:ext>
              </a:extLst>
            </p:cNvPr>
            <p:cNvGrpSpPr/>
            <p:nvPr/>
          </p:nvGrpSpPr>
          <p:grpSpPr>
            <a:xfrm>
              <a:off x="5509039" y="5198735"/>
              <a:ext cx="439167" cy="72000"/>
              <a:chOff x="4467225" y="3040967"/>
              <a:chExt cx="439167" cy="72000"/>
            </a:xfrm>
          </p:grpSpPr>
          <p:grpSp>
            <p:nvGrpSpPr>
              <p:cNvPr id="241" name="Groupe 240">
                <a:extLst>
                  <a:ext uri="{FF2B5EF4-FFF2-40B4-BE49-F238E27FC236}">
                    <a16:creationId xmlns:a16="http://schemas.microsoft.com/office/drawing/2014/main" id="{36D2127A-AD48-0B27-9471-C584C61C71B2}"/>
                  </a:ext>
                </a:extLst>
              </p:cNvPr>
              <p:cNvGrpSpPr/>
              <p:nvPr/>
            </p:nvGrpSpPr>
            <p:grpSpPr>
              <a:xfrm>
                <a:off x="4467225" y="3053215"/>
                <a:ext cx="439167" cy="47504"/>
                <a:chOff x="4470400" y="3049527"/>
                <a:chExt cx="439167" cy="47504"/>
              </a:xfrm>
            </p:grpSpPr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310BCFAA-730F-9C4C-D0DE-018BC2414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400" y="3073279"/>
                  <a:ext cx="439167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0D590638-8441-6CEF-5E3B-29B582B17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53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6944C54-0CC2-631A-0013-85E4FC889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4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4CA3D1A1-FCF1-EFAA-E322-A299924FDB03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8" name="Groupe 197">
              <a:extLst>
                <a:ext uri="{FF2B5EF4-FFF2-40B4-BE49-F238E27FC236}">
                  <a16:creationId xmlns:a16="http://schemas.microsoft.com/office/drawing/2014/main" id="{DA04DEA6-BAA0-DF62-F5AD-8168045DC71C}"/>
                </a:ext>
              </a:extLst>
            </p:cNvPr>
            <p:cNvGrpSpPr/>
            <p:nvPr/>
          </p:nvGrpSpPr>
          <p:grpSpPr>
            <a:xfrm>
              <a:off x="5318368" y="5038439"/>
              <a:ext cx="422275" cy="72000"/>
              <a:chOff x="4473575" y="3040967"/>
              <a:chExt cx="422275" cy="72000"/>
            </a:xfrm>
          </p:grpSpPr>
          <p:grpSp>
            <p:nvGrpSpPr>
              <p:cNvPr id="236" name="Groupe 235">
                <a:extLst>
                  <a:ext uri="{FF2B5EF4-FFF2-40B4-BE49-F238E27FC236}">
                    <a16:creationId xmlns:a16="http://schemas.microsoft.com/office/drawing/2014/main" id="{A48A4D8E-9E1A-81DD-6193-F85366B41290}"/>
                  </a:ext>
                </a:extLst>
              </p:cNvPr>
              <p:cNvGrpSpPr/>
              <p:nvPr/>
            </p:nvGrpSpPr>
            <p:grpSpPr>
              <a:xfrm>
                <a:off x="4473575" y="3053215"/>
                <a:ext cx="422275" cy="47504"/>
                <a:chOff x="4476750" y="3049527"/>
                <a:chExt cx="422275" cy="47504"/>
              </a:xfrm>
            </p:grpSpPr>
            <p:cxnSp>
              <p:nvCxnSpPr>
                <p:cNvPr id="238" name="Connecteur droit 237">
                  <a:extLst>
                    <a:ext uri="{FF2B5EF4-FFF2-40B4-BE49-F238E27FC236}">
                      <a16:creationId xmlns:a16="http://schemas.microsoft.com/office/drawing/2014/main" id="{ADCA4F3D-0B33-14DD-F60A-AADA48181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3073279"/>
                  <a:ext cx="42227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onnecteur droit 238">
                  <a:extLst>
                    <a:ext uri="{FF2B5EF4-FFF2-40B4-BE49-F238E27FC236}">
                      <a16:creationId xmlns:a16="http://schemas.microsoft.com/office/drawing/2014/main" id="{9B6D725F-19B3-870B-560D-EFD40141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90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onnecteur droit 239">
                  <a:extLst>
                    <a:ext uri="{FF2B5EF4-FFF2-40B4-BE49-F238E27FC236}">
                      <a16:creationId xmlns:a16="http://schemas.microsoft.com/office/drawing/2014/main" id="{F563F500-9544-818F-778E-2AE5CBED2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584760F5-BB62-DE40-2D90-C0355B41B3A6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43523AA1-3C1C-0C05-57EE-3A0FEEFE25C5}"/>
                </a:ext>
              </a:extLst>
            </p:cNvPr>
            <p:cNvGrpSpPr/>
            <p:nvPr/>
          </p:nvGrpSpPr>
          <p:grpSpPr>
            <a:xfrm>
              <a:off x="4873625" y="4862593"/>
              <a:ext cx="526083" cy="72000"/>
              <a:chOff x="4505325" y="3040967"/>
              <a:chExt cx="526083" cy="72000"/>
            </a:xfrm>
          </p:grpSpPr>
          <p:grpSp>
            <p:nvGrpSpPr>
              <p:cNvPr id="231" name="Groupe 230">
                <a:extLst>
                  <a:ext uri="{FF2B5EF4-FFF2-40B4-BE49-F238E27FC236}">
                    <a16:creationId xmlns:a16="http://schemas.microsoft.com/office/drawing/2014/main" id="{67805E3E-7418-0EE2-A9DD-99B0D9FB4256}"/>
                  </a:ext>
                </a:extLst>
              </p:cNvPr>
              <p:cNvGrpSpPr/>
              <p:nvPr/>
            </p:nvGrpSpPr>
            <p:grpSpPr>
              <a:xfrm>
                <a:off x="4505325" y="3053215"/>
                <a:ext cx="526083" cy="47504"/>
                <a:chOff x="4508500" y="3049527"/>
                <a:chExt cx="526083" cy="47504"/>
              </a:xfrm>
            </p:grpSpPr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92AF469-96CB-7C1A-5D01-00E94A238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73279"/>
                  <a:ext cx="52608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Connecteur droit 233">
                  <a:extLst>
                    <a:ext uri="{FF2B5EF4-FFF2-40B4-BE49-F238E27FC236}">
                      <a16:creationId xmlns:a16="http://schemas.microsoft.com/office/drawing/2014/main" id="{E32989C2-231A-2460-9FBF-88D999313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6431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Connecteur droit 234">
                  <a:extLst>
                    <a:ext uri="{FF2B5EF4-FFF2-40B4-BE49-F238E27FC236}">
                      <a16:creationId xmlns:a16="http://schemas.microsoft.com/office/drawing/2014/main" id="{C45808A9-9090-A190-89B4-7789ADB07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5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2" name="Ellipse 231">
                <a:extLst>
                  <a:ext uri="{FF2B5EF4-FFF2-40B4-BE49-F238E27FC236}">
                    <a16:creationId xmlns:a16="http://schemas.microsoft.com/office/drawing/2014/main" id="{9F7251EB-643F-547B-67D5-5AA8BA76A3FF}"/>
                  </a:ext>
                </a:extLst>
              </p:cNvPr>
              <p:cNvSpPr/>
              <p:nvPr/>
            </p:nvSpPr>
            <p:spPr>
              <a:xfrm>
                <a:off x="4735103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0" name="Groupe 199">
              <a:extLst>
                <a:ext uri="{FF2B5EF4-FFF2-40B4-BE49-F238E27FC236}">
                  <a16:creationId xmlns:a16="http://schemas.microsoft.com/office/drawing/2014/main" id="{03CCF882-CD69-7A2A-F80B-8CAD21F7A19E}"/>
                </a:ext>
              </a:extLst>
            </p:cNvPr>
            <p:cNvGrpSpPr/>
            <p:nvPr/>
          </p:nvGrpSpPr>
          <p:grpSpPr>
            <a:xfrm>
              <a:off x="5291523" y="4743017"/>
              <a:ext cx="934051" cy="72000"/>
              <a:chOff x="4081434" y="3040967"/>
              <a:chExt cx="934051" cy="72000"/>
            </a:xfrm>
          </p:grpSpPr>
          <p:grpSp>
            <p:nvGrpSpPr>
              <p:cNvPr id="226" name="Groupe 225">
                <a:extLst>
                  <a:ext uri="{FF2B5EF4-FFF2-40B4-BE49-F238E27FC236}">
                    <a16:creationId xmlns:a16="http://schemas.microsoft.com/office/drawing/2014/main" id="{CE9D68B0-05AA-4B2A-64AB-4C8057B63DA8}"/>
                  </a:ext>
                </a:extLst>
              </p:cNvPr>
              <p:cNvGrpSpPr/>
              <p:nvPr/>
            </p:nvGrpSpPr>
            <p:grpSpPr>
              <a:xfrm>
                <a:off x="4081434" y="3053215"/>
                <a:ext cx="934051" cy="47504"/>
                <a:chOff x="4084609" y="3049527"/>
                <a:chExt cx="934051" cy="47504"/>
              </a:xfrm>
            </p:grpSpPr>
            <p:cxnSp>
              <p:nvCxnSpPr>
                <p:cNvPr id="228" name="Connecteur droit 227">
                  <a:extLst>
                    <a:ext uri="{FF2B5EF4-FFF2-40B4-BE49-F238E27FC236}">
                      <a16:creationId xmlns:a16="http://schemas.microsoft.com/office/drawing/2014/main" id="{3039D8D9-E3C1-34F1-8E76-3FF81822D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09" y="3073279"/>
                  <a:ext cx="93405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Connecteur droit 228">
                  <a:extLst>
                    <a:ext uri="{FF2B5EF4-FFF2-40B4-BE49-F238E27FC236}">
                      <a16:creationId xmlns:a16="http://schemas.microsoft.com/office/drawing/2014/main" id="{5386BDD7-4017-5A8A-9319-FDD663CCC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01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eur droit 229">
                  <a:extLst>
                    <a:ext uri="{FF2B5EF4-FFF2-40B4-BE49-F238E27FC236}">
                      <a16:creationId xmlns:a16="http://schemas.microsoft.com/office/drawing/2014/main" id="{C99A5B08-AFB6-8C4F-9FE7-6800A15951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5023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C3B69F38-BA52-7CC8-75E3-F325599A6B74}"/>
                  </a:ext>
                </a:extLst>
              </p:cNvPr>
              <p:cNvSpPr/>
              <p:nvPr/>
            </p:nvSpPr>
            <p:spPr>
              <a:xfrm>
                <a:off x="450594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196FFB10-3AEA-0C6F-BC84-DC01A377253E}"/>
                </a:ext>
              </a:extLst>
            </p:cNvPr>
            <p:cNvGrpSpPr/>
            <p:nvPr/>
          </p:nvGrpSpPr>
          <p:grpSpPr>
            <a:xfrm>
              <a:off x="5788033" y="4444428"/>
              <a:ext cx="612767" cy="72000"/>
              <a:chOff x="4441825" y="3040967"/>
              <a:chExt cx="612767" cy="72000"/>
            </a:xfrm>
          </p:grpSpPr>
          <p:grpSp>
            <p:nvGrpSpPr>
              <p:cNvPr id="217" name="Groupe 216">
                <a:extLst>
                  <a:ext uri="{FF2B5EF4-FFF2-40B4-BE49-F238E27FC236}">
                    <a16:creationId xmlns:a16="http://schemas.microsoft.com/office/drawing/2014/main" id="{FC377167-4FAB-2E01-417E-50CA766626AC}"/>
                  </a:ext>
                </a:extLst>
              </p:cNvPr>
              <p:cNvGrpSpPr/>
              <p:nvPr/>
            </p:nvGrpSpPr>
            <p:grpSpPr>
              <a:xfrm>
                <a:off x="4441825" y="3053215"/>
                <a:ext cx="612767" cy="47504"/>
                <a:chOff x="4445000" y="3049527"/>
                <a:chExt cx="612767" cy="47504"/>
              </a:xfrm>
            </p:grpSpPr>
            <p:cxnSp>
              <p:nvCxnSpPr>
                <p:cNvPr id="219" name="Connecteur droit 218">
                  <a:extLst>
                    <a:ext uri="{FF2B5EF4-FFF2-40B4-BE49-F238E27FC236}">
                      <a16:creationId xmlns:a16="http://schemas.microsoft.com/office/drawing/2014/main" id="{64AC5F96-945B-2EF8-BC36-7AF9C0DE4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73279"/>
                  <a:ext cx="612767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Connecteur droit 219">
                  <a:extLst>
                    <a:ext uri="{FF2B5EF4-FFF2-40B4-BE49-F238E27FC236}">
                      <a16:creationId xmlns:a16="http://schemas.microsoft.com/office/drawing/2014/main" id="{051F4088-C48E-C368-6FA6-D29BFBF3D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7767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Connecteur droit 220">
                  <a:extLst>
                    <a:ext uri="{FF2B5EF4-FFF2-40B4-BE49-F238E27FC236}">
                      <a16:creationId xmlns:a16="http://schemas.microsoft.com/office/drawing/2014/main" id="{765FFECB-CC2C-D2CB-B2A6-580731D3B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8" name="Ellipse 217">
                <a:extLst>
                  <a:ext uri="{FF2B5EF4-FFF2-40B4-BE49-F238E27FC236}">
                    <a16:creationId xmlns:a16="http://schemas.microsoft.com/office/drawing/2014/main" id="{0509446D-98EB-320F-A7D3-D0A91B11E7AF}"/>
                  </a:ext>
                </a:extLst>
              </p:cNvPr>
              <p:cNvSpPr/>
              <p:nvPr/>
            </p:nvSpPr>
            <p:spPr>
              <a:xfrm>
                <a:off x="4697831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3" name="Groupe 202">
              <a:extLst>
                <a:ext uri="{FF2B5EF4-FFF2-40B4-BE49-F238E27FC236}">
                  <a16:creationId xmlns:a16="http://schemas.microsoft.com/office/drawing/2014/main" id="{84909EED-7F44-3213-E145-72F4E585B736}"/>
                </a:ext>
              </a:extLst>
            </p:cNvPr>
            <p:cNvGrpSpPr/>
            <p:nvPr/>
          </p:nvGrpSpPr>
          <p:grpSpPr>
            <a:xfrm>
              <a:off x="5509039" y="4306298"/>
              <a:ext cx="596231" cy="72000"/>
              <a:chOff x="4337719" y="3040967"/>
              <a:chExt cx="596231" cy="72000"/>
            </a:xfrm>
          </p:grpSpPr>
          <p:grpSp>
            <p:nvGrpSpPr>
              <p:cNvPr id="212" name="Groupe 211">
                <a:extLst>
                  <a:ext uri="{FF2B5EF4-FFF2-40B4-BE49-F238E27FC236}">
                    <a16:creationId xmlns:a16="http://schemas.microsoft.com/office/drawing/2014/main" id="{51F8738E-3050-CC0E-4C21-7661130E9B65}"/>
                  </a:ext>
                </a:extLst>
              </p:cNvPr>
              <p:cNvGrpSpPr/>
              <p:nvPr/>
            </p:nvGrpSpPr>
            <p:grpSpPr>
              <a:xfrm>
                <a:off x="4337719" y="3053215"/>
                <a:ext cx="596231" cy="47504"/>
                <a:chOff x="4340894" y="3049527"/>
                <a:chExt cx="596231" cy="47504"/>
              </a:xfrm>
            </p:grpSpPr>
            <p:cxnSp>
              <p:nvCxnSpPr>
                <p:cNvPr id="214" name="Connecteur droit 213">
                  <a:extLst>
                    <a:ext uri="{FF2B5EF4-FFF2-40B4-BE49-F238E27FC236}">
                      <a16:creationId xmlns:a16="http://schemas.microsoft.com/office/drawing/2014/main" id="{1E7BAC0F-2586-C703-7B39-A5E29026C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0894" y="3073279"/>
                  <a:ext cx="59521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Connecteur droit 214">
                  <a:extLst>
                    <a:ext uri="{FF2B5EF4-FFF2-40B4-BE49-F238E27FC236}">
                      <a16:creationId xmlns:a16="http://schemas.microsoft.com/office/drawing/2014/main" id="{12F5ABDA-280B-B989-3E1D-CCECDC7661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71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Connecteur droit 215">
                  <a:extLst>
                    <a:ext uri="{FF2B5EF4-FFF2-40B4-BE49-F238E27FC236}">
                      <a16:creationId xmlns:a16="http://schemas.microsoft.com/office/drawing/2014/main" id="{8C3B2D34-56E3-E302-3DF9-C22D7BD1E2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0894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3" name="Ellipse 212">
                <a:extLst>
                  <a:ext uri="{FF2B5EF4-FFF2-40B4-BE49-F238E27FC236}">
                    <a16:creationId xmlns:a16="http://schemas.microsoft.com/office/drawing/2014/main" id="{CCDE8310-54CE-0997-CAB6-3266C7112DD2}"/>
                  </a:ext>
                </a:extLst>
              </p:cNvPr>
              <p:cNvSpPr/>
              <p:nvPr/>
            </p:nvSpPr>
            <p:spPr>
              <a:xfrm>
                <a:off x="4598425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4" name="Groupe 203">
              <a:extLst>
                <a:ext uri="{FF2B5EF4-FFF2-40B4-BE49-F238E27FC236}">
                  <a16:creationId xmlns:a16="http://schemas.microsoft.com/office/drawing/2014/main" id="{2D3D54DE-6C1E-1B9F-4149-D85CAD0EBC47}"/>
                </a:ext>
              </a:extLst>
            </p:cNvPr>
            <p:cNvGrpSpPr/>
            <p:nvPr/>
          </p:nvGrpSpPr>
          <p:grpSpPr>
            <a:xfrm>
              <a:off x="5123849" y="3797748"/>
              <a:ext cx="405656" cy="72000"/>
              <a:chOff x="4546600" y="3040967"/>
              <a:chExt cx="405656" cy="72000"/>
            </a:xfrm>
          </p:grpSpPr>
          <p:grpSp>
            <p:nvGrpSpPr>
              <p:cNvPr id="207" name="Groupe 206">
                <a:extLst>
                  <a:ext uri="{FF2B5EF4-FFF2-40B4-BE49-F238E27FC236}">
                    <a16:creationId xmlns:a16="http://schemas.microsoft.com/office/drawing/2014/main" id="{3306817F-61EB-5A19-8C14-0F4A914A49F1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405656" cy="47504"/>
                <a:chOff x="4549775" y="3049527"/>
                <a:chExt cx="405656" cy="47504"/>
              </a:xfrm>
            </p:grpSpPr>
            <p:cxnSp>
              <p:nvCxnSpPr>
                <p:cNvPr id="209" name="Connecteur droit 208">
                  <a:extLst>
                    <a:ext uri="{FF2B5EF4-FFF2-40B4-BE49-F238E27FC236}">
                      <a16:creationId xmlns:a16="http://schemas.microsoft.com/office/drawing/2014/main" id="{32A3D57F-6C4B-0B04-01BD-3A4C13B8F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40565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209">
                  <a:extLst>
                    <a:ext uri="{FF2B5EF4-FFF2-40B4-BE49-F238E27FC236}">
                      <a16:creationId xmlns:a16="http://schemas.microsoft.com/office/drawing/2014/main" id="{776F9B0F-4CA8-9508-DDD2-9CF6E520C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55431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necteur droit 210">
                  <a:extLst>
                    <a:ext uri="{FF2B5EF4-FFF2-40B4-BE49-F238E27FC236}">
                      <a16:creationId xmlns:a16="http://schemas.microsoft.com/office/drawing/2014/main" id="{D731F4FA-715B-8043-113C-AB3BD1663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Ellipse 207">
                <a:extLst>
                  <a:ext uri="{FF2B5EF4-FFF2-40B4-BE49-F238E27FC236}">
                    <a16:creationId xmlns:a16="http://schemas.microsoft.com/office/drawing/2014/main" id="{7D84F6AA-0665-29AC-66D3-F2BD196D84DD}"/>
                  </a:ext>
                </a:extLst>
              </p:cNvPr>
              <p:cNvSpPr/>
              <p:nvPr/>
            </p:nvSpPr>
            <p:spPr>
              <a:xfrm>
                <a:off x="4711455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6181C66F-6304-FB70-ABA3-1BB35E72BD23}"/>
                </a:ext>
              </a:extLst>
            </p:cNvPr>
            <p:cNvSpPr/>
            <p:nvPr/>
          </p:nvSpPr>
          <p:spPr>
            <a:xfrm>
              <a:off x="5271398" y="3973406"/>
              <a:ext cx="72000" cy="72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06A6554-256B-A2CF-117F-A0EEF90CCEA4}"/>
                </a:ext>
              </a:extLst>
            </p:cNvPr>
            <p:cNvSpPr/>
            <p:nvPr/>
          </p:nvSpPr>
          <p:spPr>
            <a:xfrm>
              <a:off x="5286900" y="4154028"/>
              <a:ext cx="45719" cy="45719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9" name="Groupe 338">
              <a:extLst>
                <a:ext uri="{FF2B5EF4-FFF2-40B4-BE49-F238E27FC236}">
                  <a16:creationId xmlns:a16="http://schemas.microsoft.com/office/drawing/2014/main" id="{CFE80F9F-7ED5-FE5F-51C7-4B88A60A581B}"/>
                </a:ext>
              </a:extLst>
            </p:cNvPr>
            <p:cNvGrpSpPr/>
            <p:nvPr/>
          </p:nvGrpSpPr>
          <p:grpSpPr>
            <a:xfrm>
              <a:off x="5307398" y="4587004"/>
              <a:ext cx="893791" cy="72000"/>
              <a:chOff x="4081434" y="3040967"/>
              <a:chExt cx="893791" cy="72000"/>
            </a:xfrm>
          </p:grpSpPr>
          <p:grpSp>
            <p:nvGrpSpPr>
              <p:cNvPr id="340" name="Groupe 339">
                <a:extLst>
                  <a:ext uri="{FF2B5EF4-FFF2-40B4-BE49-F238E27FC236}">
                    <a16:creationId xmlns:a16="http://schemas.microsoft.com/office/drawing/2014/main" id="{99C7CC33-368F-6B85-4DFC-3EB36AD29B8B}"/>
                  </a:ext>
                </a:extLst>
              </p:cNvPr>
              <p:cNvGrpSpPr/>
              <p:nvPr/>
            </p:nvGrpSpPr>
            <p:grpSpPr>
              <a:xfrm>
                <a:off x="4081434" y="3053215"/>
                <a:ext cx="893791" cy="47504"/>
                <a:chOff x="4084609" y="3049527"/>
                <a:chExt cx="893791" cy="47504"/>
              </a:xfrm>
            </p:grpSpPr>
            <p:cxnSp>
              <p:nvCxnSpPr>
                <p:cNvPr id="342" name="Connecteur droit 341">
                  <a:extLst>
                    <a:ext uri="{FF2B5EF4-FFF2-40B4-BE49-F238E27FC236}">
                      <a16:creationId xmlns:a16="http://schemas.microsoft.com/office/drawing/2014/main" id="{D1F328C6-8E34-66E0-463E-B9B35546A5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09" y="3073279"/>
                  <a:ext cx="89379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Connecteur droit 342">
                  <a:extLst>
                    <a:ext uri="{FF2B5EF4-FFF2-40B4-BE49-F238E27FC236}">
                      <a16:creationId xmlns:a16="http://schemas.microsoft.com/office/drawing/2014/main" id="{D975AB84-7D69-1555-7EEC-4B5FC2693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84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Connecteur droit 343">
                  <a:extLst>
                    <a:ext uri="{FF2B5EF4-FFF2-40B4-BE49-F238E27FC236}">
                      <a16:creationId xmlns:a16="http://schemas.microsoft.com/office/drawing/2014/main" id="{F06C6D2C-B16A-EEFC-5BE8-75FED15A5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5023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1" name="Ellipse 340">
                <a:extLst>
                  <a:ext uri="{FF2B5EF4-FFF2-40B4-BE49-F238E27FC236}">
                    <a16:creationId xmlns:a16="http://schemas.microsoft.com/office/drawing/2014/main" id="{3CC17740-6C00-7A3B-C6C8-09A6E4A44866}"/>
                  </a:ext>
                </a:extLst>
              </p:cNvPr>
              <p:cNvSpPr/>
              <p:nvPr/>
            </p:nvSpPr>
            <p:spPr>
              <a:xfrm>
                <a:off x="450594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30" name="Groupe 729">
            <a:extLst>
              <a:ext uri="{FF2B5EF4-FFF2-40B4-BE49-F238E27FC236}">
                <a16:creationId xmlns:a16="http://schemas.microsoft.com/office/drawing/2014/main" id="{F00BB5AC-17EC-F918-7D64-F349CF2D2BA4}"/>
              </a:ext>
            </a:extLst>
          </p:cNvPr>
          <p:cNvGrpSpPr/>
          <p:nvPr/>
        </p:nvGrpSpPr>
        <p:grpSpPr>
          <a:xfrm>
            <a:off x="7014427" y="3498242"/>
            <a:ext cx="2119698" cy="2424039"/>
            <a:chOff x="7527251" y="3646141"/>
            <a:chExt cx="2119698" cy="2424039"/>
          </a:xfrm>
        </p:grpSpPr>
        <p:grpSp>
          <p:nvGrpSpPr>
            <p:cNvPr id="436" name="Groupe 435">
              <a:extLst>
                <a:ext uri="{FF2B5EF4-FFF2-40B4-BE49-F238E27FC236}">
                  <a16:creationId xmlns:a16="http://schemas.microsoft.com/office/drawing/2014/main" id="{3457D461-014B-042C-BE02-15C81EE2A99D}"/>
                </a:ext>
              </a:extLst>
            </p:cNvPr>
            <p:cNvGrpSpPr/>
            <p:nvPr/>
          </p:nvGrpSpPr>
          <p:grpSpPr>
            <a:xfrm>
              <a:off x="7527251" y="3646141"/>
              <a:ext cx="2119698" cy="2424039"/>
              <a:chOff x="4378325" y="3646141"/>
              <a:chExt cx="2119698" cy="2424039"/>
            </a:xfrm>
          </p:grpSpPr>
          <p:grpSp>
            <p:nvGrpSpPr>
              <p:cNvPr id="438" name="Groupe 437">
                <a:extLst>
                  <a:ext uri="{FF2B5EF4-FFF2-40B4-BE49-F238E27FC236}">
                    <a16:creationId xmlns:a16="http://schemas.microsoft.com/office/drawing/2014/main" id="{BA907A13-E037-21FC-A434-117C49BB6E53}"/>
                  </a:ext>
                </a:extLst>
              </p:cNvPr>
              <p:cNvGrpSpPr/>
              <p:nvPr/>
            </p:nvGrpSpPr>
            <p:grpSpPr>
              <a:xfrm>
                <a:off x="4378325" y="3646141"/>
                <a:ext cx="2119698" cy="2274684"/>
                <a:chOff x="4378325" y="1049936"/>
                <a:chExt cx="2119698" cy="2274684"/>
              </a:xfrm>
            </p:grpSpPr>
            <p:grpSp>
              <p:nvGrpSpPr>
                <p:cNvPr id="440" name="Groupe 439">
                  <a:extLst>
                    <a:ext uri="{FF2B5EF4-FFF2-40B4-BE49-F238E27FC236}">
                      <a16:creationId xmlns:a16="http://schemas.microsoft.com/office/drawing/2014/main" id="{64C114C4-53DE-D94C-883E-66C2719EFE59}"/>
                    </a:ext>
                  </a:extLst>
                </p:cNvPr>
                <p:cNvGrpSpPr/>
                <p:nvPr/>
              </p:nvGrpSpPr>
              <p:grpSpPr>
                <a:xfrm>
                  <a:off x="4378325" y="1065068"/>
                  <a:ext cx="2119698" cy="2259552"/>
                  <a:chOff x="4378325" y="1065068"/>
                  <a:chExt cx="2119698" cy="2259552"/>
                </a:xfrm>
              </p:grpSpPr>
              <p:grpSp>
                <p:nvGrpSpPr>
                  <p:cNvPr id="442" name="Groupe 441">
                    <a:extLst>
                      <a:ext uri="{FF2B5EF4-FFF2-40B4-BE49-F238E27FC236}">
                        <a16:creationId xmlns:a16="http://schemas.microsoft.com/office/drawing/2014/main" id="{792BB170-25E1-9EB0-3D51-B7836514B3BF}"/>
                      </a:ext>
                    </a:extLst>
                  </p:cNvPr>
                  <p:cNvGrpSpPr/>
                  <p:nvPr/>
                </p:nvGrpSpPr>
                <p:grpSpPr>
                  <a:xfrm>
                    <a:off x="4378325" y="1065068"/>
                    <a:ext cx="2119698" cy="2259552"/>
                    <a:chOff x="4378325" y="1065068"/>
                    <a:chExt cx="2119698" cy="2259552"/>
                  </a:xfrm>
                </p:grpSpPr>
                <p:sp>
                  <p:nvSpPr>
                    <p:cNvPr id="444" name="Forme libre 443">
                      <a:extLst>
                        <a:ext uri="{FF2B5EF4-FFF2-40B4-BE49-F238E27FC236}">
                          <a16:creationId xmlns:a16="http://schemas.microsoft.com/office/drawing/2014/main" id="{5129FBBD-0AC0-772E-46F5-E30F8A235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8873" y="1065068"/>
                      <a:ext cx="1911927" cy="2072987"/>
                    </a:xfrm>
                    <a:custGeom>
                      <a:avLst/>
                      <a:gdLst>
                        <a:gd name="connsiteX0" fmla="*/ 0 w 1911927"/>
                        <a:gd name="connsiteY0" fmla="*/ 0 h 2072987"/>
                        <a:gd name="connsiteX1" fmla="*/ 0 w 1911927"/>
                        <a:gd name="connsiteY1" fmla="*/ 2072987 h 2072987"/>
                        <a:gd name="connsiteX2" fmla="*/ 1911927 w 1911927"/>
                        <a:gd name="connsiteY2" fmla="*/ 2072987 h 2072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11927" h="2072987">
                          <a:moveTo>
                            <a:pt x="0" y="0"/>
                          </a:moveTo>
                          <a:lnTo>
                            <a:pt x="0" y="2072987"/>
                          </a:lnTo>
                          <a:lnTo>
                            <a:pt x="1911927" y="2072987"/>
                          </a:lnTo>
                        </a:path>
                      </a:pathLst>
                    </a:cu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445" name="Groupe 444">
                      <a:extLst>
                        <a:ext uri="{FF2B5EF4-FFF2-40B4-BE49-F238E27FC236}">
                          <a16:creationId xmlns:a16="http://schemas.microsoft.com/office/drawing/2014/main" id="{BF10DDC9-D4F4-8494-BEF4-F5CFC83F4C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7832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503" name="ZoneTexte 502">
                        <a:extLst>
                          <a:ext uri="{FF2B5EF4-FFF2-40B4-BE49-F238E27FC236}">
                            <a16:creationId xmlns:a16="http://schemas.microsoft.com/office/drawing/2014/main" id="{5456C707-91D3-A984-FF9F-090354D07D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0.20</a:t>
                        </a:r>
                      </a:p>
                    </p:txBody>
                  </p:sp>
                  <p:cxnSp>
                    <p:nvCxnSpPr>
                      <p:cNvPr id="504" name="Connecteur droit 503">
                        <a:extLst>
                          <a:ext uri="{FF2B5EF4-FFF2-40B4-BE49-F238E27FC236}">
                            <a16:creationId xmlns:a16="http://schemas.microsoft.com/office/drawing/2014/main" id="{86078E90-8BA0-E24D-2A41-43E1811A1AF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6" name="Groupe 445">
                      <a:extLst>
                        <a:ext uri="{FF2B5EF4-FFF2-40B4-BE49-F238E27FC236}">
                          <a16:creationId xmlns:a16="http://schemas.microsoft.com/office/drawing/2014/main" id="{5D1C953C-F3CF-E2B5-0930-A61D3CD9A8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5617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501" name="ZoneTexte 500">
                        <a:extLst>
                          <a:ext uri="{FF2B5EF4-FFF2-40B4-BE49-F238E27FC236}">
                            <a16:creationId xmlns:a16="http://schemas.microsoft.com/office/drawing/2014/main" id="{F1E6EEC1-4B73-2D3A-DA03-6AF992B4791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0.70</a:t>
                        </a:r>
                      </a:p>
                    </p:txBody>
                  </p:sp>
                  <p:cxnSp>
                    <p:nvCxnSpPr>
                      <p:cNvPr id="502" name="Connecteur droit 501">
                        <a:extLst>
                          <a:ext uri="{FF2B5EF4-FFF2-40B4-BE49-F238E27FC236}">
                            <a16:creationId xmlns:a16="http://schemas.microsoft.com/office/drawing/2014/main" id="{3E280E80-53AC-4905-0203-758ED4C8C68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7" name="Groupe 446">
                      <a:extLst>
                        <a:ext uri="{FF2B5EF4-FFF2-40B4-BE49-F238E27FC236}">
                          <a16:creationId xmlns:a16="http://schemas.microsoft.com/office/drawing/2014/main" id="{552AD08E-13C1-3EA4-BCE6-6A72540475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07000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499" name="ZoneTexte 498">
                        <a:extLst>
                          <a:ext uri="{FF2B5EF4-FFF2-40B4-BE49-F238E27FC236}">
                            <a16:creationId xmlns:a16="http://schemas.microsoft.com/office/drawing/2014/main" id="{B54AF451-78A2-C777-1E1B-86BACCA187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1.20</a:t>
                        </a:r>
                      </a:p>
                    </p:txBody>
                  </p:sp>
                  <p:cxnSp>
                    <p:nvCxnSpPr>
                      <p:cNvPr id="500" name="Connecteur droit 499">
                        <a:extLst>
                          <a:ext uri="{FF2B5EF4-FFF2-40B4-BE49-F238E27FC236}">
                            <a16:creationId xmlns:a16="http://schemas.microsoft.com/office/drawing/2014/main" id="{AF684EF4-FA93-E350-1950-65BA0AA7078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8" name="Groupe 447">
                      <a:extLst>
                        <a:ext uri="{FF2B5EF4-FFF2-40B4-BE49-F238E27FC236}">
                          <a16:creationId xmlns:a16="http://schemas.microsoft.com/office/drawing/2014/main" id="{6F3E8867-AB89-A65A-3B9D-758A85A015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76875" y="3139954"/>
                      <a:ext cx="335348" cy="184666"/>
                      <a:chOff x="5476875" y="3139954"/>
                      <a:chExt cx="335348" cy="184666"/>
                    </a:xfrm>
                  </p:grpSpPr>
                  <p:sp>
                    <p:nvSpPr>
                      <p:cNvPr id="497" name="ZoneTexte 496">
                        <a:extLst>
                          <a:ext uri="{FF2B5EF4-FFF2-40B4-BE49-F238E27FC236}">
                            <a16:creationId xmlns:a16="http://schemas.microsoft.com/office/drawing/2014/main" id="{FF2C2A49-8015-F21D-AEE8-FDA7CBC773F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687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2.20</a:t>
                        </a:r>
                      </a:p>
                    </p:txBody>
                  </p:sp>
                  <p:cxnSp>
                    <p:nvCxnSpPr>
                      <p:cNvPr id="498" name="Connecteur droit 497">
                        <a:extLst>
                          <a:ext uri="{FF2B5EF4-FFF2-40B4-BE49-F238E27FC236}">
                            <a16:creationId xmlns:a16="http://schemas.microsoft.com/office/drawing/2014/main" id="{CDB5D99D-39F7-1B91-B368-10F3B648857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564454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9" name="Groupe 448">
                      <a:extLst>
                        <a:ext uri="{FF2B5EF4-FFF2-40B4-BE49-F238E27FC236}">
                          <a16:creationId xmlns:a16="http://schemas.microsoft.com/office/drawing/2014/main" id="{2545A3E4-3CE8-9A7A-F996-5ECFE5033D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452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495" name="ZoneTexte 494">
                        <a:extLst>
                          <a:ext uri="{FF2B5EF4-FFF2-40B4-BE49-F238E27FC236}">
                            <a16:creationId xmlns:a16="http://schemas.microsoft.com/office/drawing/2014/main" id="{9D34FAFB-5FE9-A102-EEDA-F79AFB782D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3.70</a:t>
                        </a:r>
                      </a:p>
                    </p:txBody>
                  </p:sp>
                  <p:cxnSp>
                    <p:nvCxnSpPr>
                      <p:cNvPr id="496" name="Connecteur droit 495">
                        <a:extLst>
                          <a:ext uri="{FF2B5EF4-FFF2-40B4-BE49-F238E27FC236}">
                            <a16:creationId xmlns:a16="http://schemas.microsoft.com/office/drawing/2014/main" id="{DD4F575A-C489-92F2-3932-FA4E5EB5CD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50" name="Groupe 449">
                      <a:extLst>
                        <a:ext uri="{FF2B5EF4-FFF2-40B4-BE49-F238E27FC236}">
                          <a16:creationId xmlns:a16="http://schemas.microsoft.com/office/drawing/2014/main" id="{83E05161-4B91-C976-B83B-64C953EDE2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56300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493" name="ZoneTexte 492">
                        <a:extLst>
                          <a:ext uri="{FF2B5EF4-FFF2-40B4-BE49-F238E27FC236}">
                            <a16:creationId xmlns:a16="http://schemas.microsoft.com/office/drawing/2014/main" id="{3EB011EF-1000-D8C5-F884-08AB96CB9D8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6.20</a:t>
                        </a:r>
                      </a:p>
                    </p:txBody>
                  </p:sp>
                  <p:cxnSp>
                    <p:nvCxnSpPr>
                      <p:cNvPr id="494" name="Connecteur droit 493">
                        <a:extLst>
                          <a:ext uri="{FF2B5EF4-FFF2-40B4-BE49-F238E27FC236}">
                            <a16:creationId xmlns:a16="http://schemas.microsoft.com/office/drawing/2014/main" id="{C6495E8C-2160-C65B-0BC4-F7EF2A62E53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51" name="Groupe 450">
                      <a:extLst>
                        <a:ext uri="{FF2B5EF4-FFF2-40B4-BE49-F238E27FC236}">
                          <a16:creationId xmlns:a16="http://schemas.microsoft.com/office/drawing/2014/main" id="{7B1E7B34-F7D6-55B1-7297-93C24E870F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62675" y="3139954"/>
                      <a:ext cx="335348" cy="184666"/>
                      <a:chOff x="4378325" y="3139954"/>
                      <a:chExt cx="335348" cy="184666"/>
                    </a:xfrm>
                  </p:grpSpPr>
                  <p:sp>
                    <p:nvSpPr>
                      <p:cNvPr id="491" name="ZoneTexte 490">
                        <a:extLst>
                          <a:ext uri="{FF2B5EF4-FFF2-40B4-BE49-F238E27FC236}">
                            <a16:creationId xmlns:a16="http://schemas.microsoft.com/office/drawing/2014/main" id="{08D7018E-AFA8-58BD-278A-0287CDEC2D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78325" y="3139954"/>
                        <a:ext cx="33534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9.70</a:t>
                        </a:r>
                      </a:p>
                    </p:txBody>
                  </p:sp>
                  <p:cxnSp>
                    <p:nvCxnSpPr>
                      <p:cNvPr id="492" name="Connecteur droit 491">
                        <a:extLst>
                          <a:ext uri="{FF2B5EF4-FFF2-40B4-BE49-F238E27FC236}">
                            <a16:creationId xmlns:a16="http://schemas.microsoft.com/office/drawing/2014/main" id="{81A8F6A1-08C5-2775-2D51-98E877BF0B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45999" y="3139954"/>
                        <a:ext cx="0" cy="3600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52" name="Connecteur droit 451">
                      <a:extLst>
                        <a:ext uri="{FF2B5EF4-FFF2-40B4-BE49-F238E27FC236}">
                          <a16:creationId xmlns:a16="http://schemas.microsoft.com/office/drawing/2014/main" id="{04B1AC64-5139-5534-7DAF-5B27196D97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365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Connecteur droit 452">
                      <a:extLst>
                        <a:ext uri="{FF2B5EF4-FFF2-40B4-BE49-F238E27FC236}">
                          <a16:creationId xmlns:a16="http://schemas.microsoft.com/office/drawing/2014/main" id="{0B0BD706-75BA-ADD3-6A90-16DE92DA48D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7429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4" name="Connecteur droit 453">
                      <a:extLst>
                        <a:ext uri="{FF2B5EF4-FFF2-40B4-BE49-F238E27FC236}">
                          <a16:creationId xmlns:a16="http://schemas.microsoft.com/office/drawing/2014/main" id="{7CACA8A7-9D5B-7DDE-E19B-97AD71E3DF0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8223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5" name="Connecteur droit 454">
                      <a:extLst>
                        <a:ext uri="{FF2B5EF4-FFF2-40B4-BE49-F238E27FC236}">
                          <a16:creationId xmlns:a16="http://schemas.microsoft.com/office/drawing/2014/main" id="{1644C0EB-F801-EA5B-FAA2-C72FA3D97C0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9525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6" name="Connecteur droit 455">
                      <a:extLst>
                        <a:ext uri="{FF2B5EF4-FFF2-40B4-BE49-F238E27FC236}">
                          <a16:creationId xmlns:a16="http://schemas.microsoft.com/office/drawing/2014/main" id="{6E4F748B-D416-8731-1BC3-443530BBAD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001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7" name="Connecteur droit 456">
                      <a:extLst>
                        <a:ext uri="{FF2B5EF4-FFF2-40B4-BE49-F238E27FC236}">
                          <a16:creationId xmlns:a16="http://schemas.microsoft.com/office/drawing/2014/main" id="{4326DB77-4CCA-2364-49AA-58C95C5A56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445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8" name="Connecteur droit 457">
                      <a:extLst>
                        <a:ext uri="{FF2B5EF4-FFF2-40B4-BE49-F238E27FC236}">
                          <a16:creationId xmlns:a16="http://schemas.microsoft.com/office/drawing/2014/main" id="{06541544-7E97-2CB2-D14E-077625BABB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0890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9" name="Connecteur droit 458">
                      <a:extLst>
                        <a:ext uri="{FF2B5EF4-FFF2-40B4-BE49-F238E27FC236}">
                          <a16:creationId xmlns:a16="http://schemas.microsoft.com/office/drawing/2014/main" id="{B8975E4C-F93F-B4B6-199D-14CAE04F68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1620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0" name="Connecteur droit 459">
                      <a:extLst>
                        <a:ext uri="{FF2B5EF4-FFF2-40B4-BE49-F238E27FC236}">
                          <a16:creationId xmlns:a16="http://schemas.microsoft.com/office/drawing/2014/main" id="{9469C9A8-C56E-8A7A-CF63-15FDA36DE01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1938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1" name="Connecteur droit 460">
                      <a:extLst>
                        <a:ext uri="{FF2B5EF4-FFF2-40B4-BE49-F238E27FC236}">
                          <a16:creationId xmlns:a16="http://schemas.microsoft.com/office/drawing/2014/main" id="{04F2B39E-627F-944B-B27E-6C88721933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2557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2" name="Connecteur droit 461">
                      <a:extLst>
                        <a:ext uri="{FF2B5EF4-FFF2-40B4-BE49-F238E27FC236}">
                          <a16:creationId xmlns:a16="http://schemas.microsoft.com/office/drawing/2014/main" id="{10008C4E-F893-6F0D-0F63-EC57ECA8D5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573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3" name="Connecteur droit 462">
                      <a:extLst>
                        <a:ext uri="{FF2B5EF4-FFF2-40B4-BE49-F238E27FC236}">
                          <a16:creationId xmlns:a16="http://schemas.microsoft.com/office/drawing/2014/main" id="{3218559F-6704-4B88-1D5C-08EE85599DB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82724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4" name="Connecteur droit 463">
                      <a:extLst>
                        <a:ext uri="{FF2B5EF4-FFF2-40B4-BE49-F238E27FC236}">
                          <a16:creationId xmlns:a16="http://schemas.microsoft.com/office/drawing/2014/main" id="{C27FFBB1-71CA-2545-2B8B-7F6B1619D7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112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5" name="Connecteur droit 464">
                      <a:extLst>
                        <a:ext uri="{FF2B5EF4-FFF2-40B4-BE49-F238E27FC236}">
                          <a16:creationId xmlns:a16="http://schemas.microsoft.com/office/drawing/2014/main" id="{F26ADABF-A50F-20DC-DE4B-4C1A1887AC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307327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6" name="Connecteur droit 465">
                      <a:extLst>
                        <a:ext uri="{FF2B5EF4-FFF2-40B4-BE49-F238E27FC236}">
                          <a16:creationId xmlns:a16="http://schemas.microsoft.com/office/drawing/2014/main" id="{458CD366-65FB-566E-C6E1-96736D98DA4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91452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7" name="Connecteur droit 466">
                      <a:extLst>
                        <a:ext uri="{FF2B5EF4-FFF2-40B4-BE49-F238E27FC236}">
                          <a16:creationId xmlns:a16="http://schemas.microsoft.com/office/drawing/2014/main" id="{E0B19D4D-370F-7013-5523-E9D9F35849D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7462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8" name="Connecteur droit 467">
                      <a:extLst>
                        <a:ext uri="{FF2B5EF4-FFF2-40B4-BE49-F238E27FC236}">
                          <a16:creationId xmlns:a16="http://schemas.microsoft.com/office/drawing/2014/main" id="{88C22CFF-743B-E22D-E371-53AA252D99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58432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9" name="Connecteur droit 468">
                      <a:extLst>
                        <a:ext uri="{FF2B5EF4-FFF2-40B4-BE49-F238E27FC236}">
                          <a16:creationId xmlns:a16="http://schemas.microsoft.com/office/drawing/2014/main" id="{0EF47281-12CF-CD44-3095-8B3D6B73D76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4287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0" name="Connecteur droit 469">
                      <a:extLst>
                        <a:ext uri="{FF2B5EF4-FFF2-40B4-BE49-F238E27FC236}">
                          <a16:creationId xmlns:a16="http://schemas.microsoft.com/office/drawing/2014/main" id="{F43B270E-903F-1064-6E71-E8ED6777E41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2700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1" name="Connecteur droit 470">
                      <a:extLst>
                        <a:ext uri="{FF2B5EF4-FFF2-40B4-BE49-F238E27FC236}">
                          <a16:creationId xmlns:a16="http://schemas.microsoft.com/office/drawing/2014/main" id="{8242A613-E70A-A7DC-DCC4-9E67A62F2A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21112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2" name="Connecteur droit 471">
                      <a:extLst>
                        <a:ext uri="{FF2B5EF4-FFF2-40B4-BE49-F238E27FC236}">
                          <a16:creationId xmlns:a16="http://schemas.microsoft.com/office/drawing/2014/main" id="{CD8A7F26-C35E-982B-9575-7BAB79C0D8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9398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3" name="Connecteur droit 472">
                      <a:extLst>
                        <a:ext uri="{FF2B5EF4-FFF2-40B4-BE49-F238E27FC236}">
                          <a16:creationId xmlns:a16="http://schemas.microsoft.com/office/drawing/2014/main" id="{18D4B4B3-287C-BB97-65FF-2300CCAC6E2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7810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4" name="Connecteur droit 473">
                      <a:extLst>
                        <a:ext uri="{FF2B5EF4-FFF2-40B4-BE49-F238E27FC236}">
                          <a16:creationId xmlns:a16="http://schemas.microsoft.com/office/drawing/2014/main" id="{FF25B33B-ACF2-0096-66A5-BDF8768016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6159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5" name="Connecteur droit 474">
                      <a:extLst>
                        <a:ext uri="{FF2B5EF4-FFF2-40B4-BE49-F238E27FC236}">
                          <a16:creationId xmlns:a16="http://schemas.microsoft.com/office/drawing/2014/main" id="{6348E021-56FD-0028-5A2B-5963CB2902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44450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6" name="Connecteur droit 475">
                      <a:extLst>
                        <a:ext uri="{FF2B5EF4-FFF2-40B4-BE49-F238E27FC236}">
                          <a16:creationId xmlns:a16="http://schemas.microsoft.com/office/drawing/2014/main" id="{05CB2307-A699-F60D-692E-6FCD801F06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282579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7" name="Connecteur droit 476">
                      <a:extLst>
                        <a:ext uri="{FF2B5EF4-FFF2-40B4-BE49-F238E27FC236}">
                          <a16:creationId xmlns:a16="http://schemas.microsoft.com/office/drawing/2014/main" id="{F9B9C96C-A71B-EE20-B892-019AA4506C1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452873" y="1120654"/>
                      <a:ext cx="360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43" name="Connecteur droit 442">
                    <a:extLst>
                      <a:ext uri="{FF2B5EF4-FFF2-40B4-BE49-F238E27FC236}">
                        <a16:creationId xmlns:a16="http://schemas.microsoft.com/office/drawing/2014/main" id="{F1BB6F95-BF0B-6912-4BE4-DECE4313EAB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10573" y="1065068"/>
                    <a:ext cx="0" cy="207298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1" name="ZoneTexte 440">
                  <a:extLst>
                    <a:ext uri="{FF2B5EF4-FFF2-40B4-BE49-F238E27FC236}">
                      <a16:creationId xmlns:a16="http://schemas.microsoft.com/office/drawing/2014/main" id="{C8CC6AD4-2710-425B-4ACA-8EF459B3C5F9}"/>
                    </a:ext>
                  </a:extLst>
                </p:cNvPr>
                <p:cNvSpPr txBox="1"/>
                <p:nvPr/>
              </p:nvSpPr>
              <p:spPr>
                <a:xfrm>
                  <a:off x="4488873" y="1049936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</a:p>
              </p:txBody>
            </p:sp>
          </p:grpSp>
          <p:sp>
            <p:nvSpPr>
              <p:cNvPr id="439" name="ZoneTexte 438">
                <a:extLst>
                  <a:ext uri="{FF2B5EF4-FFF2-40B4-BE49-F238E27FC236}">
                    <a16:creationId xmlns:a16="http://schemas.microsoft.com/office/drawing/2014/main" id="{198BED94-3C69-F24E-A7D7-8D3EF8DD0AC3}"/>
                  </a:ext>
                </a:extLst>
              </p:cNvPr>
              <p:cNvSpPr txBox="1"/>
              <p:nvPr/>
            </p:nvSpPr>
            <p:spPr>
              <a:xfrm>
                <a:off x="4991163" y="5870125"/>
                <a:ext cx="85472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Hazard rate ratio</a:t>
                </a:r>
              </a:p>
            </p:txBody>
          </p:sp>
        </p:grpSp>
        <p:grpSp>
          <p:nvGrpSpPr>
            <p:cNvPr id="423" name="Groupe 422">
              <a:extLst>
                <a:ext uri="{FF2B5EF4-FFF2-40B4-BE49-F238E27FC236}">
                  <a16:creationId xmlns:a16="http://schemas.microsoft.com/office/drawing/2014/main" id="{B85817FD-B8D3-E9F6-D3E0-142AA0EB46E5}"/>
                </a:ext>
              </a:extLst>
            </p:cNvPr>
            <p:cNvGrpSpPr/>
            <p:nvPr/>
          </p:nvGrpSpPr>
          <p:grpSpPr>
            <a:xfrm>
              <a:off x="8066710" y="5657672"/>
              <a:ext cx="444500" cy="72000"/>
              <a:chOff x="4648200" y="3040967"/>
              <a:chExt cx="444500" cy="72000"/>
            </a:xfrm>
          </p:grpSpPr>
          <p:grpSp>
            <p:nvGrpSpPr>
              <p:cNvPr id="555" name="Groupe 554">
                <a:extLst>
                  <a:ext uri="{FF2B5EF4-FFF2-40B4-BE49-F238E27FC236}">
                    <a16:creationId xmlns:a16="http://schemas.microsoft.com/office/drawing/2014/main" id="{34CFCB80-9A93-CE9C-9BAC-EA9EBF4C572F}"/>
                  </a:ext>
                </a:extLst>
              </p:cNvPr>
              <p:cNvGrpSpPr/>
              <p:nvPr/>
            </p:nvGrpSpPr>
            <p:grpSpPr>
              <a:xfrm>
                <a:off x="4648200" y="3053215"/>
                <a:ext cx="444500" cy="47504"/>
                <a:chOff x="4651375" y="3049527"/>
                <a:chExt cx="444500" cy="47504"/>
              </a:xfrm>
            </p:grpSpPr>
            <p:cxnSp>
              <p:nvCxnSpPr>
                <p:cNvPr id="557" name="Connecteur droit 556">
                  <a:extLst>
                    <a:ext uri="{FF2B5EF4-FFF2-40B4-BE49-F238E27FC236}">
                      <a16:creationId xmlns:a16="http://schemas.microsoft.com/office/drawing/2014/main" id="{D893EAAB-23BF-10AB-73BD-A376B69DB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1375" y="3073279"/>
                  <a:ext cx="44450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Connecteur droit 557">
                  <a:extLst>
                    <a:ext uri="{FF2B5EF4-FFF2-40B4-BE49-F238E27FC236}">
                      <a16:creationId xmlns:a16="http://schemas.microsoft.com/office/drawing/2014/main" id="{8DAB2309-AB6C-2442-1B91-0351E1975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958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Connecteur droit 558">
                  <a:extLst>
                    <a:ext uri="{FF2B5EF4-FFF2-40B4-BE49-F238E27FC236}">
                      <a16:creationId xmlns:a16="http://schemas.microsoft.com/office/drawing/2014/main" id="{D8ECB552-09AA-55C8-C4B7-C39E7D8FD1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13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6" name="Ellipse 555">
                <a:extLst>
                  <a:ext uri="{FF2B5EF4-FFF2-40B4-BE49-F238E27FC236}">
                    <a16:creationId xmlns:a16="http://schemas.microsoft.com/office/drawing/2014/main" id="{88B0F350-EAA4-DCCC-330A-4C648F16D718}"/>
                  </a:ext>
                </a:extLst>
              </p:cNvPr>
              <p:cNvSpPr/>
              <p:nvPr/>
            </p:nvSpPr>
            <p:spPr>
              <a:xfrm>
                <a:off x="483232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4" name="Groupe 423">
              <a:extLst>
                <a:ext uri="{FF2B5EF4-FFF2-40B4-BE49-F238E27FC236}">
                  <a16:creationId xmlns:a16="http://schemas.microsoft.com/office/drawing/2014/main" id="{5CD36352-6C0A-86FE-AC40-43CF8C4AEEFA}"/>
                </a:ext>
              </a:extLst>
            </p:cNvPr>
            <p:cNvGrpSpPr/>
            <p:nvPr/>
          </p:nvGrpSpPr>
          <p:grpSpPr>
            <a:xfrm>
              <a:off x="8625801" y="5528865"/>
              <a:ext cx="459593" cy="72000"/>
              <a:chOff x="4594593" y="3040967"/>
              <a:chExt cx="459593" cy="72000"/>
            </a:xfrm>
          </p:grpSpPr>
          <p:grpSp>
            <p:nvGrpSpPr>
              <p:cNvPr id="550" name="Groupe 549">
                <a:extLst>
                  <a:ext uri="{FF2B5EF4-FFF2-40B4-BE49-F238E27FC236}">
                    <a16:creationId xmlns:a16="http://schemas.microsoft.com/office/drawing/2014/main" id="{2106BCBE-AAD0-8956-B4A7-05D036E4E0F0}"/>
                  </a:ext>
                </a:extLst>
              </p:cNvPr>
              <p:cNvGrpSpPr/>
              <p:nvPr/>
            </p:nvGrpSpPr>
            <p:grpSpPr>
              <a:xfrm>
                <a:off x="4594593" y="3053215"/>
                <a:ext cx="459593" cy="47504"/>
                <a:chOff x="4597768" y="3049527"/>
                <a:chExt cx="459593" cy="47504"/>
              </a:xfrm>
            </p:grpSpPr>
            <p:cxnSp>
              <p:nvCxnSpPr>
                <p:cNvPr id="552" name="Connecteur droit 551">
                  <a:extLst>
                    <a:ext uri="{FF2B5EF4-FFF2-40B4-BE49-F238E27FC236}">
                      <a16:creationId xmlns:a16="http://schemas.microsoft.com/office/drawing/2014/main" id="{2720B017-10DF-E0E7-37FF-B79437F46B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97768" y="3073279"/>
                  <a:ext cx="45959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Connecteur droit 552">
                  <a:extLst>
                    <a:ext uri="{FF2B5EF4-FFF2-40B4-BE49-F238E27FC236}">
                      <a16:creationId xmlns:a16="http://schemas.microsoft.com/office/drawing/2014/main" id="{B27D9FC4-6E9C-B21C-D67C-D2D5701DA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1839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Connecteur droit 553">
                  <a:extLst>
                    <a:ext uri="{FF2B5EF4-FFF2-40B4-BE49-F238E27FC236}">
                      <a16:creationId xmlns:a16="http://schemas.microsoft.com/office/drawing/2014/main" id="{F716C0C5-25EA-3BED-8A81-C6CFA1901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97768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1" name="Ellipse 550">
                <a:extLst>
                  <a:ext uri="{FF2B5EF4-FFF2-40B4-BE49-F238E27FC236}">
                    <a16:creationId xmlns:a16="http://schemas.microsoft.com/office/drawing/2014/main" id="{6A5E2DD2-5294-0779-DDAF-F17D73C25965}"/>
                  </a:ext>
                </a:extLst>
              </p:cNvPr>
              <p:cNvSpPr/>
              <p:nvPr/>
            </p:nvSpPr>
            <p:spPr>
              <a:xfrm>
                <a:off x="4797751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5" name="Groupe 424">
              <a:extLst>
                <a:ext uri="{FF2B5EF4-FFF2-40B4-BE49-F238E27FC236}">
                  <a16:creationId xmlns:a16="http://schemas.microsoft.com/office/drawing/2014/main" id="{5F5B1A6A-A5E6-D083-4554-4C909DCAFBAE}"/>
                </a:ext>
              </a:extLst>
            </p:cNvPr>
            <p:cNvGrpSpPr/>
            <p:nvPr/>
          </p:nvGrpSpPr>
          <p:grpSpPr>
            <a:xfrm>
              <a:off x="8250837" y="5365301"/>
              <a:ext cx="374964" cy="72000"/>
              <a:chOff x="4527236" y="3040967"/>
              <a:chExt cx="374964" cy="72000"/>
            </a:xfrm>
          </p:grpSpPr>
          <p:grpSp>
            <p:nvGrpSpPr>
              <p:cNvPr id="545" name="Groupe 544">
                <a:extLst>
                  <a:ext uri="{FF2B5EF4-FFF2-40B4-BE49-F238E27FC236}">
                    <a16:creationId xmlns:a16="http://schemas.microsoft.com/office/drawing/2014/main" id="{0BA98C59-D07D-8584-E421-273BD8770166}"/>
                  </a:ext>
                </a:extLst>
              </p:cNvPr>
              <p:cNvGrpSpPr/>
              <p:nvPr/>
            </p:nvGrpSpPr>
            <p:grpSpPr>
              <a:xfrm>
                <a:off x="4527236" y="3053215"/>
                <a:ext cx="374964" cy="47504"/>
                <a:chOff x="4530411" y="3049527"/>
                <a:chExt cx="374964" cy="47504"/>
              </a:xfrm>
            </p:grpSpPr>
            <p:cxnSp>
              <p:nvCxnSpPr>
                <p:cNvPr id="547" name="Connecteur droit 546">
                  <a:extLst>
                    <a:ext uri="{FF2B5EF4-FFF2-40B4-BE49-F238E27FC236}">
                      <a16:creationId xmlns:a16="http://schemas.microsoft.com/office/drawing/2014/main" id="{55493809-0E53-492A-BFAD-F7D8575B4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0411" y="3073279"/>
                  <a:ext cx="374964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Connecteur droit 547">
                  <a:extLst>
                    <a:ext uri="{FF2B5EF4-FFF2-40B4-BE49-F238E27FC236}">
                      <a16:creationId xmlns:a16="http://schemas.microsoft.com/office/drawing/2014/main" id="{66433955-5317-425B-9794-6D7EA91F82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53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Connecteur droit 548">
                  <a:extLst>
                    <a:ext uri="{FF2B5EF4-FFF2-40B4-BE49-F238E27FC236}">
                      <a16:creationId xmlns:a16="http://schemas.microsoft.com/office/drawing/2014/main" id="{60CC93F2-EAA6-EDFD-87C1-1446AF3A9C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1206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429DFABB-8250-5C4D-7A7B-BA513C99E8FD}"/>
                  </a:ext>
                </a:extLst>
              </p:cNvPr>
              <p:cNvSpPr/>
              <p:nvPr/>
            </p:nvSpPr>
            <p:spPr>
              <a:xfrm>
                <a:off x="4678772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6" name="Groupe 425">
              <a:extLst>
                <a:ext uri="{FF2B5EF4-FFF2-40B4-BE49-F238E27FC236}">
                  <a16:creationId xmlns:a16="http://schemas.microsoft.com/office/drawing/2014/main" id="{991C4394-BA45-39FE-CAA6-AF0B056CF3E0}"/>
                </a:ext>
              </a:extLst>
            </p:cNvPr>
            <p:cNvGrpSpPr/>
            <p:nvPr/>
          </p:nvGrpSpPr>
          <p:grpSpPr>
            <a:xfrm>
              <a:off x="8721286" y="5210187"/>
              <a:ext cx="375846" cy="72000"/>
              <a:chOff x="4530546" y="3040967"/>
              <a:chExt cx="375846" cy="72000"/>
            </a:xfrm>
          </p:grpSpPr>
          <p:grpSp>
            <p:nvGrpSpPr>
              <p:cNvPr id="540" name="Groupe 539">
                <a:extLst>
                  <a:ext uri="{FF2B5EF4-FFF2-40B4-BE49-F238E27FC236}">
                    <a16:creationId xmlns:a16="http://schemas.microsoft.com/office/drawing/2014/main" id="{44F5ACAC-0DAE-66DB-9FFC-D780BCD25A8B}"/>
                  </a:ext>
                </a:extLst>
              </p:cNvPr>
              <p:cNvGrpSpPr/>
              <p:nvPr/>
            </p:nvGrpSpPr>
            <p:grpSpPr>
              <a:xfrm>
                <a:off x="4530546" y="3053215"/>
                <a:ext cx="375846" cy="47504"/>
                <a:chOff x="4533721" y="3049527"/>
                <a:chExt cx="375846" cy="47504"/>
              </a:xfrm>
            </p:grpSpPr>
            <p:cxnSp>
              <p:nvCxnSpPr>
                <p:cNvPr id="542" name="Connecteur droit 541">
                  <a:extLst>
                    <a:ext uri="{FF2B5EF4-FFF2-40B4-BE49-F238E27FC236}">
                      <a16:creationId xmlns:a16="http://schemas.microsoft.com/office/drawing/2014/main" id="{B1D41370-AA09-DA59-6F58-682EAB9AE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3721" y="3073279"/>
                  <a:ext cx="37584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Connecteur droit 542">
                  <a:extLst>
                    <a:ext uri="{FF2B5EF4-FFF2-40B4-BE49-F238E27FC236}">
                      <a16:creationId xmlns:a16="http://schemas.microsoft.com/office/drawing/2014/main" id="{F07D1C0E-F7C8-2E14-F1B9-6EC98BC345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53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Connecteur droit 543">
                  <a:extLst>
                    <a:ext uri="{FF2B5EF4-FFF2-40B4-BE49-F238E27FC236}">
                      <a16:creationId xmlns:a16="http://schemas.microsoft.com/office/drawing/2014/main" id="{866B5DD2-29C4-D609-0EB5-54FA4B5AD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810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1" name="Ellipse 540">
                <a:extLst>
                  <a:ext uri="{FF2B5EF4-FFF2-40B4-BE49-F238E27FC236}">
                    <a16:creationId xmlns:a16="http://schemas.microsoft.com/office/drawing/2014/main" id="{5D5400BD-6320-3C6D-A751-8D5BFFFFDBCF}"/>
                  </a:ext>
                </a:extLst>
              </p:cNvPr>
              <p:cNvSpPr/>
              <p:nvPr/>
            </p:nvSpPr>
            <p:spPr>
              <a:xfrm>
                <a:off x="4678702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7" name="Groupe 426">
              <a:extLst>
                <a:ext uri="{FF2B5EF4-FFF2-40B4-BE49-F238E27FC236}">
                  <a16:creationId xmlns:a16="http://schemas.microsoft.com/office/drawing/2014/main" id="{3C4109E7-308A-3E1B-B7CE-6815049E7572}"/>
                </a:ext>
              </a:extLst>
            </p:cNvPr>
            <p:cNvGrpSpPr/>
            <p:nvPr/>
          </p:nvGrpSpPr>
          <p:grpSpPr>
            <a:xfrm>
              <a:off x="8525690" y="5054208"/>
              <a:ext cx="368300" cy="72000"/>
              <a:chOff x="4473575" y="3040967"/>
              <a:chExt cx="368300" cy="72000"/>
            </a:xfrm>
          </p:grpSpPr>
          <p:grpSp>
            <p:nvGrpSpPr>
              <p:cNvPr id="535" name="Groupe 534">
                <a:extLst>
                  <a:ext uri="{FF2B5EF4-FFF2-40B4-BE49-F238E27FC236}">
                    <a16:creationId xmlns:a16="http://schemas.microsoft.com/office/drawing/2014/main" id="{A18BFDC1-3A1F-12B9-9814-D1792AAF4DF3}"/>
                  </a:ext>
                </a:extLst>
              </p:cNvPr>
              <p:cNvGrpSpPr/>
              <p:nvPr/>
            </p:nvGrpSpPr>
            <p:grpSpPr>
              <a:xfrm>
                <a:off x="4473575" y="3053215"/>
                <a:ext cx="368300" cy="47504"/>
                <a:chOff x="4476750" y="3049527"/>
                <a:chExt cx="368300" cy="47504"/>
              </a:xfrm>
            </p:grpSpPr>
            <p:cxnSp>
              <p:nvCxnSpPr>
                <p:cNvPr id="537" name="Connecteur droit 536">
                  <a:extLst>
                    <a:ext uri="{FF2B5EF4-FFF2-40B4-BE49-F238E27FC236}">
                      <a16:creationId xmlns:a16="http://schemas.microsoft.com/office/drawing/2014/main" id="{C5EB6299-2D92-3AFF-5D84-63F768358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3073279"/>
                  <a:ext cx="36621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Connecteur droit 537">
                  <a:extLst>
                    <a:ext uri="{FF2B5EF4-FFF2-40B4-BE49-F238E27FC236}">
                      <a16:creationId xmlns:a16="http://schemas.microsoft.com/office/drawing/2014/main" id="{FA48B430-6CCA-2DD2-ACCB-C956925EE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50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Connecteur droit 538">
                  <a:extLst>
                    <a:ext uri="{FF2B5EF4-FFF2-40B4-BE49-F238E27FC236}">
                      <a16:creationId xmlns:a16="http://schemas.microsoft.com/office/drawing/2014/main" id="{94034A20-DE54-235E-BF9A-4E126B201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6" name="Ellipse 535">
                <a:extLst>
                  <a:ext uri="{FF2B5EF4-FFF2-40B4-BE49-F238E27FC236}">
                    <a16:creationId xmlns:a16="http://schemas.microsoft.com/office/drawing/2014/main" id="{D14DE166-EDF1-DE86-51CA-E73A36C718ED}"/>
                  </a:ext>
                </a:extLst>
              </p:cNvPr>
              <p:cNvSpPr/>
              <p:nvPr/>
            </p:nvSpPr>
            <p:spPr>
              <a:xfrm>
                <a:off x="4633410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428" name="Groupe 427">
              <a:extLst>
                <a:ext uri="{FF2B5EF4-FFF2-40B4-BE49-F238E27FC236}">
                  <a16:creationId xmlns:a16="http://schemas.microsoft.com/office/drawing/2014/main" id="{305B8638-6DD9-3BD2-24B2-04AEC6040618}"/>
                </a:ext>
              </a:extLst>
            </p:cNvPr>
            <p:cNvGrpSpPr/>
            <p:nvPr/>
          </p:nvGrpSpPr>
          <p:grpSpPr>
            <a:xfrm>
              <a:off x="8213829" y="4876675"/>
              <a:ext cx="411783" cy="72000"/>
              <a:chOff x="4619625" y="3040967"/>
              <a:chExt cx="411783" cy="72000"/>
            </a:xfrm>
          </p:grpSpPr>
          <p:grpSp>
            <p:nvGrpSpPr>
              <p:cNvPr id="530" name="Groupe 529">
                <a:extLst>
                  <a:ext uri="{FF2B5EF4-FFF2-40B4-BE49-F238E27FC236}">
                    <a16:creationId xmlns:a16="http://schemas.microsoft.com/office/drawing/2014/main" id="{5339B484-1FBF-783A-EEAE-61EBF0434482}"/>
                  </a:ext>
                </a:extLst>
              </p:cNvPr>
              <p:cNvGrpSpPr/>
              <p:nvPr/>
            </p:nvGrpSpPr>
            <p:grpSpPr>
              <a:xfrm>
                <a:off x="4619625" y="3053215"/>
                <a:ext cx="411783" cy="47504"/>
                <a:chOff x="4622800" y="3049527"/>
                <a:chExt cx="411783" cy="47504"/>
              </a:xfrm>
            </p:grpSpPr>
            <p:cxnSp>
              <p:nvCxnSpPr>
                <p:cNvPr id="532" name="Connecteur droit 531">
                  <a:extLst>
                    <a:ext uri="{FF2B5EF4-FFF2-40B4-BE49-F238E27FC236}">
                      <a16:creationId xmlns:a16="http://schemas.microsoft.com/office/drawing/2014/main" id="{06D201A2-1ECA-1F62-54E6-CA85A54C2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2800" y="3073279"/>
                  <a:ext cx="41178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3" name="Connecteur droit 532">
                  <a:extLst>
                    <a:ext uri="{FF2B5EF4-FFF2-40B4-BE49-F238E27FC236}">
                      <a16:creationId xmlns:a16="http://schemas.microsoft.com/office/drawing/2014/main" id="{307CC852-F660-396F-C742-0C27C2820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6431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Connecteur droit 533">
                  <a:extLst>
                    <a:ext uri="{FF2B5EF4-FFF2-40B4-BE49-F238E27FC236}">
                      <a16:creationId xmlns:a16="http://schemas.microsoft.com/office/drawing/2014/main" id="{8F4937D4-7ECB-2C9C-F059-9301C6C47F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28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1" name="Ellipse 530">
                <a:extLst>
                  <a:ext uri="{FF2B5EF4-FFF2-40B4-BE49-F238E27FC236}">
                    <a16:creationId xmlns:a16="http://schemas.microsoft.com/office/drawing/2014/main" id="{A12DC075-84BD-5380-0DA1-2CFFE1743AC3}"/>
                  </a:ext>
                </a:extLst>
              </p:cNvPr>
              <p:cNvSpPr/>
              <p:nvPr/>
            </p:nvSpPr>
            <p:spPr>
              <a:xfrm>
                <a:off x="4778395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9" name="Groupe 428">
              <a:extLst>
                <a:ext uri="{FF2B5EF4-FFF2-40B4-BE49-F238E27FC236}">
                  <a16:creationId xmlns:a16="http://schemas.microsoft.com/office/drawing/2014/main" id="{2CF85CED-4C56-1591-8399-E005CC9D7869}"/>
                </a:ext>
              </a:extLst>
            </p:cNvPr>
            <p:cNvGrpSpPr/>
            <p:nvPr/>
          </p:nvGrpSpPr>
          <p:grpSpPr>
            <a:xfrm>
              <a:off x="8274748" y="4731777"/>
              <a:ext cx="878110" cy="72000"/>
              <a:chOff x="4081434" y="3040967"/>
              <a:chExt cx="878110" cy="72000"/>
            </a:xfrm>
          </p:grpSpPr>
          <p:grpSp>
            <p:nvGrpSpPr>
              <p:cNvPr id="525" name="Groupe 524">
                <a:extLst>
                  <a:ext uri="{FF2B5EF4-FFF2-40B4-BE49-F238E27FC236}">
                    <a16:creationId xmlns:a16="http://schemas.microsoft.com/office/drawing/2014/main" id="{05808210-E2E6-65A9-FE2A-0228D75B9ABF}"/>
                  </a:ext>
                </a:extLst>
              </p:cNvPr>
              <p:cNvGrpSpPr/>
              <p:nvPr/>
            </p:nvGrpSpPr>
            <p:grpSpPr>
              <a:xfrm>
                <a:off x="4081434" y="3053215"/>
                <a:ext cx="878110" cy="47504"/>
                <a:chOff x="4084609" y="3049527"/>
                <a:chExt cx="878110" cy="47504"/>
              </a:xfrm>
            </p:grpSpPr>
            <p:cxnSp>
              <p:nvCxnSpPr>
                <p:cNvPr id="527" name="Connecteur droit 526">
                  <a:extLst>
                    <a:ext uri="{FF2B5EF4-FFF2-40B4-BE49-F238E27FC236}">
                      <a16:creationId xmlns:a16="http://schemas.microsoft.com/office/drawing/2014/main" id="{1B79CB30-F655-882A-9C04-B03986AA9D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09" y="3073279"/>
                  <a:ext cx="874327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Connecteur droit 527">
                  <a:extLst>
                    <a:ext uri="{FF2B5EF4-FFF2-40B4-BE49-F238E27FC236}">
                      <a16:creationId xmlns:a16="http://schemas.microsoft.com/office/drawing/2014/main" id="{09E244E5-2081-E0FA-84C9-9E5E1400E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2719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Connecteur droit 528">
                  <a:extLst>
                    <a:ext uri="{FF2B5EF4-FFF2-40B4-BE49-F238E27FC236}">
                      <a16:creationId xmlns:a16="http://schemas.microsoft.com/office/drawing/2014/main" id="{AD48F324-D262-6B5C-4BA8-5ECB63D7E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5023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6" name="Ellipse 525">
                <a:extLst>
                  <a:ext uri="{FF2B5EF4-FFF2-40B4-BE49-F238E27FC236}">
                    <a16:creationId xmlns:a16="http://schemas.microsoft.com/office/drawing/2014/main" id="{7C57293E-A4DC-2DC2-16BF-FB3D9D4A88DF}"/>
                  </a:ext>
                </a:extLst>
              </p:cNvPr>
              <p:cNvSpPr/>
              <p:nvPr/>
            </p:nvSpPr>
            <p:spPr>
              <a:xfrm>
                <a:off x="450594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30" name="Groupe 429">
              <a:extLst>
                <a:ext uri="{FF2B5EF4-FFF2-40B4-BE49-F238E27FC236}">
                  <a16:creationId xmlns:a16="http://schemas.microsoft.com/office/drawing/2014/main" id="{F7A9FFB1-523D-13CB-0F6D-C20B48519BDB}"/>
                </a:ext>
              </a:extLst>
            </p:cNvPr>
            <p:cNvGrpSpPr/>
            <p:nvPr/>
          </p:nvGrpSpPr>
          <p:grpSpPr>
            <a:xfrm>
              <a:off x="8855535" y="4423351"/>
              <a:ext cx="518701" cy="72000"/>
              <a:chOff x="4535891" y="3040967"/>
              <a:chExt cx="518701" cy="72000"/>
            </a:xfrm>
          </p:grpSpPr>
          <p:grpSp>
            <p:nvGrpSpPr>
              <p:cNvPr id="520" name="Groupe 519">
                <a:extLst>
                  <a:ext uri="{FF2B5EF4-FFF2-40B4-BE49-F238E27FC236}">
                    <a16:creationId xmlns:a16="http://schemas.microsoft.com/office/drawing/2014/main" id="{B0854D40-02ED-CE12-D2E4-E29CF55278EE}"/>
                  </a:ext>
                </a:extLst>
              </p:cNvPr>
              <p:cNvGrpSpPr/>
              <p:nvPr/>
            </p:nvGrpSpPr>
            <p:grpSpPr>
              <a:xfrm>
                <a:off x="4535891" y="3053215"/>
                <a:ext cx="518701" cy="47504"/>
                <a:chOff x="4539066" y="3049527"/>
                <a:chExt cx="518701" cy="47504"/>
              </a:xfrm>
            </p:grpSpPr>
            <p:cxnSp>
              <p:nvCxnSpPr>
                <p:cNvPr id="522" name="Connecteur droit 521">
                  <a:extLst>
                    <a:ext uri="{FF2B5EF4-FFF2-40B4-BE49-F238E27FC236}">
                      <a16:creationId xmlns:a16="http://schemas.microsoft.com/office/drawing/2014/main" id="{8A6555AD-AB10-9F81-13A7-943E395F3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9066" y="3073279"/>
                  <a:ext cx="51870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Connecteur droit 522">
                  <a:extLst>
                    <a:ext uri="{FF2B5EF4-FFF2-40B4-BE49-F238E27FC236}">
                      <a16:creationId xmlns:a16="http://schemas.microsoft.com/office/drawing/2014/main" id="{B514B41D-933C-5BFD-4747-56E54090D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7767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Connecteur droit 523">
                  <a:extLst>
                    <a:ext uri="{FF2B5EF4-FFF2-40B4-BE49-F238E27FC236}">
                      <a16:creationId xmlns:a16="http://schemas.microsoft.com/office/drawing/2014/main" id="{606757F8-1690-CB40-69D5-6B74F4B55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9066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1" name="Ellipse 520">
                <a:extLst>
                  <a:ext uri="{FF2B5EF4-FFF2-40B4-BE49-F238E27FC236}">
                    <a16:creationId xmlns:a16="http://schemas.microsoft.com/office/drawing/2014/main" id="{57E06D6B-F24D-449D-4ED8-1524792FF5F1}"/>
                  </a:ext>
                </a:extLst>
              </p:cNvPr>
              <p:cNvSpPr/>
              <p:nvPr/>
            </p:nvSpPr>
            <p:spPr>
              <a:xfrm>
                <a:off x="4757848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31" name="Groupe 430">
              <a:extLst>
                <a:ext uri="{FF2B5EF4-FFF2-40B4-BE49-F238E27FC236}">
                  <a16:creationId xmlns:a16="http://schemas.microsoft.com/office/drawing/2014/main" id="{642DF33E-91F9-5D7C-5D41-48051BE87FC5}"/>
                </a:ext>
              </a:extLst>
            </p:cNvPr>
            <p:cNvGrpSpPr/>
            <p:nvPr/>
          </p:nvGrpSpPr>
          <p:grpSpPr>
            <a:xfrm>
              <a:off x="8828959" y="4271126"/>
              <a:ext cx="492685" cy="72000"/>
              <a:chOff x="4441265" y="3040967"/>
              <a:chExt cx="492685" cy="72000"/>
            </a:xfrm>
          </p:grpSpPr>
          <p:grpSp>
            <p:nvGrpSpPr>
              <p:cNvPr id="515" name="Groupe 514">
                <a:extLst>
                  <a:ext uri="{FF2B5EF4-FFF2-40B4-BE49-F238E27FC236}">
                    <a16:creationId xmlns:a16="http://schemas.microsoft.com/office/drawing/2014/main" id="{EA89296C-E789-FD19-24B7-816BE6AD16D6}"/>
                  </a:ext>
                </a:extLst>
              </p:cNvPr>
              <p:cNvGrpSpPr/>
              <p:nvPr/>
            </p:nvGrpSpPr>
            <p:grpSpPr>
              <a:xfrm>
                <a:off x="4441265" y="3053215"/>
                <a:ext cx="492685" cy="47504"/>
                <a:chOff x="4444440" y="3049527"/>
                <a:chExt cx="492685" cy="47504"/>
              </a:xfrm>
            </p:grpSpPr>
            <p:cxnSp>
              <p:nvCxnSpPr>
                <p:cNvPr id="517" name="Connecteur droit 516">
                  <a:extLst>
                    <a:ext uri="{FF2B5EF4-FFF2-40B4-BE49-F238E27FC236}">
                      <a16:creationId xmlns:a16="http://schemas.microsoft.com/office/drawing/2014/main" id="{D701882D-921B-38AE-AC9E-970AC2A9C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4440" y="3073279"/>
                  <a:ext cx="49167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Connecteur droit 517">
                  <a:extLst>
                    <a:ext uri="{FF2B5EF4-FFF2-40B4-BE49-F238E27FC236}">
                      <a16:creationId xmlns:a16="http://schemas.microsoft.com/office/drawing/2014/main" id="{93C3996A-927B-9699-D424-F1A89F6C7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71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Connecteur droit 518">
                  <a:extLst>
                    <a:ext uri="{FF2B5EF4-FFF2-40B4-BE49-F238E27FC236}">
                      <a16:creationId xmlns:a16="http://schemas.microsoft.com/office/drawing/2014/main" id="{3250869D-3E9D-DB38-74C5-1A1997AF5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444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6" name="Ellipse 515">
                <a:extLst>
                  <a:ext uri="{FF2B5EF4-FFF2-40B4-BE49-F238E27FC236}">
                    <a16:creationId xmlns:a16="http://schemas.microsoft.com/office/drawing/2014/main" id="{4C53B1E7-6F63-C0AF-15B7-59FA596CC3AE}"/>
                  </a:ext>
                </a:extLst>
              </p:cNvPr>
              <p:cNvSpPr/>
              <p:nvPr/>
            </p:nvSpPr>
            <p:spPr>
              <a:xfrm>
                <a:off x="4630973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32" name="Groupe 431">
              <a:extLst>
                <a:ext uri="{FF2B5EF4-FFF2-40B4-BE49-F238E27FC236}">
                  <a16:creationId xmlns:a16="http://schemas.microsoft.com/office/drawing/2014/main" id="{E6904874-032B-CE85-1B02-8D6781D461E0}"/>
                </a:ext>
              </a:extLst>
            </p:cNvPr>
            <p:cNvGrpSpPr/>
            <p:nvPr/>
          </p:nvGrpSpPr>
          <p:grpSpPr>
            <a:xfrm>
              <a:off x="8272775" y="3786934"/>
              <a:ext cx="342156" cy="72000"/>
              <a:chOff x="4546600" y="3040967"/>
              <a:chExt cx="342156" cy="72000"/>
            </a:xfrm>
          </p:grpSpPr>
          <p:grpSp>
            <p:nvGrpSpPr>
              <p:cNvPr id="510" name="Groupe 509">
                <a:extLst>
                  <a:ext uri="{FF2B5EF4-FFF2-40B4-BE49-F238E27FC236}">
                    <a16:creationId xmlns:a16="http://schemas.microsoft.com/office/drawing/2014/main" id="{FD9D9565-D2C0-A169-DA01-63175FCF4CE4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342156" cy="47504"/>
                <a:chOff x="4549775" y="3049527"/>
                <a:chExt cx="342156" cy="47504"/>
              </a:xfrm>
            </p:grpSpPr>
            <p:cxnSp>
              <p:nvCxnSpPr>
                <p:cNvPr id="512" name="Connecteur droit 511">
                  <a:extLst>
                    <a:ext uri="{FF2B5EF4-FFF2-40B4-BE49-F238E27FC236}">
                      <a16:creationId xmlns:a16="http://schemas.microsoft.com/office/drawing/2014/main" id="{71EEECB3-A072-63FD-62C1-6D9BD0E32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34215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Connecteur droit 512">
                  <a:extLst>
                    <a:ext uri="{FF2B5EF4-FFF2-40B4-BE49-F238E27FC236}">
                      <a16:creationId xmlns:a16="http://schemas.microsoft.com/office/drawing/2014/main" id="{0D1DB1F0-DF39-ECA3-0223-3E12CEDAB3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1931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Connecteur droit 513">
                  <a:extLst>
                    <a:ext uri="{FF2B5EF4-FFF2-40B4-BE49-F238E27FC236}">
                      <a16:creationId xmlns:a16="http://schemas.microsoft.com/office/drawing/2014/main" id="{9F368EB3-5375-FDC7-6F59-C2F3FE4B1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1" name="Ellipse 510">
                <a:extLst>
                  <a:ext uri="{FF2B5EF4-FFF2-40B4-BE49-F238E27FC236}">
                    <a16:creationId xmlns:a16="http://schemas.microsoft.com/office/drawing/2014/main" id="{D33BF229-38AC-AF89-410B-97B914C1755A}"/>
                  </a:ext>
                </a:extLst>
              </p:cNvPr>
              <p:cNvSpPr/>
              <p:nvPr/>
            </p:nvSpPr>
            <p:spPr>
              <a:xfrm>
                <a:off x="4676198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33" name="Ellipse 432">
              <a:extLst>
                <a:ext uri="{FF2B5EF4-FFF2-40B4-BE49-F238E27FC236}">
                  <a16:creationId xmlns:a16="http://schemas.microsoft.com/office/drawing/2014/main" id="{623E7355-5D0B-2826-0F69-A6003B907585}"/>
                </a:ext>
              </a:extLst>
            </p:cNvPr>
            <p:cNvSpPr/>
            <p:nvPr/>
          </p:nvSpPr>
          <p:spPr>
            <a:xfrm>
              <a:off x="8420324" y="3937500"/>
              <a:ext cx="72000" cy="72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8DBB66C2-D92F-28F7-B6EB-FBA3031AAA30}"/>
                </a:ext>
              </a:extLst>
            </p:cNvPr>
            <p:cNvSpPr/>
            <p:nvPr/>
          </p:nvSpPr>
          <p:spPr>
            <a:xfrm>
              <a:off x="8435826" y="4121612"/>
              <a:ext cx="45719" cy="45719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5" name="Groupe 434">
              <a:extLst>
                <a:ext uri="{FF2B5EF4-FFF2-40B4-BE49-F238E27FC236}">
                  <a16:creationId xmlns:a16="http://schemas.microsoft.com/office/drawing/2014/main" id="{7AFB7667-B360-7745-2BBE-70A2762398BA}"/>
                </a:ext>
              </a:extLst>
            </p:cNvPr>
            <p:cNvGrpSpPr/>
            <p:nvPr/>
          </p:nvGrpSpPr>
          <p:grpSpPr>
            <a:xfrm>
              <a:off x="8516437" y="4579552"/>
              <a:ext cx="746350" cy="72000"/>
              <a:chOff x="4081434" y="3040967"/>
              <a:chExt cx="746350" cy="72000"/>
            </a:xfrm>
          </p:grpSpPr>
          <p:grpSp>
            <p:nvGrpSpPr>
              <p:cNvPr id="505" name="Groupe 504">
                <a:extLst>
                  <a:ext uri="{FF2B5EF4-FFF2-40B4-BE49-F238E27FC236}">
                    <a16:creationId xmlns:a16="http://schemas.microsoft.com/office/drawing/2014/main" id="{D4B4D9F1-54D5-2D7F-F687-83138A03A443}"/>
                  </a:ext>
                </a:extLst>
              </p:cNvPr>
              <p:cNvGrpSpPr/>
              <p:nvPr/>
            </p:nvGrpSpPr>
            <p:grpSpPr>
              <a:xfrm>
                <a:off x="4081434" y="3053215"/>
                <a:ext cx="746350" cy="47504"/>
                <a:chOff x="4084609" y="3049527"/>
                <a:chExt cx="746350" cy="47504"/>
              </a:xfrm>
            </p:grpSpPr>
            <p:cxnSp>
              <p:nvCxnSpPr>
                <p:cNvPr id="507" name="Connecteur droit 506">
                  <a:extLst>
                    <a:ext uri="{FF2B5EF4-FFF2-40B4-BE49-F238E27FC236}">
                      <a16:creationId xmlns:a16="http://schemas.microsoft.com/office/drawing/2014/main" id="{4E2CBE32-2EB8-372B-01B2-2A43F26EE2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09" y="3073279"/>
                  <a:ext cx="74635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Connecteur droit 507">
                  <a:extLst>
                    <a:ext uri="{FF2B5EF4-FFF2-40B4-BE49-F238E27FC236}">
                      <a16:creationId xmlns:a16="http://schemas.microsoft.com/office/drawing/2014/main" id="{CC69B0A8-C970-C070-7ED6-8D0486338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0959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Connecteur droit 508">
                  <a:extLst>
                    <a:ext uri="{FF2B5EF4-FFF2-40B4-BE49-F238E27FC236}">
                      <a16:creationId xmlns:a16="http://schemas.microsoft.com/office/drawing/2014/main" id="{4F0DAA1A-A749-8FB5-6035-3116A6498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5023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6" name="Ellipse 505">
                <a:extLst>
                  <a:ext uri="{FF2B5EF4-FFF2-40B4-BE49-F238E27FC236}">
                    <a16:creationId xmlns:a16="http://schemas.microsoft.com/office/drawing/2014/main" id="{9168429E-C7EF-3242-DDBC-A9EDBDBC30E3}"/>
                  </a:ext>
                </a:extLst>
              </p:cNvPr>
              <p:cNvSpPr/>
              <p:nvPr/>
            </p:nvSpPr>
            <p:spPr>
              <a:xfrm>
                <a:off x="4420625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28" name="Groupe 727">
            <a:extLst>
              <a:ext uri="{FF2B5EF4-FFF2-40B4-BE49-F238E27FC236}">
                <a16:creationId xmlns:a16="http://schemas.microsoft.com/office/drawing/2014/main" id="{A39F76BE-BF74-D7BE-FF7B-FA4523B2519C}"/>
              </a:ext>
            </a:extLst>
          </p:cNvPr>
          <p:cNvGrpSpPr/>
          <p:nvPr/>
        </p:nvGrpSpPr>
        <p:grpSpPr>
          <a:xfrm>
            <a:off x="7014427" y="555100"/>
            <a:ext cx="2119698" cy="2621621"/>
            <a:chOff x="7527251" y="702999"/>
            <a:chExt cx="2119698" cy="2621621"/>
          </a:xfrm>
        </p:grpSpPr>
        <p:sp>
          <p:nvSpPr>
            <p:cNvPr id="574" name="ZoneTexte 573">
              <a:extLst>
                <a:ext uri="{FF2B5EF4-FFF2-40B4-BE49-F238E27FC236}">
                  <a16:creationId xmlns:a16="http://schemas.microsoft.com/office/drawing/2014/main" id="{8C11B6B2-5D24-B6C4-D915-78063F24445E}"/>
                </a:ext>
              </a:extLst>
            </p:cNvPr>
            <p:cNvSpPr txBox="1"/>
            <p:nvPr/>
          </p:nvSpPr>
          <p:spPr>
            <a:xfrm>
              <a:off x="8094702" y="702999"/>
              <a:ext cx="1358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fr-F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follow-up</a:t>
              </a:r>
            </a:p>
          </p:txBody>
        </p:sp>
        <p:grpSp>
          <p:nvGrpSpPr>
            <p:cNvPr id="575" name="Groupe 574">
              <a:extLst>
                <a:ext uri="{FF2B5EF4-FFF2-40B4-BE49-F238E27FC236}">
                  <a16:creationId xmlns:a16="http://schemas.microsoft.com/office/drawing/2014/main" id="{91BB6B96-0798-CEA6-80FA-73985027820F}"/>
                </a:ext>
              </a:extLst>
            </p:cNvPr>
            <p:cNvGrpSpPr/>
            <p:nvPr/>
          </p:nvGrpSpPr>
          <p:grpSpPr>
            <a:xfrm>
              <a:off x="7527251" y="1049936"/>
              <a:ext cx="2119698" cy="2274684"/>
              <a:chOff x="4378325" y="1049936"/>
              <a:chExt cx="2119698" cy="2274684"/>
            </a:xfrm>
          </p:grpSpPr>
          <p:grpSp>
            <p:nvGrpSpPr>
              <p:cNvPr id="643" name="Groupe 642">
                <a:extLst>
                  <a:ext uri="{FF2B5EF4-FFF2-40B4-BE49-F238E27FC236}">
                    <a16:creationId xmlns:a16="http://schemas.microsoft.com/office/drawing/2014/main" id="{AA2DAB11-EEBB-0AA6-B418-1BDE6A5C78C9}"/>
                  </a:ext>
                </a:extLst>
              </p:cNvPr>
              <p:cNvGrpSpPr/>
              <p:nvPr/>
            </p:nvGrpSpPr>
            <p:grpSpPr>
              <a:xfrm>
                <a:off x="4378325" y="1065068"/>
                <a:ext cx="2119698" cy="2259552"/>
                <a:chOff x="4378325" y="1065068"/>
                <a:chExt cx="2119698" cy="2259552"/>
              </a:xfrm>
            </p:grpSpPr>
            <p:grpSp>
              <p:nvGrpSpPr>
                <p:cNvPr id="645" name="Groupe 644">
                  <a:extLst>
                    <a:ext uri="{FF2B5EF4-FFF2-40B4-BE49-F238E27FC236}">
                      <a16:creationId xmlns:a16="http://schemas.microsoft.com/office/drawing/2014/main" id="{E65FFBCE-0B1F-22E6-20C0-449B15F989DA}"/>
                    </a:ext>
                  </a:extLst>
                </p:cNvPr>
                <p:cNvGrpSpPr/>
                <p:nvPr/>
              </p:nvGrpSpPr>
              <p:grpSpPr>
                <a:xfrm>
                  <a:off x="4378325" y="1065068"/>
                  <a:ext cx="2119698" cy="2259552"/>
                  <a:chOff x="4378325" y="1065068"/>
                  <a:chExt cx="2119698" cy="2259552"/>
                </a:xfrm>
              </p:grpSpPr>
              <p:sp>
                <p:nvSpPr>
                  <p:cNvPr id="647" name="Forme libre 646">
                    <a:extLst>
                      <a:ext uri="{FF2B5EF4-FFF2-40B4-BE49-F238E27FC236}">
                        <a16:creationId xmlns:a16="http://schemas.microsoft.com/office/drawing/2014/main" id="{713F0212-8AA4-C2F9-CCA8-B059A4934F05}"/>
                      </a:ext>
                    </a:extLst>
                  </p:cNvPr>
                  <p:cNvSpPr/>
                  <p:nvPr/>
                </p:nvSpPr>
                <p:spPr>
                  <a:xfrm>
                    <a:off x="4488873" y="1065068"/>
                    <a:ext cx="1911927" cy="2072987"/>
                  </a:xfrm>
                  <a:custGeom>
                    <a:avLst/>
                    <a:gdLst>
                      <a:gd name="connsiteX0" fmla="*/ 0 w 1911927"/>
                      <a:gd name="connsiteY0" fmla="*/ 0 h 2072987"/>
                      <a:gd name="connsiteX1" fmla="*/ 0 w 1911927"/>
                      <a:gd name="connsiteY1" fmla="*/ 2072987 h 2072987"/>
                      <a:gd name="connsiteX2" fmla="*/ 1911927 w 1911927"/>
                      <a:gd name="connsiteY2" fmla="*/ 2072987 h 2072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11927" h="2072987">
                        <a:moveTo>
                          <a:pt x="0" y="0"/>
                        </a:moveTo>
                        <a:lnTo>
                          <a:pt x="0" y="2072987"/>
                        </a:lnTo>
                        <a:lnTo>
                          <a:pt x="1911927" y="2072987"/>
                        </a:ln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648" name="Groupe 647">
                    <a:extLst>
                      <a:ext uri="{FF2B5EF4-FFF2-40B4-BE49-F238E27FC236}">
                        <a16:creationId xmlns:a16="http://schemas.microsoft.com/office/drawing/2014/main" id="{56886160-6DB5-F9F4-8718-C75A17A63265}"/>
                      </a:ext>
                    </a:extLst>
                  </p:cNvPr>
                  <p:cNvGrpSpPr/>
                  <p:nvPr/>
                </p:nvGrpSpPr>
                <p:grpSpPr>
                  <a:xfrm>
                    <a:off x="437832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706" name="ZoneTexte 705">
                      <a:extLst>
                        <a:ext uri="{FF2B5EF4-FFF2-40B4-BE49-F238E27FC236}">
                          <a16:creationId xmlns:a16="http://schemas.microsoft.com/office/drawing/2014/main" id="{590CB9A5-1D5B-A315-6C85-88E55DB693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p:txBody>
                </p:sp>
                <p:cxnSp>
                  <p:nvCxnSpPr>
                    <p:cNvPr id="707" name="Connecteur droit 706">
                      <a:extLst>
                        <a:ext uri="{FF2B5EF4-FFF2-40B4-BE49-F238E27FC236}">
                          <a16:creationId xmlns:a16="http://schemas.microsoft.com/office/drawing/2014/main" id="{67FE833B-BA9C-9866-32E0-DAF671AE7A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49" name="Groupe 648">
                    <a:extLst>
                      <a:ext uri="{FF2B5EF4-FFF2-40B4-BE49-F238E27FC236}">
                        <a16:creationId xmlns:a16="http://schemas.microsoft.com/office/drawing/2014/main" id="{51DFF61E-59E0-BC0B-9DF7-6EEB17F3251F}"/>
                      </a:ext>
                    </a:extLst>
                  </p:cNvPr>
                  <p:cNvGrpSpPr/>
                  <p:nvPr/>
                </p:nvGrpSpPr>
                <p:grpSpPr>
                  <a:xfrm>
                    <a:off x="495617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704" name="ZoneTexte 703">
                      <a:extLst>
                        <a:ext uri="{FF2B5EF4-FFF2-40B4-BE49-F238E27FC236}">
                          <a16:creationId xmlns:a16="http://schemas.microsoft.com/office/drawing/2014/main" id="{6A137877-EC9A-D7B9-1491-FDC2C5F3DD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p:txBody>
                </p:sp>
                <p:cxnSp>
                  <p:nvCxnSpPr>
                    <p:cNvPr id="705" name="Connecteur droit 704">
                      <a:extLst>
                        <a:ext uri="{FF2B5EF4-FFF2-40B4-BE49-F238E27FC236}">
                          <a16:creationId xmlns:a16="http://schemas.microsoft.com/office/drawing/2014/main" id="{8045E878-D316-0377-DF42-D77C2F673D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0" name="Groupe 649">
                    <a:extLst>
                      <a:ext uri="{FF2B5EF4-FFF2-40B4-BE49-F238E27FC236}">
                        <a16:creationId xmlns:a16="http://schemas.microsoft.com/office/drawing/2014/main" id="{023D0D38-26D5-2A3C-DE20-DBEC6C16B990}"/>
                      </a:ext>
                    </a:extLst>
                  </p:cNvPr>
                  <p:cNvGrpSpPr/>
                  <p:nvPr/>
                </p:nvGrpSpPr>
                <p:grpSpPr>
                  <a:xfrm>
                    <a:off x="5207000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702" name="ZoneTexte 701">
                      <a:extLst>
                        <a:ext uri="{FF2B5EF4-FFF2-40B4-BE49-F238E27FC236}">
                          <a16:creationId xmlns:a16="http://schemas.microsoft.com/office/drawing/2014/main" id="{4D9C36DE-8C44-7CEA-3D72-2690E97EB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</a:t>
                      </a:r>
                    </a:p>
                  </p:txBody>
                </p:sp>
                <p:cxnSp>
                  <p:nvCxnSpPr>
                    <p:cNvPr id="703" name="Connecteur droit 702">
                      <a:extLst>
                        <a:ext uri="{FF2B5EF4-FFF2-40B4-BE49-F238E27FC236}">
                          <a16:creationId xmlns:a16="http://schemas.microsoft.com/office/drawing/2014/main" id="{BD4DE2E1-9A89-9E78-93D8-9277F7BD460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1" name="Groupe 650">
                    <a:extLst>
                      <a:ext uri="{FF2B5EF4-FFF2-40B4-BE49-F238E27FC236}">
                        <a16:creationId xmlns:a16="http://schemas.microsoft.com/office/drawing/2014/main" id="{5CB0030C-3A73-2FD0-307D-3EFAA7D4BF21}"/>
                      </a:ext>
                    </a:extLst>
                  </p:cNvPr>
                  <p:cNvGrpSpPr/>
                  <p:nvPr/>
                </p:nvGrpSpPr>
                <p:grpSpPr>
                  <a:xfrm>
                    <a:off x="5476875" y="3139954"/>
                    <a:ext cx="335348" cy="184666"/>
                    <a:chOff x="5476875" y="3139954"/>
                    <a:chExt cx="335348" cy="184666"/>
                  </a:xfrm>
                </p:grpSpPr>
                <p:sp>
                  <p:nvSpPr>
                    <p:cNvPr id="700" name="ZoneTexte 699">
                      <a:extLst>
                        <a:ext uri="{FF2B5EF4-FFF2-40B4-BE49-F238E27FC236}">
                          <a16:creationId xmlns:a16="http://schemas.microsoft.com/office/drawing/2014/main" id="{7A2EDECE-2B46-E47F-2132-2AA3344DD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687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2.20</a:t>
                      </a:r>
                    </a:p>
                  </p:txBody>
                </p:sp>
                <p:cxnSp>
                  <p:nvCxnSpPr>
                    <p:cNvPr id="701" name="Connecteur droit 700">
                      <a:extLst>
                        <a:ext uri="{FF2B5EF4-FFF2-40B4-BE49-F238E27FC236}">
                          <a16:creationId xmlns:a16="http://schemas.microsoft.com/office/drawing/2014/main" id="{AC02BDFB-D242-5651-4C1D-36DFC90231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64454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2" name="Groupe 651">
                    <a:extLst>
                      <a:ext uri="{FF2B5EF4-FFF2-40B4-BE49-F238E27FC236}">
                        <a16:creationId xmlns:a16="http://schemas.microsoft.com/office/drawing/2014/main" id="{1FA8093A-308C-B878-0746-E1F690FFF5E9}"/>
                      </a:ext>
                    </a:extLst>
                  </p:cNvPr>
                  <p:cNvGrpSpPr/>
                  <p:nvPr/>
                </p:nvGrpSpPr>
                <p:grpSpPr>
                  <a:xfrm>
                    <a:off x="572452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698" name="ZoneTexte 697">
                      <a:extLst>
                        <a:ext uri="{FF2B5EF4-FFF2-40B4-BE49-F238E27FC236}">
                          <a16:creationId xmlns:a16="http://schemas.microsoft.com/office/drawing/2014/main" id="{745E0091-AADA-4451-C96E-A779B54844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3.70</a:t>
                      </a:r>
                    </a:p>
                  </p:txBody>
                </p:sp>
                <p:cxnSp>
                  <p:nvCxnSpPr>
                    <p:cNvPr id="699" name="Connecteur droit 698">
                      <a:extLst>
                        <a:ext uri="{FF2B5EF4-FFF2-40B4-BE49-F238E27FC236}">
                          <a16:creationId xmlns:a16="http://schemas.microsoft.com/office/drawing/2014/main" id="{EFE96A7C-2DB2-4DBE-1495-60F995636F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3" name="Groupe 652">
                    <a:extLst>
                      <a:ext uri="{FF2B5EF4-FFF2-40B4-BE49-F238E27FC236}">
                        <a16:creationId xmlns:a16="http://schemas.microsoft.com/office/drawing/2014/main" id="{E0AF0F34-52C8-B43C-C0E8-F5D1260B9F3D}"/>
                      </a:ext>
                    </a:extLst>
                  </p:cNvPr>
                  <p:cNvGrpSpPr/>
                  <p:nvPr/>
                </p:nvGrpSpPr>
                <p:grpSpPr>
                  <a:xfrm>
                    <a:off x="5956300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696" name="ZoneTexte 695">
                      <a:extLst>
                        <a:ext uri="{FF2B5EF4-FFF2-40B4-BE49-F238E27FC236}">
                          <a16:creationId xmlns:a16="http://schemas.microsoft.com/office/drawing/2014/main" id="{B73440C5-0E3C-57A7-FA3F-65540BE706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</a:t>
                      </a:r>
                    </a:p>
                  </p:txBody>
                </p:sp>
                <p:cxnSp>
                  <p:nvCxnSpPr>
                    <p:cNvPr id="697" name="Connecteur droit 696">
                      <a:extLst>
                        <a:ext uri="{FF2B5EF4-FFF2-40B4-BE49-F238E27FC236}">
                          <a16:creationId xmlns:a16="http://schemas.microsoft.com/office/drawing/2014/main" id="{5D1A1943-F397-B437-0B90-32CCB00DD4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4" name="Groupe 653">
                    <a:extLst>
                      <a:ext uri="{FF2B5EF4-FFF2-40B4-BE49-F238E27FC236}">
                        <a16:creationId xmlns:a16="http://schemas.microsoft.com/office/drawing/2014/main" id="{45741980-09DC-37C0-6FFA-B9F964648BDB}"/>
                      </a:ext>
                    </a:extLst>
                  </p:cNvPr>
                  <p:cNvGrpSpPr/>
                  <p:nvPr/>
                </p:nvGrpSpPr>
                <p:grpSpPr>
                  <a:xfrm>
                    <a:off x="6162675" y="3139954"/>
                    <a:ext cx="335348" cy="184666"/>
                    <a:chOff x="4378325" y="3139954"/>
                    <a:chExt cx="335348" cy="184666"/>
                  </a:xfrm>
                </p:grpSpPr>
                <p:sp>
                  <p:nvSpPr>
                    <p:cNvPr id="694" name="ZoneTexte 693">
                      <a:extLst>
                        <a:ext uri="{FF2B5EF4-FFF2-40B4-BE49-F238E27FC236}">
                          <a16:creationId xmlns:a16="http://schemas.microsoft.com/office/drawing/2014/main" id="{2769A066-A47C-A17F-2292-44214DD8A9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8325" y="3139954"/>
                      <a:ext cx="33534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9.70</a:t>
                      </a:r>
                    </a:p>
                  </p:txBody>
                </p:sp>
                <p:cxnSp>
                  <p:nvCxnSpPr>
                    <p:cNvPr id="695" name="Connecteur droit 694">
                      <a:extLst>
                        <a:ext uri="{FF2B5EF4-FFF2-40B4-BE49-F238E27FC236}">
                          <a16:creationId xmlns:a16="http://schemas.microsoft.com/office/drawing/2014/main" id="{7A4551F9-BC49-BF52-FAA5-38C9489B431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45999" y="3139954"/>
                      <a:ext cx="0" cy="3600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55" name="Connecteur droit 654">
                    <a:extLst>
                      <a:ext uri="{FF2B5EF4-FFF2-40B4-BE49-F238E27FC236}">
                        <a16:creationId xmlns:a16="http://schemas.microsoft.com/office/drawing/2014/main" id="{131F8E81-1996-6FB6-44FD-0EE00E42905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65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6" name="Connecteur droit 655">
                    <a:extLst>
                      <a:ext uri="{FF2B5EF4-FFF2-40B4-BE49-F238E27FC236}">
                        <a16:creationId xmlns:a16="http://schemas.microsoft.com/office/drawing/2014/main" id="{1C994108-E550-790D-3560-31EE24FC0C9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7429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7" name="Connecteur droit 656">
                    <a:extLst>
                      <a:ext uri="{FF2B5EF4-FFF2-40B4-BE49-F238E27FC236}">
                        <a16:creationId xmlns:a16="http://schemas.microsoft.com/office/drawing/2014/main" id="{6AD6B7DB-0956-2B73-A7EE-803DEB1E33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8223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8" name="Connecteur droit 657">
                    <a:extLst>
                      <a:ext uri="{FF2B5EF4-FFF2-40B4-BE49-F238E27FC236}">
                        <a16:creationId xmlns:a16="http://schemas.microsoft.com/office/drawing/2014/main" id="{EC3BA66F-F1D9-FE6C-8C5A-EC7774360C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9525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9" name="Connecteur droit 658">
                    <a:extLst>
                      <a:ext uri="{FF2B5EF4-FFF2-40B4-BE49-F238E27FC236}">
                        <a16:creationId xmlns:a16="http://schemas.microsoft.com/office/drawing/2014/main" id="{89F9D920-A47C-6331-E85B-FBDBA3B3BF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001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0" name="Connecteur droit 659">
                    <a:extLst>
                      <a:ext uri="{FF2B5EF4-FFF2-40B4-BE49-F238E27FC236}">
                        <a16:creationId xmlns:a16="http://schemas.microsoft.com/office/drawing/2014/main" id="{FA61BD2B-2BA7-E732-7159-A390382E99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445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1" name="Connecteur droit 660">
                    <a:extLst>
                      <a:ext uri="{FF2B5EF4-FFF2-40B4-BE49-F238E27FC236}">
                        <a16:creationId xmlns:a16="http://schemas.microsoft.com/office/drawing/2014/main" id="{42792160-DDFC-BA31-D8E5-5423BB469B1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8904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2" name="Connecteur droit 661">
                    <a:extLst>
                      <a:ext uri="{FF2B5EF4-FFF2-40B4-BE49-F238E27FC236}">
                        <a16:creationId xmlns:a16="http://schemas.microsoft.com/office/drawing/2014/main" id="{8AD1FBB6-5A75-E90F-F25A-3428177855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620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3" name="Connecteur droit 662">
                    <a:extLst>
                      <a:ext uri="{FF2B5EF4-FFF2-40B4-BE49-F238E27FC236}">
                        <a16:creationId xmlns:a16="http://schemas.microsoft.com/office/drawing/2014/main" id="{8678F0D1-C552-3F46-693B-B9AC4D632CB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938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4" name="Connecteur droit 663">
                    <a:extLst>
                      <a:ext uri="{FF2B5EF4-FFF2-40B4-BE49-F238E27FC236}">
                        <a16:creationId xmlns:a16="http://schemas.microsoft.com/office/drawing/2014/main" id="{27C643E0-42B2-864A-1DC2-AA2C1D1DDCD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2557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5" name="Connecteur droit 664">
                    <a:extLst>
                      <a:ext uri="{FF2B5EF4-FFF2-40B4-BE49-F238E27FC236}">
                        <a16:creationId xmlns:a16="http://schemas.microsoft.com/office/drawing/2014/main" id="{7645ED44-D947-2523-566F-3AEBDFCD6D6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573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6" name="Connecteur droit 665">
                    <a:extLst>
                      <a:ext uri="{FF2B5EF4-FFF2-40B4-BE49-F238E27FC236}">
                        <a16:creationId xmlns:a16="http://schemas.microsoft.com/office/drawing/2014/main" id="{A3202621-2A81-6371-F658-ABBA54ACD79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82724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7" name="Connecteur droit 666">
                    <a:extLst>
                      <a:ext uri="{FF2B5EF4-FFF2-40B4-BE49-F238E27FC236}">
                        <a16:creationId xmlns:a16="http://schemas.microsoft.com/office/drawing/2014/main" id="{8716E1CF-9182-84D7-2B1D-0BBE44A12D6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11299" y="3139954"/>
                    <a:ext cx="0" cy="360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8" name="Connecteur droit 667">
                    <a:extLst>
                      <a:ext uri="{FF2B5EF4-FFF2-40B4-BE49-F238E27FC236}">
                        <a16:creationId xmlns:a16="http://schemas.microsoft.com/office/drawing/2014/main" id="{5C9D8040-4AC2-55E5-AC43-B571D509CB2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307327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9" name="Connecteur droit 668">
                    <a:extLst>
                      <a:ext uri="{FF2B5EF4-FFF2-40B4-BE49-F238E27FC236}">
                        <a16:creationId xmlns:a16="http://schemas.microsoft.com/office/drawing/2014/main" id="{0804223B-2E6A-F16D-5304-BA0176B22BF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91452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0" name="Connecteur droit 669">
                    <a:extLst>
                      <a:ext uri="{FF2B5EF4-FFF2-40B4-BE49-F238E27FC236}">
                        <a16:creationId xmlns:a16="http://schemas.microsoft.com/office/drawing/2014/main" id="{36F7D312-75A1-E1D6-3590-F4FC55C392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7462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1" name="Connecteur droit 670">
                    <a:extLst>
                      <a:ext uri="{FF2B5EF4-FFF2-40B4-BE49-F238E27FC236}">
                        <a16:creationId xmlns:a16="http://schemas.microsoft.com/office/drawing/2014/main" id="{2A0E2A1B-D8A9-D400-890F-DE678A2BD8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58432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2" name="Connecteur droit 671">
                    <a:extLst>
                      <a:ext uri="{FF2B5EF4-FFF2-40B4-BE49-F238E27FC236}">
                        <a16:creationId xmlns:a16="http://schemas.microsoft.com/office/drawing/2014/main" id="{2E524E5E-0622-71AA-BAF7-B798114920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4287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3" name="Connecteur droit 672">
                    <a:extLst>
                      <a:ext uri="{FF2B5EF4-FFF2-40B4-BE49-F238E27FC236}">
                        <a16:creationId xmlns:a16="http://schemas.microsoft.com/office/drawing/2014/main" id="{61B12488-0C84-05CB-0797-6E768839B40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2700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4" name="Connecteur droit 673">
                    <a:extLst>
                      <a:ext uri="{FF2B5EF4-FFF2-40B4-BE49-F238E27FC236}">
                        <a16:creationId xmlns:a16="http://schemas.microsoft.com/office/drawing/2014/main" id="{22C0F003-B161-A2C4-C4BE-F718A745031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21112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5" name="Connecteur droit 674">
                    <a:extLst>
                      <a:ext uri="{FF2B5EF4-FFF2-40B4-BE49-F238E27FC236}">
                        <a16:creationId xmlns:a16="http://schemas.microsoft.com/office/drawing/2014/main" id="{B3C6593E-979F-3E55-9C06-90A06CD134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9398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6" name="Connecteur droit 675">
                    <a:extLst>
                      <a:ext uri="{FF2B5EF4-FFF2-40B4-BE49-F238E27FC236}">
                        <a16:creationId xmlns:a16="http://schemas.microsoft.com/office/drawing/2014/main" id="{53F19D38-CD0F-ABC0-F651-C7ACE50874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7810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7" name="Connecteur droit 676">
                    <a:extLst>
                      <a:ext uri="{FF2B5EF4-FFF2-40B4-BE49-F238E27FC236}">
                        <a16:creationId xmlns:a16="http://schemas.microsoft.com/office/drawing/2014/main" id="{4A598D81-196F-1408-D662-F9B35B8229E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6159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8" name="Connecteur droit 677">
                    <a:extLst>
                      <a:ext uri="{FF2B5EF4-FFF2-40B4-BE49-F238E27FC236}">
                        <a16:creationId xmlns:a16="http://schemas.microsoft.com/office/drawing/2014/main" id="{F0E7B93E-EF48-97B6-6C46-A953180512F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44450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9" name="Connecteur droit 678">
                    <a:extLst>
                      <a:ext uri="{FF2B5EF4-FFF2-40B4-BE49-F238E27FC236}">
                        <a16:creationId xmlns:a16="http://schemas.microsoft.com/office/drawing/2014/main" id="{0CA12834-30EB-0EE3-63F7-9CDA0C5018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282579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0" name="Connecteur droit 679">
                    <a:extLst>
                      <a:ext uri="{FF2B5EF4-FFF2-40B4-BE49-F238E27FC236}">
                        <a16:creationId xmlns:a16="http://schemas.microsoft.com/office/drawing/2014/main" id="{F288C8C8-3F58-6C18-3F4E-505487D3384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2873" y="1120654"/>
                    <a:ext cx="36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6" name="Connecteur droit 645">
                  <a:extLst>
                    <a:ext uri="{FF2B5EF4-FFF2-40B4-BE49-F238E27FC236}">
                      <a16:creationId xmlns:a16="http://schemas.microsoft.com/office/drawing/2014/main" id="{6480BA5F-3EAE-8A2E-1BEB-50E4E1B69CFF}"/>
                    </a:ext>
                  </a:extLst>
                </p:cNvPr>
                <p:cNvCxnSpPr/>
                <p:nvPr/>
              </p:nvCxnSpPr>
              <p:spPr>
                <a:xfrm flipV="1">
                  <a:off x="5291523" y="1065068"/>
                  <a:ext cx="0" cy="207298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4" name="ZoneTexte 643">
                <a:extLst>
                  <a:ext uri="{FF2B5EF4-FFF2-40B4-BE49-F238E27FC236}">
                    <a16:creationId xmlns:a16="http://schemas.microsoft.com/office/drawing/2014/main" id="{9ECD8082-C402-03B7-4717-CBB2A5D21251}"/>
                  </a:ext>
                </a:extLst>
              </p:cNvPr>
              <p:cNvSpPr txBox="1"/>
              <p:nvPr/>
            </p:nvSpPr>
            <p:spPr>
              <a:xfrm>
                <a:off x="4488873" y="1049936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grpSp>
          <p:nvGrpSpPr>
            <p:cNvPr id="576" name="Groupe 575">
              <a:extLst>
                <a:ext uri="{FF2B5EF4-FFF2-40B4-BE49-F238E27FC236}">
                  <a16:creationId xmlns:a16="http://schemas.microsoft.com/office/drawing/2014/main" id="{2912D03F-0356-5A56-4797-1D0650705E77}"/>
                </a:ext>
              </a:extLst>
            </p:cNvPr>
            <p:cNvGrpSpPr/>
            <p:nvPr/>
          </p:nvGrpSpPr>
          <p:grpSpPr>
            <a:xfrm>
              <a:off x="7875002" y="3069602"/>
              <a:ext cx="479425" cy="72000"/>
              <a:chOff x="4546600" y="3040967"/>
              <a:chExt cx="479425" cy="72000"/>
            </a:xfrm>
          </p:grpSpPr>
          <p:grpSp>
            <p:nvGrpSpPr>
              <p:cNvPr id="638" name="Groupe 637">
                <a:extLst>
                  <a:ext uri="{FF2B5EF4-FFF2-40B4-BE49-F238E27FC236}">
                    <a16:creationId xmlns:a16="http://schemas.microsoft.com/office/drawing/2014/main" id="{B9C26787-D471-5162-2643-C76E9E96A577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479425" cy="47504"/>
                <a:chOff x="4549775" y="3049527"/>
                <a:chExt cx="479425" cy="47504"/>
              </a:xfrm>
            </p:grpSpPr>
            <p:cxnSp>
              <p:nvCxnSpPr>
                <p:cNvPr id="640" name="Connecteur droit 639">
                  <a:extLst>
                    <a:ext uri="{FF2B5EF4-FFF2-40B4-BE49-F238E27FC236}">
                      <a16:creationId xmlns:a16="http://schemas.microsoft.com/office/drawing/2014/main" id="{A95B11EE-FD6D-0447-D91F-453A395E1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47942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Connecteur droit 640">
                  <a:extLst>
                    <a:ext uri="{FF2B5EF4-FFF2-40B4-BE49-F238E27FC236}">
                      <a16:creationId xmlns:a16="http://schemas.microsoft.com/office/drawing/2014/main" id="{F38334CD-2753-0ECC-7B81-5E0B943B0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92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Connecteur droit 641">
                  <a:extLst>
                    <a:ext uri="{FF2B5EF4-FFF2-40B4-BE49-F238E27FC236}">
                      <a16:creationId xmlns:a16="http://schemas.microsoft.com/office/drawing/2014/main" id="{49C20F24-503D-1E44-ECCA-D83E7AC0F4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9" name="Ellipse 638">
                <a:extLst>
                  <a:ext uri="{FF2B5EF4-FFF2-40B4-BE49-F238E27FC236}">
                    <a16:creationId xmlns:a16="http://schemas.microsoft.com/office/drawing/2014/main" id="{22904E27-887D-5F1B-5A0F-55528CB8F11E}"/>
                  </a:ext>
                </a:extLst>
              </p:cNvPr>
              <p:cNvSpPr/>
              <p:nvPr/>
            </p:nvSpPr>
            <p:spPr>
              <a:xfrm>
                <a:off x="4765779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7" name="Groupe 576">
              <a:extLst>
                <a:ext uri="{FF2B5EF4-FFF2-40B4-BE49-F238E27FC236}">
                  <a16:creationId xmlns:a16="http://schemas.microsoft.com/office/drawing/2014/main" id="{DA45CB64-400C-D75B-3F5F-1376CC86E4B5}"/>
                </a:ext>
              </a:extLst>
            </p:cNvPr>
            <p:cNvGrpSpPr/>
            <p:nvPr/>
          </p:nvGrpSpPr>
          <p:grpSpPr>
            <a:xfrm>
              <a:off x="8542350" y="2928566"/>
              <a:ext cx="396875" cy="72000"/>
              <a:chOff x="4546600" y="3040967"/>
              <a:chExt cx="396875" cy="72000"/>
            </a:xfrm>
          </p:grpSpPr>
          <p:grpSp>
            <p:nvGrpSpPr>
              <p:cNvPr id="633" name="Groupe 632">
                <a:extLst>
                  <a:ext uri="{FF2B5EF4-FFF2-40B4-BE49-F238E27FC236}">
                    <a16:creationId xmlns:a16="http://schemas.microsoft.com/office/drawing/2014/main" id="{FE3E1C7F-99A2-4B83-84FA-BA3BBD15CE10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396875" cy="47504"/>
                <a:chOff x="4549775" y="3049527"/>
                <a:chExt cx="396875" cy="47504"/>
              </a:xfrm>
            </p:grpSpPr>
            <p:cxnSp>
              <p:nvCxnSpPr>
                <p:cNvPr id="635" name="Connecteur droit 634">
                  <a:extLst>
                    <a:ext uri="{FF2B5EF4-FFF2-40B4-BE49-F238E27FC236}">
                      <a16:creationId xmlns:a16="http://schemas.microsoft.com/office/drawing/2014/main" id="{586BAC29-9485-D98D-F27B-AF60E85622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39687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Connecteur droit 635">
                  <a:extLst>
                    <a:ext uri="{FF2B5EF4-FFF2-40B4-BE49-F238E27FC236}">
                      <a16:creationId xmlns:a16="http://schemas.microsoft.com/office/drawing/2014/main" id="{D4F24AC0-63CF-8DC3-AA2D-C4D6C3A05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466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Connecteur droit 636">
                  <a:extLst>
                    <a:ext uri="{FF2B5EF4-FFF2-40B4-BE49-F238E27FC236}">
                      <a16:creationId xmlns:a16="http://schemas.microsoft.com/office/drawing/2014/main" id="{8AD3E0C4-5C3C-19E7-DA58-6D5FB06179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4" name="Ellipse 633">
                <a:extLst>
                  <a:ext uri="{FF2B5EF4-FFF2-40B4-BE49-F238E27FC236}">
                    <a16:creationId xmlns:a16="http://schemas.microsoft.com/office/drawing/2014/main" id="{057A11C1-50AF-C767-E34D-3FCA06832E79}"/>
                  </a:ext>
                </a:extLst>
              </p:cNvPr>
              <p:cNvSpPr/>
              <p:nvPr/>
            </p:nvSpPr>
            <p:spPr>
              <a:xfrm>
                <a:off x="4724504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8" name="Groupe 577">
              <a:extLst>
                <a:ext uri="{FF2B5EF4-FFF2-40B4-BE49-F238E27FC236}">
                  <a16:creationId xmlns:a16="http://schemas.microsoft.com/office/drawing/2014/main" id="{AC95089B-AC2A-831D-62A7-E4144120BD77}"/>
                </a:ext>
              </a:extLst>
            </p:cNvPr>
            <p:cNvGrpSpPr/>
            <p:nvPr/>
          </p:nvGrpSpPr>
          <p:grpSpPr>
            <a:xfrm>
              <a:off x="8372786" y="2759667"/>
              <a:ext cx="279400" cy="72000"/>
              <a:chOff x="4546600" y="3040967"/>
              <a:chExt cx="279400" cy="72000"/>
            </a:xfrm>
          </p:grpSpPr>
          <p:grpSp>
            <p:nvGrpSpPr>
              <p:cNvPr id="628" name="Groupe 627">
                <a:extLst>
                  <a:ext uri="{FF2B5EF4-FFF2-40B4-BE49-F238E27FC236}">
                    <a16:creationId xmlns:a16="http://schemas.microsoft.com/office/drawing/2014/main" id="{F2CD6FCF-1360-D346-32E9-BD8D0D01548C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79400" cy="47504"/>
                <a:chOff x="4549775" y="3049527"/>
                <a:chExt cx="279400" cy="47504"/>
              </a:xfrm>
            </p:grpSpPr>
            <p:cxnSp>
              <p:nvCxnSpPr>
                <p:cNvPr id="630" name="Connecteur droit 629">
                  <a:extLst>
                    <a:ext uri="{FF2B5EF4-FFF2-40B4-BE49-F238E27FC236}">
                      <a16:creationId xmlns:a16="http://schemas.microsoft.com/office/drawing/2014/main" id="{5035A3DA-6C57-0326-566E-8D4D457D3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79400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Connecteur droit 630">
                  <a:extLst>
                    <a:ext uri="{FF2B5EF4-FFF2-40B4-BE49-F238E27FC236}">
                      <a16:creationId xmlns:a16="http://schemas.microsoft.com/office/drawing/2014/main" id="{A8882139-88EC-4D96-0CEB-8314E4C91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1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Connecteur droit 631">
                  <a:extLst>
                    <a:ext uri="{FF2B5EF4-FFF2-40B4-BE49-F238E27FC236}">
                      <a16:creationId xmlns:a16="http://schemas.microsoft.com/office/drawing/2014/main" id="{6BB1C54B-4017-3C68-73DC-5DA671728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9" name="Ellipse 628">
                <a:extLst>
                  <a:ext uri="{FF2B5EF4-FFF2-40B4-BE49-F238E27FC236}">
                    <a16:creationId xmlns:a16="http://schemas.microsoft.com/office/drawing/2014/main" id="{D3B2D44B-7B99-8EC4-47D7-8E816FB35655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9" name="Groupe 578">
              <a:extLst>
                <a:ext uri="{FF2B5EF4-FFF2-40B4-BE49-F238E27FC236}">
                  <a16:creationId xmlns:a16="http://schemas.microsoft.com/office/drawing/2014/main" id="{8ECDCF1D-0FE6-0800-21B1-6CA2FA0C8DD2}"/>
                </a:ext>
              </a:extLst>
            </p:cNvPr>
            <p:cNvGrpSpPr/>
            <p:nvPr/>
          </p:nvGrpSpPr>
          <p:grpSpPr>
            <a:xfrm>
              <a:off x="8860564" y="2597060"/>
              <a:ext cx="288511" cy="72000"/>
              <a:chOff x="4546600" y="3040967"/>
              <a:chExt cx="288511" cy="72000"/>
            </a:xfrm>
          </p:grpSpPr>
          <p:grpSp>
            <p:nvGrpSpPr>
              <p:cNvPr id="623" name="Groupe 622">
                <a:extLst>
                  <a:ext uri="{FF2B5EF4-FFF2-40B4-BE49-F238E27FC236}">
                    <a16:creationId xmlns:a16="http://schemas.microsoft.com/office/drawing/2014/main" id="{5403456B-F149-F93F-0011-7A1CE537EF24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88511" cy="47504"/>
                <a:chOff x="4549775" y="3049527"/>
                <a:chExt cx="288511" cy="47504"/>
              </a:xfrm>
            </p:grpSpPr>
            <p:cxnSp>
              <p:nvCxnSpPr>
                <p:cNvPr id="625" name="Connecteur droit 624">
                  <a:extLst>
                    <a:ext uri="{FF2B5EF4-FFF2-40B4-BE49-F238E27FC236}">
                      <a16:creationId xmlns:a16="http://schemas.microsoft.com/office/drawing/2014/main" id="{EEA6A39F-5F25-24FF-1781-8EB94FFE27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88511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Connecteur droit 625">
                  <a:extLst>
                    <a:ext uri="{FF2B5EF4-FFF2-40B4-BE49-F238E27FC236}">
                      <a16:creationId xmlns:a16="http://schemas.microsoft.com/office/drawing/2014/main" id="{853538DF-B678-45F8-590A-790B8FFA4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1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Connecteur droit 626">
                  <a:extLst>
                    <a:ext uri="{FF2B5EF4-FFF2-40B4-BE49-F238E27FC236}">
                      <a16:creationId xmlns:a16="http://schemas.microsoft.com/office/drawing/2014/main" id="{3A596DAE-0511-6B26-CA30-B6AED5FC0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4" name="Ellipse 623">
                <a:extLst>
                  <a:ext uri="{FF2B5EF4-FFF2-40B4-BE49-F238E27FC236}">
                    <a16:creationId xmlns:a16="http://schemas.microsoft.com/office/drawing/2014/main" id="{FFA4BE1A-9348-F6BA-21CC-662A36B58892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0" name="Groupe 579">
              <a:extLst>
                <a:ext uri="{FF2B5EF4-FFF2-40B4-BE49-F238E27FC236}">
                  <a16:creationId xmlns:a16="http://schemas.microsoft.com/office/drawing/2014/main" id="{127F62AD-D133-04D6-50E5-A84DCAB1629D}"/>
                </a:ext>
              </a:extLst>
            </p:cNvPr>
            <p:cNvGrpSpPr/>
            <p:nvPr/>
          </p:nvGrpSpPr>
          <p:grpSpPr>
            <a:xfrm>
              <a:off x="8364412" y="2438069"/>
              <a:ext cx="300753" cy="72000"/>
              <a:chOff x="4544297" y="3040967"/>
              <a:chExt cx="300753" cy="72000"/>
            </a:xfrm>
          </p:grpSpPr>
          <p:grpSp>
            <p:nvGrpSpPr>
              <p:cNvPr id="618" name="Groupe 617">
                <a:extLst>
                  <a:ext uri="{FF2B5EF4-FFF2-40B4-BE49-F238E27FC236}">
                    <a16:creationId xmlns:a16="http://schemas.microsoft.com/office/drawing/2014/main" id="{D0A35AF6-D3EC-02FB-E35C-E028F2C181B7}"/>
                  </a:ext>
                </a:extLst>
              </p:cNvPr>
              <p:cNvGrpSpPr/>
              <p:nvPr/>
            </p:nvGrpSpPr>
            <p:grpSpPr>
              <a:xfrm>
                <a:off x="4544297" y="3053215"/>
                <a:ext cx="300753" cy="47504"/>
                <a:chOff x="4547472" y="3049527"/>
                <a:chExt cx="300753" cy="47504"/>
              </a:xfrm>
            </p:grpSpPr>
            <p:cxnSp>
              <p:nvCxnSpPr>
                <p:cNvPr id="620" name="Connecteur droit 619">
                  <a:extLst>
                    <a:ext uri="{FF2B5EF4-FFF2-40B4-BE49-F238E27FC236}">
                      <a16:creationId xmlns:a16="http://schemas.microsoft.com/office/drawing/2014/main" id="{1488B72D-4606-3C77-CD1B-3B2868FB9A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7472" y="3073279"/>
                  <a:ext cx="30075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Connecteur droit 620">
                  <a:extLst>
                    <a:ext uri="{FF2B5EF4-FFF2-40B4-BE49-F238E27FC236}">
                      <a16:creationId xmlns:a16="http://schemas.microsoft.com/office/drawing/2014/main" id="{D76194E6-5826-234F-207D-8EFF4966B0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82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2" name="Connecteur droit 621">
                  <a:extLst>
                    <a:ext uri="{FF2B5EF4-FFF2-40B4-BE49-F238E27FC236}">
                      <a16:creationId xmlns:a16="http://schemas.microsoft.com/office/drawing/2014/main" id="{F812C307-2B1C-C27D-57F2-8E5A92CBE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81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9" name="Ellipse 618">
                <a:extLst>
                  <a:ext uri="{FF2B5EF4-FFF2-40B4-BE49-F238E27FC236}">
                    <a16:creationId xmlns:a16="http://schemas.microsoft.com/office/drawing/2014/main" id="{066C8A9E-CB7A-4028-E929-C8DCB72DC037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1" name="Groupe 580">
              <a:extLst>
                <a:ext uri="{FF2B5EF4-FFF2-40B4-BE49-F238E27FC236}">
                  <a16:creationId xmlns:a16="http://schemas.microsoft.com/office/drawing/2014/main" id="{D85F41B6-9FD3-579E-0550-4A3724D72E2C}"/>
                </a:ext>
              </a:extLst>
            </p:cNvPr>
            <p:cNvGrpSpPr/>
            <p:nvPr/>
          </p:nvGrpSpPr>
          <p:grpSpPr>
            <a:xfrm>
              <a:off x="8300837" y="2262811"/>
              <a:ext cx="305409" cy="72000"/>
              <a:chOff x="4552125" y="3040967"/>
              <a:chExt cx="305409" cy="72000"/>
            </a:xfrm>
          </p:grpSpPr>
          <p:grpSp>
            <p:nvGrpSpPr>
              <p:cNvPr id="613" name="Groupe 612">
                <a:extLst>
                  <a:ext uri="{FF2B5EF4-FFF2-40B4-BE49-F238E27FC236}">
                    <a16:creationId xmlns:a16="http://schemas.microsoft.com/office/drawing/2014/main" id="{B9765F79-0621-BDE6-4F16-9A3546FFB599}"/>
                  </a:ext>
                </a:extLst>
              </p:cNvPr>
              <p:cNvGrpSpPr/>
              <p:nvPr/>
            </p:nvGrpSpPr>
            <p:grpSpPr>
              <a:xfrm>
                <a:off x="4552125" y="3053215"/>
                <a:ext cx="305409" cy="47504"/>
                <a:chOff x="4555300" y="3049527"/>
                <a:chExt cx="305409" cy="47504"/>
              </a:xfrm>
            </p:grpSpPr>
            <p:cxnSp>
              <p:nvCxnSpPr>
                <p:cNvPr id="615" name="Connecteur droit 614">
                  <a:extLst>
                    <a:ext uri="{FF2B5EF4-FFF2-40B4-BE49-F238E27FC236}">
                      <a16:creationId xmlns:a16="http://schemas.microsoft.com/office/drawing/2014/main" id="{C0622C5F-79C4-8754-5EBC-8D7C4AD2D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5300" y="3073279"/>
                  <a:ext cx="305409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Connecteur droit 615">
                  <a:extLst>
                    <a:ext uri="{FF2B5EF4-FFF2-40B4-BE49-F238E27FC236}">
                      <a16:creationId xmlns:a16="http://schemas.microsoft.com/office/drawing/2014/main" id="{1C49A4DE-30F1-7117-8856-C25763E498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58347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Connecteur droit 616">
                  <a:extLst>
                    <a:ext uri="{FF2B5EF4-FFF2-40B4-BE49-F238E27FC236}">
                      <a16:creationId xmlns:a16="http://schemas.microsoft.com/office/drawing/2014/main" id="{09AB7447-2579-21BD-A8EA-83F198D0B8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53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4" name="Ellipse 613">
                <a:extLst>
                  <a:ext uri="{FF2B5EF4-FFF2-40B4-BE49-F238E27FC236}">
                    <a16:creationId xmlns:a16="http://schemas.microsoft.com/office/drawing/2014/main" id="{5C479223-3D97-B489-CFBA-E32B9A210650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2" name="Groupe 581">
              <a:extLst>
                <a:ext uri="{FF2B5EF4-FFF2-40B4-BE49-F238E27FC236}">
                  <a16:creationId xmlns:a16="http://schemas.microsoft.com/office/drawing/2014/main" id="{E788AFB5-E1B9-A018-7B64-2EEBF025CB61}"/>
                </a:ext>
              </a:extLst>
            </p:cNvPr>
            <p:cNvGrpSpPr/>
            <p:nvPr/>
          </p:nvGrpSpPr>
          <p:grpSpPr>
            <a:xfrm>
              <a:off x="8719464" y="2133051"/>
              <a:ext cx="640335" cy="72000"/>
              <a:chOff x="4375150" y="3040967"/>
              <a:chExt cx="640335" cy="72000"/>
            </a:xfrm>
          </p:grpSpPr>
          <p:grpSp>
            <p:nvGrpSpPr>
              <p:cNvPr id="608" name="Groupe 607">
                <a:extLst>
                  <a:ext uri="{FF2B5EF4-FFF2-40B4-BE49-F238E27FC236}">
                    <a16:creationId xmlns:a16="http://schemas.microsoft.com/office/drawing/2014/main" id="{6E4BCCDC-D6D0-97F0-6E38-76795AB494D8}"/>
                  </a:ext>
                </a:extLst>
              </p:cNvPr>
              <p:cNvGrpSpPr/>
              <p:nvPr/>
            </p:nvGrpSpPr>
            <p:grpSpPr>
              <a:xfrm>
                <a:off x="4375150" y="3053215"/>
                <a:ext cx="640335" cy="47504"/>
                <a:chOff x="4378325" y="3049527"/>
                <a:chExt cx="640335" cy="47504"/>
              </a:xfrm>
            </p:grpSpPr>
            <p:cxnSp>
              <p:nvCxnSpPr>
                <p:cNvPr id="610" name="Connecteur droit 609">
                  <a:extLst>
                    <a:ext uri="{FF2B5EF4-FFF2-40B4-BE49-F238E27FC236}">
                      <a16:creationId xmlns:a16="http://schemas.microsoft.com/office/drawing/2014/main" id="{A8849EF1-9235-E136-803F-75F6918DF5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73279"/>
                  <a:ext cx="64033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Connecteur droit 610">
                  <a:extLst>
                    <a:ext uri="{FF2B5EF4-FFF2-40B4-BE49-F238E27FC236}">
                      <a16:creationId xmlns:a16="http://schemas.microsoft.com/office/drawing/2014/main" id="{04F891B5-6FB3-0F67-C0A4-D64902F252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01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Connecteur droit 611">
                  <a:extLst>
                    <a:ext uri="{FF2B5EF4-FFF2-40B4-BE49-F238E27FC236}">
                      <a16:creationId xmlns:a16="http://schemas.microsoft.com/office/drawing/2014/main" id="{4831915F-B9F2-56A6-68DC-C0B8D5108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9" name="Ellipse 608">
                <a:extLst>
                  <a:ext uri="{FF2B5EF4-FFF2-40B4-BE49-F238E27FC236}">
                    <a16:creationId xmlns:a16="http://schemas.microsoft.com/office/drawing/2014/main" id="{1706B4B7-C302-39B6-165B-476E6C40A4D5}"/>
                  </a:ext>
                </a:extLst>
              </p:cNvPr>
              <p:cNvSpPr/>
              <p:nvPr/>
            </p:nvSpPr>
            <p:spPr>
              <a:xfrm>
                <a:off x="46555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4" name="Groupe 583">
              <a:extLst>
                <a:ext uri="{FF2B5EF4-FFF2-40B4-BE49-F238E27FC236}">
                  <a16:creationId xmlns:a16="http://schemas.microsoft.com/office/drawing/2014/main" id="{FCA25BA9-6F83-07C5-B5B0-18124A9BB992}"/>
                </a:ext>
              </a:extLst>
            </p:cNvPr>
            <p:cNvGrpSpPr/>
            <p:nvPr/>
          </p:nvGrpSpPr>
          <p:grpSpPr>
            <a:xfrm>
              <a:off x="8894190" y="1817170"/>
              <a:ext cx="440373" cy="72000"/>
              <a:chOff x="4441825" y="3040967"/>
              <a:chExt cx="440373" cy="72000"/>
            </a:xfrm>
          </p:grpSpPr>
          <p:grpSp>
            <p:nvGrpSpPr>
              <p:cNvPr id="599" name="Groupe 598">
                <a:extLst>
                  <a:ext uri="{FF2B5EF4-FFF2-40B4-BE49-F238E27FC236}">
                    <a16:creationId xmlns:a16="http://schemas.microsoft.com/office/drawing/2014/main" id="{3923A480-EE90-91AE-FFAF-3C8E0E773388}"/>
                  </a:ext>
                </a:extLst>
              </p:cNvPr>
              <p:cNvGrpSpPr/>
              <p:nvPr/>
            </p:nvGrpSpPr>
            <p:grpSpPr>
              <a:xfrm>
                <a:off x="4441825" y="3053215"/>
                <a:ext cx="440373" cy="47504"/>
                <a:chOff x="4445000" y="3049527"/>
                <a:chExt cx="440373" cy="47504"/>
              </a:xfrm>
            </p:grpSpPr>
            <p:cxnSp>
              <p:nvCxnSpPr>
                <p:cNvPr id="601" name="Connecteur droit 600">
                  <a:extLst>
                    <a:ext uri="{FF2B5EF4-FFF2-40B4-BE49-F238E27FC236}">
                      <a16:creationId xmlns:a16="http://schemas.microsoft.com/office/drawing/2014/main" id="{03CCD9CB-7785-D9EB-3A2C-AB779994C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73279"/>
                  <a:ext cx="440373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Connecteur droit 601">
                  <a:extLst>
                    <a:ext uri="{FF2B5EF4-FFF2-40B4-BE49-F238E27FC236}">
                      <a16:creationId xmlns:a16="http://schemas.microsoft.com/office/drawing/2014/main" id="{2DAB8F47-CAF6-5972-3582-10E5CBA8D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5373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Connecteur droit 602">
                  <a:extLst>
                    <a:ext uri="{FF2B5EF4-FFF2-40B4-BE49-F238E27FC236}">
                      <a16:creationId xmlns:a16="http://schemas.microsoft.com/office/drawing/2014/main" id="{B2215263-5F71-2954-088C-C57AE8F830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0" name="Ellipse 599">
                <a:extLst>
                  <a:ext uri="{FF2B5EF4-FFF2-40B4-BE49-F238E27FC236}">
                    <a16:creationId xmlns:a16="http://schemas.microsoft.com/office/drawing/2014/main" id="{D0090998-2FFB-1183-786C-C78D666299ED}"/>
                  </a:ext>
                </a:extLst>
              </p:cNvPr>
              <p:cNvSpPr/>
              <p:nvPr/>
            </p:nvSpPr>
            <p:spPr>
              <a:xfrm>
                <a:off x="46339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5" name="Groupe 584">
              <a:extLst>
                <a:ext uri="{FF2B5EF4-FFF2-40B4-BE49-F238E27FC236}">
                  <a16:creationId xmlns:a16="http://schemas.microsoft.com/office/drawing/2014/main" id="{519B818E-882D-5815-AE30-B07FBC2F19CC}"/>
                </a:ext>
              </a:extLst>
            </p:cNvPr>
            <p:cNvGrpSpPr/>
            <p:nvPr/>
          </p:nvGrpSpPr>
          <p:grpSpPr>
            <a:xfrm>
              <a:off x="9046332" y="1675225"/>
              <a:ext cx="411631" cy="72000"/>
              <a:chOff x="4522319" y="3040967"/>
              <a:chExt cx="411631" cy="72000"/>
            </a:xfrm>
          </p:grpSpPr>
          <p:grpSp>
            <p:nvGrpSpPr>
              <p:cNvPr id="594" name="Groupe 593">
                <a:extLst>
                  <a:ext uri="{FF2B5EF4-FFF2-40B4-BE49-F238E27FC236}">
                    <a16:creationId xmlns:a16="http://schemas.microsoft.com/office/drawing/2014/main" id="{7F02B8CC-66EE-454F-FB97-75598A0FC311}"/>
                  </a:ext>
                </a:extLst>
              </p:cNvPr>
              <p:cNvGrpSpPr/>
              <p:nvPr/>
            </p:nvGrpSpPr>
            <p:grpSpPr>
              <a:xfrm>
                <a:off x="4522319" y="3053215"/>
                <a:ext cx="411631" cy="47504"/>
                <a:chOff x="4525494" y="3049527"/>
                <a:chExt cx="411631" cy="47504"/>
              </a:xfrm>
            </p:grpSpPr>
            <p:cxnSp>
              <p:nvCxnSpPr>
                <p:cNvPr id="596" name="Connecteur droit 595">
                  <a:extLst>
                    <a:ext uri="{FF2B5EF4-FFF2-40B4-BE49-F238E27FC236}">
                      <a16:creationId xmlns:a16="http://schemas.microsoft.com/office/drawing/2014/main" id="{17B720E8-17E7-4454-7031-9C1980AA9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5494" y="3073279"/>
                  <a:ext cx="410616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Connecteur droit 596">
                  <a:extLst>
                    <a:ext uri="{FF2B5EF4-FFF2-40B4-BE49-F238E27FC236}">
                      <a16:creationId xmlns:a16="http://schemas.microsoft.com/office/drawing/2014/main" id="{797F014D-AAC8-F073-8C7D-05D72556B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71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Connecteur droit 597">
                  <a:extLst>
                    <a:ext uri="{FF2B5EF4-FFF2-40B4-BE49-F238E27FC236}">
                      <a16:creationId xmlns:a16="http://schemas.microsoft.com/office/drawing/2014/main" id="{D9366665-4152-77B5-7853-210D3A097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5494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5" name="Ellipse 594">
                <a:extLst>
                  <a:ext uri="{FF2B5EF4-FFF2-40B4-BE49-F238E27FC236}">
                    <a16:creationId xmlns:a16="http://schemas.microsoft.com/office/drawing/2014/main" id="{E6DFDB50-00DF-CE03-3E66-F80959F721B0}"/>
                  </a:ext>
                </a:extLst>
              </p:cNvPr>
              <p:cNvSpPr/>
              <p:nvPr/>
            </p:nvSpPr>
            <p:spPr>
              <a:xfrm>
                <a:off x="46771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6" name="Groupe 585">
              <a:extLst>
                <a:ext uri="{FF2B5EF4-FFF2-40B4-BE49-F238E27FC236}">
                  <a16:creationId xmlns:a16="http://schemas.microsoft.com/office/drawing/2014/main" id="{EBBCDEF2-8DF2-6B5A-B079-684399C66179}"/>
                </a:ext>
              </a:extLst>
            </p:cNvPr>
            <p:cNvGrpSpPr/>
            <p:nvPr/>
          </p:nvGrpSpPr>
          <p:grpSpPr>
            <a:xfrm>
              <a:off x="8317390" y="1165238"/>
              <a:ext cx="249325" cy="72000"/>
              <a:chOff x="4546600" y="3040967"/>
              <a:chExt cx="249325" cy="72000"/>
            </a:xfrm>
          </p:grpSpPr>
          <p:grpSp>
            <p:nvGrpSpPr>
              <p:cNvPr id="589" name="Groupe 588">
                <a:extLst>
                  <a:ext uri="{FF2B5EF4-FFF2-40B4-BE49-F238E27FC236}">
                    <a16:creationId xmlns:a16="http://schemas.microsoft.com/office/drawing/2014/main" id="{152B4D86-670E-539B-09E6-26A10AF006BE}"/>
                  </a:ext>
                </a:extLst>
              </p:cNvPr>
              <p:cNvGrpSpPr/>
              <p:nvPr/>
            </p:nvGrpSpPr>
            <p:grpSpPr>
              <a:xfrm>
                <a:off x="4546600" y="3053215"/>
                <a:ext cx="249325" cy="47504"/>
                <a:chOff x="4549775" y="3049527"/>
                <a:chExt cx="249325" cy="47504"/>
              </a:xfrm>
            </p:grpSpPr>
            <p:cxnSp>
              <p:nvCxnSpPr>
                <p:cNvPr id="591" name="Connecteur droit 590">
                  <a:extLst>
                    <a:ext uri="{FF2B5EF4-FFF2-40B4-BE49-F238E27FC236}">
                      <a16:creationId xmlns:a16="http://schemas.microsoft.com/office/drawing/2014/main" id="{A9C7593F-42CA-A92F-5A6C-2E9809530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73279"/>
                  <a:ext cx="24932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2" name="Connecteur droit 591">
                  <a:extLst>
                    <a:ext uri="{FF2B5EF4-FFF2-40B4-BE49-F238E27FC236}">
                      <a16:creationId xmlns:a16="http://schemas.microsoft.com/office/drawing/2014/main" id="{E7AB4429-B10E-88EC-FBBB-395D65BDB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9910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Connecteur droit 592">
                  <a:extLst>
                    <a:ext uri="{FF2B5EF4-FFF2-40B4-BE49-F238E27FC236}">
                      <a16:creationId xmlns:a16="http://schemas.microsoft.com/office/drawing/2014/main" id="{99631086-263D-AA66-D0BD-E359B41D27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77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0" name="Ellipse 589">
                <a:extLst>
                  <a:ext uri="{FF2B5EF4-FFF2-40B4-BE49-F238E27FC236}">
                    <a16:creationId xmlns:a16="http://schemas.microsoft.com/office/drawing/2014/main" id="{A08027E6-28A3-B7C4-75E7-F29C86FF1E59}"/>
                  </a:ext>
                </a:extLst>
              </p:cNvPr>
              <p:cNvSpPr/>
              <p:nvPr/>
            </p:nvSpPr>
            <p:spPr>
              <a:xfrm>
                <a:off x="4644767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87" name="Ellipse 586">
              <a:extLst>
                <a:ext uri="{FF2B5EF4-FFF2-40B4-BE49-F238E27FC236}">
                  <a16:creationId xmlns:a16="http://schemas.microsoft.com/office/drawing/2014/main" id="{31D7F112-5EB0-3AEF-B5F5-670A82D29D3C}"/>
                </a:ext>
              </a:extLst>
            </p:cNvPr>
            <p:cNvSpPr/>
            <p:nvPr/>
          </p:nvSpPr>
          <p:spPr>
            <a:xfrm>
              <a:off x="8397557" y="1341949"/>
              <a:ext cx="72000" cy="72000"/>
            </a:xfrm>
            <a:prstGeom prst="ellipse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0F4BA895-8F04-7399-C92B-98E0BEA6DE81}"/>
                </a:ext>
              </a:extLst>
            </p:cNvPr>
            <p:cNvSpPr/>
            <p:nvPr/>
          </p:nvSpPr>
          <p:spPr>
            <a:xfrm>
              <a:off x="8413432" y="1498833"/>
              <a:ext cx="45719" cy="45719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10" name="Groupe 709">
              <a:extLst>
                <a:ext uri="{FF2B5EF4-FFF2-40B4-BE49-F238E27FC236}">
                  <a16:creationId xmlns:a16="http://schemas.microsoft.com/office/drawing/2014/main" id="{1423AB23-5DA9-2FD7-8AA8-6B133CE00518}"/>
                </a:ext>
              </a:extLst>
            </p:cNvPr>
            <p:cNvGrpSpPr/>
            <p:nvPr/>
          </p:nvGrpSpPr>
          <p:grpSpPr>
            <a:xfrm>
              <a:off x="8931515" y="1973940"/>
              <a:ext cx="527425" cy="72000"/>
              <a:chOff x="4375150" y="3040967"/>
              <a:chExt cx="527425" cy="72000"/>
            </a:xfrm>
          </p:grpSpPr>
          <p:grpSp>
            <p:nvGrpSpPr>
              <p:cNvPr id="711" name="Groupe 710">
                <a:extLst>
                  <a:ext uri="{FF2B5EF4-FFF2-40B4-BE49-F238E27FC236}">
                    <a16:creationId xmlns:a16="http://schemas.microsoft.com/office/drawing/2014/main" id="{2D679A1A-74B0-E4AD-84D0-66212B272328}"/>
                  </a:ext>
                </a:extLst>
              </p:cNvPr>
              <p:cNvGrpSpPr/>
              <p:nvPr/>
            </p:nvGrpSpPr>
            <p:grpSpPr>
              <a:xfrm>
                <a:off x="4375150" y="3053215"/>
                <a:ext cx="527425" cy="47504"/>
                <a:chOff x="4378325" y="3049527"/>
                <a:chExt cx="527425" cy="47504"/>
              </a:xfrm>
            </p:grpSpPr>
            <p:cxnSp>
              <p:nvCxnSpPr>
                <p:cNvPr id="713" name="Connecteur droit 712">
                  <a:extLst>
                    <a:ext uri="{FF2B5EF4-FFF2-40B4-BE49-F238E27FC236}">
                      <a16:creationId xmlns:a16="http://schemas.microsoft.com/office/drawing/2014/main" id="{70E80239-5C8E-D6E5-3321-4A7620624D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73279"/>
                  <a:ext cx="527425" cy="0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Connecteur droit 713">
                  <a:extLst>
                    <a:ext uri="{FF2B5EF4-FFF2-40B4-BE49-F238E27FC236}">
                      <a16:creationId xmlns:a16="http://schemas.microsoft.com/office/drawing/2014/main" id="{D5839782-2A7B-A1B8-D70E-9658E9D367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5750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Connecteur droit 714">
                  <a:extLst>
                    <a:ext uri="{FF2B5EF4-FFF2-40B4-BE49-F238E27FC236}">
                      <a16:creationId xmlns:a16="http://schemas.microsoft.com/office/drawing/2014/main" id="{DFB5CC5A-263B-A62B-7E7D-416858223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8325" y="3049527"/>
                  <a:ext cx="0" cy="47504"/>
                </a:xfrm>
                <a:prstGeom prst="line">
                  <a:avLst/>
                </a:prstGeom>
                <a:ln w="12700">
                  <a:solidFill>
                    <a:srgbClr val="96BD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2" name="Ellipse 711">
                <a:extLst>
                  <a:ext uri="{FF2B5EF4-FFF2-40B4-BE49-F238E27FC236}">
                    <a16:creationId xmlns:a16="http://schemas.microsoft.com/office/drawing/2014/main" id="{7E836CEF-6FF4-31E5-6094-3FE302A68D63}"/>
                  </a:ext>
                </a:extLst>
              </p:cNvPr>
              <p:cNvSpPr/>
              <p:nvPr/>
            </p:nvSpPr>
            <p:spPr>
              <a:xfrm>
                <a:off x="4612559" y="3040967"/>
                <a:ext cx="72000" cy="72000"/>
              </a:xfrm>
              <a:prstGeom prst="ellipse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aphicFrame>
        <p:nvGraphicFramePr>
          <p:cNvPr id="721" name="Tableau 720">
            <a:extLst>
              <a:ext uri="{FF2B5EF4-FFF2-40B4-BE49-F238E27FC236}">
                <a16:creationId xmlns:a16="http://schemas.microsoft.com/office/drawing/2014/main" id="{6C0142FE-3310-BAD5-B9B6-892D65CD2E45}"/>
              </a:ext>
            </a:extLst>
          </p:cNvPr>
          <p:cNvGraphicFramePr>
            <a:graphicFrameLocks noGrp="1"/>
          </p:cNvGraphicFramePr>
          <p:nvPr/>
        </p:nvGraphicFramePr>
        <p:xfrm>
          <a:off x="5973972" y="872738"/>
          <a:ext cx="972000" cy="2133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4000">
                  <a:extLst>
                    <a:ext uri="{9D8B030D-6E8A-4147-A177-3AD203B41FA5}">
                      <a16:colId xmlns:a16="http://schemas.microsoft.com/office/drawing/2014/main" val="1434734748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760048775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3450463337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LCI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UCI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21448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7286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1130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719448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0972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7525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56273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29500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564704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3854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277997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243603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757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436472"/>
                  </a:ext>
                </a:extLst>
              </a:tr>
            </a:tbl>
          </a:graphicData>
        </a:graphic>
      </p:graphicFrame>
      <p:graphicFrame>
        <p:nvGraphicFramePr>
          <p:cNvPr id="723" name="Tableau 722">
            <a:extLst>
              <a:ext uri="{FF2B5EF4-FFF2-40B4-BE49-F238E27FC236}">
                <a16:creationId xmlns:a16="http://schemas.microsoft.com/office/drawing/2014/main" id="{54C6B05B-B85B-82DB-4B26-DD417C4A4AC7}"/>
              </a:ext>
            </a:extLst>
          </p:cNvPr>
          <p:cNvGraphicFramePr>
            <a:graphicFrameLocks noGrp="1"/>
          </p:cNvGraphicFramePr>
          <p:nvPr/>
        </p:nvGraphicFramePr>
        <p:xfrm>
          <a:off x="9173253" y="872738"/>
          <a:ext cx="972000" cy="2133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4000">
                  <a:extLst>
                    <a:ext uri="{9D8B030D-6E8A-4147-A177-3AD203B41FA5}">
                      <a16:colId xmlns:a16="http://schemas.microsoft.com/office/drawing/2014/main" val="1434734748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760048775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3450463337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HR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LCI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UCI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21448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7286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1130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719448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0972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7525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56273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29500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564704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3854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277997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243603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757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436472"/>
                  </a:ext>
                </a:extLst>
              </a:tr>
            </a:tbl>
          </a:graphicData>
        </a:graphic>
      </p:graphicFrame>
      <p:graphicFrame>
        <p:nvGraphicFramePr>
          <p:cNvPr id="729" name="Tableau 728">
            <a:extLst>
              <a:ext uri="{FF2B5EF4-FFF2-40B4-BE49-F238E27FC236}">
                <a16:creationId xmlns:a16="http://schemas.microsoft.com/office/drawing/2014/main" id="{F24AC355-6A69-DDD1-8020-F7EE383F9C97}"/>
              </a:ext>
            </a:extLst>
          </p:cNvPr>
          <p:cNvGraphicFramePr>
            <a:graphicFrameLocks noGrp="1"/>
          </p:cNvGraphicFramePr>
          <p:nvPr/>
        </p:nvGraphicFramePr>
        <p:xfrm>
          <a:off x="9119253" y="3483289"/>
          <a:ext cx="1080000" cy="2133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43473474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76004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450463337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HR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LCI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UCI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21448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7286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1130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719448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0972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7525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56273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29500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564704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3854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277997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243603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757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436472"/>
                  </a:ext>
                </a:extLst>
              </a:tr>
            </a:tbl>
          </a:graphicData>
        </a:graphic>
      </p:graphicFrame>
      <p:graphicFrame>
        <p:nvGraphicFramePr>
          <p:cNvPr id="731" name="Tableau 730">
            <a:extLst>
              <a:ext uri="{FF2B5EF4-FFF2-40B4-BE49-F238E27FC236}">
                <a16:creationId xmlns:a16="http://schemas.microsoft.com/office/drawing/2014/main" id="{C02BB2DF-DE81-9D25-EDC7-F9882844B88A}"/>
              </a:ext>
            </a:extLst>
          </p:cNvPr>
          <p:cNvGraphicFramePr>
            <a:graphicFrameLocks noGrp="1"/>
          </p:cNvGraphicFramePr>
          <p:nvPr/>
        </p:nvGraphicFramePr>
        <p:xfrm>
          <a:off x="5919972" y="3483289"/>
          <a:ext cx="1080000" cy="2133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43473474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76004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450463337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HR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LCI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UCI</a:t>
                      </a:r>
                      <a:endParaRPr lang="fr-FR" sz="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21448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</a:rPr>
                        <a:t>1,04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7286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11309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719448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0972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7525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562735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29500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564704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385411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277997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243603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7576"/>
                  </a:ext>
                </a:extLst>
              </a:tr>
              <a:tr h="151200"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436472"/>
                  </a:ext>
                </a:extLst>
              </a:tr>
            </a:tbl>
          </a:graphicData>
        </a:graphic>
      </p:graphicFrame>
      <p:sp>
        <p:nvSpPr>
          <p:cNvPr id="733" name="Rectangle à coins arrondis 10">
            <a:extLst>
              <a:ext uri="{FF2B5EF4-FFF2-40B4-BE49-F238E27FC236}">
                <a16:creationId xmlns:a16="http://schemas.microsoft.com/office/drawing/2014/main" id="{8172C9F2-5D47-185E-0032-F56E2BDA2AB1}"/>
              </a:ext>
            </a:extLst>
          </p:cNvPr>
          <p:cNvSpPr/>
          <p:nvPr/>
        </p:nvSpPr>
        <p:spPr>
          <a:xfrm>
            <a:off x="2166374" y="500323"/>
            <a:ext cx="8173819" cy="547450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1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84392-DCFD-0760-AD5F-C2C39D05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cerebral imaging on diagnosis and management in patients with suspected infective endocarditis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8FC5E-C26F-9A9B-9DD2-7AFD6126735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pt-BR" dirty="0"/>
              <a:t>M. Papadimitriou Olivgeris et al., ECCMID</a:t>
            </a:r>
            <a:r>
              <a:rPr lang="pt-BR" baseline="30000" dirty="0"/>
              <a:t>®</a:t>
            </a:r>
            <a:r>
              <a:rPr lang="pt-BR" dirty="0"/>
              <a:t> 2023, Abs #O0788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74425-77EC-5056-32FE-7A5D630275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/>
              <a:t>Endocarditis</a:t>
            </a:r>
            <a:r>
              <a:rPr lang="fr-FR" dirty="0"/>
              <a:t> update 2023</a:t>
            </a:r>
          </a:p>
        </p:txBody>
      </p:sp>
    </p:spTree>
    <p:extLst>
      <p:ext uri="{BB962C8B-B14F-4D97-AF65-F5344CB8AC3E}">
        <p14:creationId xmlns:p14="http://schemas.microsoft.com/office/powerpoint/2010/main" val="917489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Reclassification of </a:t>
            </a:r>
            <a:r>
              <a:rPr lang="fr-FR" dirty="0" err="1"/>
              <a:t>diagnosis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Papadimitriou</a:t>
            </a:r>
            <a:r>
              <a:rPr lang="fr-FR" dirty="0"/>
              <a:t> </a:t>
            </a:r>
            <a:r>
              <a:rPr lang="fr-FR" dirty="0" err="1"/>
              <a:t>Olivgeris</a:t>
            </a:r>
            <a:r>
              <a:rPr lang="fr-FR" dirty="0"/>
              <a:t> </a:t>
            </a:r>
            <a:r>
              <a:rPr lang="da-DK" dirty="0"/>
              <a:t>et al., ECCMID</a:t>
            </a:r>
            <a:r>
              <a:rPr lang="da-DK" baseline="30000" dirty="0"/>
              <a:t>®</a:t>
            </a:r>
            <a:r>
              <a:rPr lang="da-DK" dirty="0"/>
              <a:t> 2023, Abs #O0788</a:t>
            </a:r>
            <a:endParaRPr lang="fr-FR" dirty="0"/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30BD97E-DDC1-57DF-D514-AF3B814127EF}"/>
              </a:ext>
            </a:extLst>
          </p:cNvPr>
          <p:cNvGrpSpPr/>
          <p:nvPr/>
        </p:nvGrpSpPr>
        <p:grpSpPr>
          <a:xfrm>
            <a:off x="1893699" y="1409266"/>
            <a:ext cx="9241746" cy="3439113"/>
            <a:chOff x="1795217" y="1079770"/>
            <a:chExt cx="9241746" cy="3439113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A49BF1B-9E35-495D-EED6-6AB74C31E070}"/>
                </a:ext>
              </a:extLst>
            </p:cNvPr>
            <p:cNvGrpSpPr/>
            <p:nvPr/>
          </p:nvGrpSpPr>
          <p:grpSpPr>
            <a:xfrm>
              <a:off x="1795217" y="1079770"/>
              <a:ext cx="9241746" cy="2918363"/>
              <a:chOff x="1795217" y="1079770"/>
              <a:chExt cx="9241746" cy="2918363"/>
            </a:xfrm>
          </p:grpSpPr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960C7F31-6D26-EFFB-D36C-618D02C11198}"/>
                  </a:ext>
                </a:extLst>
              </p:cNvPr>
              <p:cNvGrpSpPr/>
              <p:nvPr/>
            </p:nvGrpSpPr>
            <p:grpSpPr>
              <a:xfrm>
                <a:off x="1925061" y="1299979"/>
                <a:ext cx="8824003" cy="335092"/>
                <a:chOff x="1925061" y="1299979"/>
                <a:chExt cx="8824003" cy="335092"/>
              </a:xfrm>
            </p:grpSpPr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A08D1FA-13E3-439A-C7C3-4AD3A0C7FB68}"/>
                    </a:ext>
                  </a:extLst>
                </p:cNvPr>
                <p:cNvSpPr txBox="1"/>
                <p:nvPr/>
              </p:nvSpPr>
              <p:spPr>
                <a:xfrm>
                  <a:off x="1925061" y="1329026"/>
                  <a:ext cx="9348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All patients</a:t>
                  </a:r>
                </a:p>
              </p:txBody>
            </p:sp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FF91FF34-2A26-3100-3CC7-21EA8C9AB77A}"/>
                    </a:ext>
                  </a:extLst>
                </p:cNvPr>
                <p:cNvGrpSpPr/>
                <p:nvPr/>
              </p:nvGrpSpPr>
              <p:grpSpPr>
                <a:xfrm>
                  <a:off x="2859932" y="1299979"/>
                  <a:ext cx="7889132" cy="335092"/>
                  <a:chOff x="2859932" y="1299979"/>
                  <a:chExt cx="7889132" cy="335092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979A8F5-A535-13A7-3C4A-34D347F22E72}"/>
                      </a:ext>
                    </a:extLst>
                  </p:cNvPr>
                  <p:cNvSpPr/>
                  <p:nvPr/>
                </p:nvSpPr>
                <p:spPr>
                  <a:xfrm>
                    <a:off x="2859932" y="1299979"/>
                    <a:ext cx="3331641" cy="33509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0563E998-10FA-0C42-E9E5-730401348160}"/>
                      </a:ext>
                    </a:extLst>
                  </p:cNvPr>
                  <p:cNvSpPr/>
                  <p:nvPr/>
                </p:nvSpPr>
                <p:spPr>
                  <a:xfrm>
                    <a:off x="6191573" y="1299979"/>
                    <a:ext cx="55593" cy="33509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8FC16532-457F-C2E6-B7B4-75A7309D137A}"/>
                      </a:ext>
                    </a:extLst>
                  </p:cNvPr>
                  <p:cNvSpPr/>
                  <p:nvPr/>
                </p:nvSpPr>
                <p:spPr>
                  <a:xfrm>
                    <a:off x="6247166" y="1299979"/>
                    <a:ext cx="729554" cy="335092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625A9792-7A5D-6B05-0D53-2C05B77046DD}"/>
                      </a:ext>
                    </a:extLst>
                  </p:cNvPr>
                  <p:cNvSpPr/>
                  <p:nvPr/>
                </p:nvSpPr>
                <p:spPr>
                  <a:xfrm>
                    <a:off x="6976720" y="1299979"/>
                    <a:ext cx="335161" cy="3350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35FB4A5-5897-B553-F079-368C8E210374}"/>
                      </a:ext>
                    </a:extLst>
                  </p:cNvPr>
                  <p:cNvSpPr/>
                  <p:nvPr/>
                </p:nvSpPr>
                <p:spPr>
                  <a:xfrm>
                    <a:off x="7311881" y="1299979"/>
                    <a:ext cx="3437183" cy="33509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25</a:t>
                    </a:r>
                  </a:p>
                </p:txBody>
              </p:sp>
            </p:grp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C53BB2F7-BEB6-F598-C758-0DA5C78FD9B7}"/>
                  </a:ext>
                </a:extLst>
              </p:cNvPr>
              <p:cNvGrpSpPr/>
              <p:nvPr/>
            </p:nvGrpSpPr>
            <p:grpSpPr>
              <a:xfrm>
                <a:off x="1872161" y="2076544"/>
                <a:ext cx="8876903" cy="335092"/>
                <a:chOff x="1872161" y="2092459"/>
                <a:chExt cx="8876903" cy="335092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5615973-AEEB-C627-2887-710FB6DCACA2}"/>
                    </a:ext>
                  </a:extLst>
                </p:cNvPr>
                <p:cNvSpPr txBox="1"/>
                <p:nvPr/>
              </p:nvSpPr>
              <p:spPr>
                <a:xfrm>
                  <a:off x="1872161" y="2121506"/>
                  <a:ext cx="9877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Symtomatic</a:t>
                  </a:r>
                  <a:endParaRPr lang="fr-FR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56565450-EDB2-7AD6-0392-749F8CEB3466}"/>
                    </a:ext>
                  </a:extLst>
                </p:cNvPr>
                <p:cNvGrpSpPr/>
                <p:nvPr/>
              </p:nvGrpSpPr>
              <p:grpSpPr>
                <a:xfrm>
                  <a:off x="2859932" y="2092459"/>
                  <a:ext cx="7889132" cy="335092"/>
                  <a:chOff x="2859932" y="1299979"/>
                  <a:chExt cx="7889132" cy="335092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F0596E1A-AA91-0FEF-4268-4F1369CCE68B}"/>
                      </a:ext>
                    </a:extLst>
                  </p:cNvPr>
                  <p:cNvSpPr/>
                  <p:nvPr/>
                </p:nvSpPr>
                <p:spPr>
                  <a:xfrm>
                    <a:off x="2859932" y="1299979"/>
                    <a:ext cx="3764676" cy="33509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F6F2A39B-D51D-5427-92DC-45A96BE4462C}"/>
                      </a:ext>
                    </a:extLst>
                  </p:cNvPr>
                  <p:cNvSpPr/>
                  <p:nvPr/>
                </p:nvSpPr>
                <p:spPr>
                  <a:xfrm>
                    <a:off x="6624608" y="1299979"/>
                    <a:ext cx="55593" cy="33509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FA6CD8B-66A7-C885-A8AE-B613045F1A15}"/>
                      </a:ext>
                    </a:extLst>
                  </p:cNvPr>
                  <p:cNvSpPr/>
                  <p:nvPr/>
                </p:nvSpPr>
                <p:spPr>
                  <a:xfrm>
                    <a:off x="6680201" y="1299979"/>
                    <a:ext cx="631680" cy="335092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12FDD66-B703-C5DD-3EFA-710F9DDE6559}"/>
                      </a:ext>
                    </a:extLst>
                  </p:cNvPr>
                  <p:cNvSpPr/>
                  <p:nvPr/>
                </p:nvSpPr>
                <p:spPr>
                  <a:xfrm>
                    <a:off x="7311881" y="1299979"/>
                    <a:ext cx="515785" cy="3350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CB668439-A766-D984-EF42-4AE9A7FDA8D7}"/>
                      </a:ext>
                    </a:extLst>
                  </p:cNvPr>
                  <p:cNvSpPr/>
                  <p:nvPr/>
                </p:nvSpPr>
                <p:spPr>
                  <a:xfrm>
                    <a:off x="7827666" y="1299979"/>
                    <a:ext cx="2921398" cy="33509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21</a:t>
                    </a:r>
                  </a:p>
                </p:txBody>
              </p:sp>
            </p:grp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FF533E52-8ED2-5F6B-50C9-1213E5FD37AC}"/>
                  </a:ext>
                </a:extLst>
              </p:cNvPr>
              <p:cNvGrpSpPr/>
              <p:nvPr/>
            </p:nvGrpSpPr>
            <p:grpSpPr>
              <a:xfrm>
                <a:off x="1795217" y="2853110"/>
                <a:ext cx="8953847" cy="335092"/>
                <a:chOff x="1795217" y="2853110"/>
                <a:chExt cx="8953847" cy="335092"/>
              </a:xfrm>
            </p:grpSpPr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8F43D04-06CC-4E67-EBEE-0F49E9841FE4}"/>
                    </a:ext>
                  </a:extLst>
                </p:cNvPr>
                <p:cNvSpPr txBox="1"/>
                <p:nvPr/>
              </p:nvSpPr>
              <p:spPr>
                <a:xfrm>
                  <a:off x="1795217" y="2882157"/>
                  <a:ext cx="106471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Asymtomatic</a:t>
                  </a:r>
                  <a:endParaRPr lang="fr-FR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88575D44-BAC8-9169-3F1A-4407F39047AE}"/>
                    </a:ext>
                  </a:extLst>
                </p:cNvPr>
                <p:cNvGrpSpPr/>
                <p:nvPr/>
              </p:nvGrpSpPr>
              <p:grpSpPr>
                <a:xfrm>
                  <a:off x="2859932" y="2853110"/>
                  <a:ext cx="7889132" cy="335092"/>
                  <a:chOff x="2859932" y="1299979"/>
                  <a:chExt cx="7889132" cy="335092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F9F1093-A58D-94AE-F1CC-64767653A8CA}"/>
                      </a:ext>
                    </a:extLst>
                  </p:cNvPr>
                  <p:cNvSpPr/>
                  <p:nvPr/>
                </p:nvSpPr>
                <p:spPr>
                  <a:xfrm>
                    <a:off x="2859932" y="1299979"/>
                    <a:ext cx="2896394" cy="33509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3ED0990-6AE5-7F41-A49A-AB0C2C526C18}"/>
                      </a:ext>
                    </a:extLst>
                  </p:cNvPr>
                  <p:cNvSpPr/>
                  <p:nvPr/>
                </p:nvSpPr>
                <p:spPr>
                  <a:xfrm>
                    <a:off x="5761380" y="1299979"/>
                    <a:ext cx="485786" cy="335092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58EA4E8-514C-6F21-1C1E-E41B2E8DC716}"/>
                      </a:ext>
                    </a:extLst>
                  </p:cNvPr>
                  <p:cNvSpPr/>
                  <p:nvPr/>
                </p:nvSpPr>
                <p:spPr>
                  <a:xfrm>
                    <a:off x="6247166" y="1299979"/>
                    <a:ext cx="133863" cy="3350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9FE52F3-4F5C-E7A6-66A4-6AED18A605EC}"/>
                      </a:ext>
                    </a:extLst>
                  </p:cNvPr>
                  <p:cNvSpPr/>
                  <p:nvPr/>
                </p:nvSpPr>
                <p:spPr>
                  <a:xfrm>
                    <a:off x="6381029" y="1299979"/>
                    <a:ext cx="4368035" cy="33509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</a:p>
                </p:txBody>
              </p:sp>
            </p:grpSp>
          </p:grp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54D2109C-956D-1536-D9DE-12A3B4F0A2B6}"/>
                  </a:ext>
                </a:extLst>
              </p:cNvPr>
              <p:cNvSpPr/>
              <p:nvPr/>
            </p:nvSpPr>
            <p:spPr>
              <a:xfrm>
                <a:off x="2859932" y="1079770"/>
                <a:ext cx="7889132" cy="2373549"/>
              </a:xfrm>
              <a:custGeom>
                <a:avLst/>
                <a:gdLst>
                  <a:gd name="connsiteX0" fmla="*/ 0 w 7889132"/>
                  <a:gd name="connsiteY0" fmla="*/ 0 h 2373549"/>
                  <a:gd name="connsiteX1" fmla="*/ 0 w 7889132"/>
                  <a:gd name="connsiteY1" fmla="*/ 2373549 h 2373549"/>
                  <a:gd name="connsiteX2" fmla="*/ 7889132 w 7889132"/>
                  <a:gd name="connsiteY2" fmla="*/ 2373549 h 237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89132" h="2373549">
                    <a:moveTo>
                      <a:pt x="0" y="0"/>
                    </a:moveTo>
                    <a:lnTo>
                      <a:pt x="0" y="2373549"/>
                    </a:lnTo>
                    <a:lnTo>
                      <a:pt x="7889132" y="2373549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5701A49-7E6A-10EB-B65E-93B1866695F8}"/>
                  </a:ext>
                </a:extLst>
              </p:cNvPr>
              <p:cNvSpPr txBox="1"/>
              <p:nvPr/>
            </p:nvSpPr>
            <p:spPr>
              <a:xfrm>
                <a:off x="2656992" y="3488929"/>
                <a:ext cx="4058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0%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AE94128-7EF3-6A88-906E-FD8AD03D3F3F}"/>
                  </a:ext>
                </a:extLst>
              </p:cNvPr>
              <p:cNvSpPr txBox="1"/>
              <p:nvPr/>
            </p:nvSpPr>
            <p:spPr>
              <a:xfrm>
                <a:off x="4175826" y="3488929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DADF2C9-F256-2471-B646-A285B4D8205D}"/>
                  </a:ext>
                </a:extLst>
              </p:cNvPr>
              <p:cNvSpPr txBox="1"/>
              <p:nvPr/>
            </p:nvSpPr>
            <p:spPr>
              <a:xfrm>
                <a:off x="5756326" y="3488929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40%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A2C3491-2C11-CCD2-69BC-9B9447130F94}"/>
                  </a:ext>
                </a:extLst>
              </p:cNvPr>
              <p:cNvSpPr txBox="1"/>
              <p:nvPr/>
            </p:nvSpPr>
            <p:spPr>
              <a:xfrm>
                <a:off x="7336826" y="3488929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60%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98F907D-6773-BED7-6062-3F2CCCF509FC}"/>
                  </a:ext>
                </a:extLst>
              </p:cNvPr>
              <p:cNvSpPr txBox="1"/>
              <p:nvPr/>
            </p:nvSpPr>
            <p:spPr>
              <a:xfrm>
                <a:off x="8917326" y="3488929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80%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BD9BEF2-82EC-8A9E-D178-78E03C588158}"/>
                  </a:ext>
                </a:extLst>
              </p:cNvPr>
              <p:cNvSpPr txBox="1"/>
              <p:nvPr/>
            </p:nvSpPr>
            <p:spPr>
              <a:xfrm>
                <a:off x="10461164" y="3488929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63B5FB5-40AF-37C3-19F5-004C8164F0E8}"/>
                  </a:ext>
                </a:extLst>
              </p:cNvPr>
              <p:cNvSpPr txBox="1"/>
              <p:nvPr/>
            </p:nvSpPr>
            <p:spPr>
              <a:xfrm>
                <a:off x="6034419" y="3721134"/>
                <a:ext cx="14814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patients</a:t>
                </a:r>
              </a:p>
            </p:txBody>
          </p: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8C86D7E7-D9A2-4654-05E8-B80320AE297B}"/>
                </a:ext>
              </a:extLst>
            </p:cNvPr>
            <p:cNvGrpSpPr/>
            <p:nvPr/>
          </p:nvGrpSpPr>
          <p:grpSpPr>
            <a:xfrm>
              <a:off x="3166917" y="4241884"/>
              <a:ext cx="906694" cy="276999"/>
              <a:chOff x="2859932" y="4049617"/>
              <a:chExt cx="906694" cy="27699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9278B49-C2C9-F819-A9DC-8EC2F779FDE0}"/>
                  </a:ext>
                </a:extLst>
              </p:cNvPr>
              <p:cNvSpPr/>
              <p:nvPr/>
            </p:nvSpPr>
            <p:spPr>
              <a:xfrm>
                <a:off x="2859932" y="4129269"/>
                <a:ext cx="117695" cy="117695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3E2D44A4-7811-1C79-524C-2FF44B0FDD60}"/>
                  </a:ext>
                </a:extLst>
              </p:cNvPr>
              <p:cNvSpPr txBox="1"/>
              <p:nvPr/>
            </p:nvSpPr>
            <p:spPr>
              <a:xfrm>
                <a:off x="2977627" y="4049617"/>
                <a:ext cx="7889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Rejected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74BB0C2-CBCB-43BE-4946-CC0E20D676A9}"/>
                </a:ext>
              </a:extLst>
            </p:cNvPr>
            <p:cNvGrpSpPr/>
            <p:nvPr/>
          </p:nvGrpSpPr>
          <p:grpSpPr>
            <a:xfrm>
              <a:off x="4287812" y="4241884"/>
              <a:ext cx="1903761" cy="276999"/>
              <a:chOff x="2859932" y="4049617"/>
              <a:chExt cx="1903761" cy="27699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696E06A-9F6E-FC36-E42D-29C866A033CE}"/>
                  </a:ext>
                </a:extLst>
              </p:cNvPr>
              <p:cNvSpPr/>
              <p:nvPr/>
            </p:nvSpPr>
            <p:spPr>
              <a:xfrm>
                <a:off x="2859932" y="4129269"/>
                <a:ext cx="117695" cy="117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9AC6FE7A-3053-532D-4458-C52CE91C1B20}"/>
                  </a:ext>
                </a:extLst>
              </p:cNvPr>
              <p:cNvSpPr txBox="1"/>
              <p:nvPr/>
            </p:nvSpPr>
            <p:spPr>
              <a:xfrm>
                <a:off x="2977627" y="4049617"/>
                <a:ext cx="17860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Reclassified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possible</a:t>
                </a:r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DA598C7C-4520-DC32-B5FB-E19F36D99761}"/>
                </a:ext>
              </a:extLst>
            </p:cNvPr>
            <p:cNvGrpSpPr/>
            <p:nvPr/>
          </p:nvGrpSpPr>
          <p:grpSpPr>
            <a:xfrm>
              <a:off x="6255236" y="4241884"/>
              <a:ext cx="881046" cy="276999"/>
              <a:chOff x="2859932" y="4049617"/>
              <a:chExt cx="881046" cy="27699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87ADB3-E6F1-7B90-F68A-6BC9AA7E3333}"/>
                  </a:ext>
                </a:extLst>
              </p:cNvPr>
              <p:cNvSpPr/>
              <p:nvPr/>
            </p:nvSpPr>
            <p:spPr>
              <a:xfrm>
                <a:off x="2859932" y="4129269"/>
                <a:ext cx="117695" cy="11769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C00C48E5-D177-2A9B-9BC4-92EBB37300A0}"/>
                  </a:ext>
                </a:extLst>
              </p:cNvPr>
              <p:cNvSpPr txBox="1"/>
              <p:nvPr/>
            </p:nvSpPr>
            <p:spPr>
              <a:xfrm>
                <a:off x="2977627" y="4049617"/>
                <a:ext cx="763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Possible</a:t>
                </a:r>
              </a:p>
            </p:txBody>
          </p: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5ADE2609-F04A-0288-F517-7953E6495D95}"/>
                </a:ext>
              </a:extLst>
            </p:cNvPr>
            <p:cNvGrpSpPr/>
            <p:nvPr/>
          </p:nvGrpSpPr>
          <p:grpSpPr>
            <a:xfrm>
              <a:off x="7501022" y="4241884"/>
              <a:ext cx="1836435" cy="276999"/>
              <a:chOff x="2859932" y="4049617"/>
              <a:chExt cx="1836435" cy="27699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05B9DC2-1DCE-1C2D-8CE5-24143463D6AD}"/>
                  </a:ext>
                </a:extLst>
              </p:cNvPr>
              <p:cNvSpPr/>
              <p:nvPr/>
            </p:nvSpPr>
            <p:spPr>
              <a:xfrm>
                <a:off x="2859932" y="4129269"/>
                <a:ext cx="117695" cy="1176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D9CAC985-5D44-62EC-6265-784AB91845D1}"/>
                  </a:ext>
                </a:extLst>
              </p:cNvPr>
              <p:cNvSpPr txBox="1"/>
              <p:nvPr/>
            </p:nvSpPr>
            <p:spPr>
              <a:xfrm>
                <a:off x="2977627" y="4049617"/>
                <a:ext cx="1718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Reclassified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definite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5CFA6227-3EC8-A98C-18E1-5E086616C831}"/>
                </a:ext>
              </a:extLst>
            </p:cNvPr>
            <p:cNvGrpSpPr/>
            <p:nvPr/>
          </p:nvGrpSpPr>
          <p:grpSpPr>
            <a:xfrm>
              <a:off x="9572001" y="4241884"/>
              <a:ext cx="821734" cy="276999"/>
              <a:chOff x="2859932" y="4049617"/>
              <a:chExt cx="821734" cy="276999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6D57113-2C62-2F5C-C683-28B2C0C0B52C}"/>
                  </a:ext>
                </a:extLst>
              </p:cNvPr>
              <p:cNvSpPr/>
              <p:nvPr/>
            </p:nvSpPr>
            <p:spPr>
              <a:xfrm>
                <a:off x="2859932" y="4129269"/>
                <a:ext cx="117695" cy="11769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839770B5-B514-56A6-D8D2-30DC4E41CCC5}"/>
                  </a:ext>
                </a:extLst>
              </p:cNvPr>
              <p:cNvSpPr txBox="1"/>
              <p:nvPr/>
            </p:nvSpPr>
            <p:spPr>
              <a:xfrm>
                <a:off x="2977627" y="4049617"/>
                <a:ext cx="7040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Definite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Rectangle à coins arrondis 10">
            <a:extLst>
              <a:ext uri="{FF2B5EF4-FFF2-40B4-BE49-F238E27FC236}">
                <a16:creationId xmlns:a16="http://schemas.microsoft.com/office/drawing/2014/main" id="{45FF69DB-D455-68D8-27AE-C8011F7F540D}"/>
              </a:ext>
            </a:extLst>
          </p:cNvPr>
          <p:cNvSpPr/>
          <p:nvPr/>
        </p:nvSpPr>
        <p:spPr>
          <a:xfrm>
            <a:off x="1507704" y="976622"/>
            <a:ext cx="10013736" cy="4304400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6F1DC2-3008-5DF3-D213-B72522CAD50E}"/>
              </a:ext>
            </a:extLst>
          </p:cNvPr>
          <p:cNvGrpSpPr/>
          <p:nvPr/>
        </p:nvGrpSpPr>
        <p:grpSpPr>
          <a:xfrm>
            <a:off x="3663436" y="5495903"/>
            <a:ext cx="5253237" cy="518348"/>
            <a:chOff x="2400689" y="5403987"/>
            <a:chExt cx="7274896" cy="51834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44E70BE-7647-E24A-B4CB-E62D9E228D68}"/>
                </a:ext>
              </a:extLst>
            </p:cNvPr>
            <p:cNvSpPr txBox="1"/>
            <p:nvPr/>
          </p:nvSpPr>
          <p:spPr>
            <a:xfrm>
              <a:off x="2400689" y="5403987"/>
              <a:ext cx="7274896" cy="518348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000" b="1" dirty="0"/>
                <a:t>MRI findings had limited impact on diagnosis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19BD1C21-8617-B778-D4D4-66EABD5EEADE}"/>
                </a:ext>
              </a:extLst>
            </p:cNvPr>
            <p:cNvSpPr/>
            <p:nvPr/>
          </p:nvSpPr>
          <p:spPr>
            <a:xfrm>
              <a:off x="2649916" y="5536400"/>
              <a:ext cx="253521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344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on valve </a:t>
            </a:r>
            <a:r>
              <a:rPr lang="fr-FR" dirty="0" err="1"/>
              <a:t>surgery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Papadimitriou</a:t>
            </a:r>
            <a:r>
              <a:rPr lang="fr-FR" dirty="0"/>
              <a:t> </a:t>
            </a:r>
            <a:r>
              <a:rPr lang="fr-FR" dirty="0" err="1"/>
              <a:t>Olivgeris</a:t>
            </a:r>
            <a:r>
              <a:rPr lang="fr-FR" dirty="0"/>
              <a:t> </a:t>
            </a:r>
            <a:r>
              <a:rPr lang="da-DK" dirty="0"/>
              <a:t>et al., ECCMID</a:t>
            </a:r>
            <a:r>
              <a:rPr lang="da-DK" baseline="30000" dirty="0"/>
              <a:t>®</a:t>
            </a:r>
            <a:r>
              <a:rPr lang="da-DK" dirty="0"/>
              <a:t> 2023, Abs #O0788</a:t>
            </a:r>
            <a:endParaRPr lang="fr-FR" dirty="0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A49BF1B-9E35-495D-EED6-6AB74C31E070}"/>
              </a:ext>
            </a:extLst>
          </p:cNvPr>
          <p:cNvGrpSpPr/>
          <p:nvPr/>
        </p:nvGrpSpPr>
        <p:grpSpPr>
          <a:xfrm>
            <a:off x="1893699" y="1217961"/>
            <a:ext cx="9241746" cy="2918363"/>
            <a:chOff x="1795217" y="1079770"/>
            <a:chExt cx="9241746" cy="291836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960C7F31-6D26-EFFB-D36C-618D02C11198}"/>
                </a:ext>
              </a:extLst>
            </p:cNvPr>
            <p:cNvGrpSpPr/>
            <p:nvPr/>
          </p:nvGrpSpPr>
          <p:grpSpPr>
            <a:xfrm>
              <a:off x="1925061" y="1299979"/>
              <a:ext cx="8720656" cy="335092"/>
              <a:chOff x="1925061" y="1299979"/>
              <a:chExt cx="8720656" cy="335092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A08D1FA-13E3-439A-C7C3-4AD3A0C7FB68}"/>
                  </a:ext>
                </a:extLst>
              </p:cNvPr>
              <p:cNvSpPr txBox="1"/>
              <p:nvPr/>
            </p:nvSpPr>
            <p:spPr>
              <a:xfrm>
                <a:off x="1925061" y="1329026"/>
                <a:ext cx="9348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patients</a:t>
                </a:r>
              </a:p>
            </p:txBody>
          </p: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FF91FF34-2A26-3100-3CC7-21EA8C9AB77A}"/>
                  </a:ext>
                </a:extLst>
              </p:cNvPr>
              <p:cNvGrpSpPr/>
              <p:nvPr/>
            </p:nvGrpSpPr>
            <p:grpSpPr>
              <a:xfrm>
                <a:off x="2859932" y="1299979"/>
                <a:ext cx="7785785" cy="335092"/>
                <a:chOff x="2859932" y="1299979"/>
                <a:chExt cx="7785785" cy="335092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979A8F5-A535-13A7-3C4A-34D347F22E72}"/>
                    </a:ext>
                  </a:extLst>
                </p:cNvPr>
                <p:cNvSpPr/>
                <p:nvPr/>
              </p:nvSpPr>
              <p:spPr>
                <a:xfrm>
                  <a:off x="2859932" y="1299979"/>
                  <a:ext cx="4515219" cy="335092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563E998-10FA-0C42-E9E5-730401348160}"/>
                    </a:ext>
                  </a:extLst>
                </p:cNvPr>
                <p:cNvSpPr/>
                <p:nvPr/>
              </p:nvSpPr>
              <p:spPr>
                <a:xfrm flipH="1">
                  <a:off x="7375153" y="1299979"/>
                  <a:ext cx="825113" cy="3350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C16532-457F-C2E6-B7B4-75A7309D137A}"/>
                    </a:ext>
                  </a:extLst>
                </p:cNvPr>
                <p:cNvSpPr/>
                <p:nvPr/>
              </p:nvSpPr>
              <p:spPr>
                <a:xfrm>
                  <a:off x="8200268" y="1299979"/>
                  <a:ext cx="2445449" cy="33509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C53BB2F7-BEB6-F598-C758-0DA5C78FD9B7}"/>
                </a:ext>
              </a:extLst>
            </p:cNvPr>
            <p:cNvGrpSpPr/>
            <p:nvPr/>
          </p:nvGrpSpPr>
          <p:grpSpPr>
            <a:xfrm>
              <a:off x="1872161" y="2076544"/>
              <a:ext cx="8773556" cy="335092"/>
              <a:chOff x="1872161" y="2092459"/>
              <a:chExt cx="8773556" cy="335092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5615973-AEEB-C627-2887-710FB6DCACA2}"/>
                  </a:ext>
                </a:extLst>
              </p:cNvPr>
              <p:cNvSpPr txBox="1"/>
              <p:nvPr/>
            </p:nvSpPr>
            <p:spPr>
              <a:xfrm>
                <a:off x="1872161" y="2121506"/>
                <a:ext cx="9877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Symtomatic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56565450-EDB2-7AD6-0392-749F8CEB3466}"/>
                  </a:ext>
                </a:extLst>
              </p:cNvPr>
              <p:cNvGrpSpPr/>
              <p:nvPr/>
            </p:nvGrpSpPr>
            <p:grpSpPr>
              <a:xfrm>
                <a:off x="2859931" y="2092459"/>
                <a:ext cx="7785786" cy="335092"/>
                <a:chOff x="2859931" y="1299979"/>
                <a:chExt cx="7785786" cy="335092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0596E1A-AA91-0FEF-4268-4F1369CCE68B}"/>
                    </a:ext>
                  </a:extLst>
                </p:cNvPr>
                <p:cNvSpPr/>
                <p:nvPr/>
              </p:nvSpPr>
              <p:spPr>
                <a:xfrm>
                  <a:off x="2859931" y="1299979"/>
                  <a:ext cx="5836103" cy="335092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6F2A39B-D51D-5427-92DC-45A96BE4462C}"/>
                    </a:ext>
                  </a:extLst>
                </p:cNvPr>
                <p:cNvSpPr/>
                <p:nvPr/>
              </p:nvSpPr>
              <p:spPr>
                <a:xfrm>
                  <a:off x="8696036" y="1299979"/>
                  <a:ext cx="710756" cy="3350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FA6CD8B-66A7-C885-A8AE-B613045F1A15}"/>
                    </a:ext>
                  </a:extLst>
                </p:cNvPr>
                <p:cNvSpPr/>
                <p:nvPr/>
              </p:nvSpPr>
              <p:spPr>
                <a:xfrm>
                  <a:off x="9406791" y="1299979"/>
                  <a:ext cx="1238926" cy="33509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F533E52-8ED2-5F6B-50C9-1213E5FD37AC}"/>
                </a:ext>
              </a:extLst>
            </p:cNvPr>
            <p:cNvGrpSpPr/>
            <p:nvPr/>
          </p:nvGrpSpPr>
          <p:grpSpPr>
            <a:xfrm>
              <a:off x="1795217" y="2853110"/>
              <a:ext cx="8850500" cy="335092"/>
              <a:chOff x="1795217" y="2853110"/>
              <a:chExt cx="8850500" cy="335092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8F43D04-06CC-4E67-EBEE-0F49E9841FE4}"/>
                  </a:ext>
                </a:extLst>
              </p:cNvPr>
              <p:cNvSpPr txBox="1"/>
              <p:nvPr/>
            </p:nvSpPr>
            <p:spPr>
              <a:xfrm>
                <a:off x="1795217" y="28821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Asymtomatic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8575D44-BAC8-9169-3F1A-4407F39047AE}"/>
                  </a:ext>
                </a:extLst>
              </p:cNvPr>
              <p:cNvGrpSpPr/>
              <p:nvPr/>
            </p:nvGrpSpPr>
            <p:grpSpPr>
              <a:xfrm>
                <a:off x="2859931" y="2853110"/>
                <a:ext cx="7785786" cy="335092"/>
                <a:chOff x="2859931" y="1299979"/>
                <a:chExt cx="7785786" cy="335092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F9F1093-A58D-94AE-F1CC-64767653A8CA}"/>
                    </a:ext>
                  </a:extLst>
                </p:cNvPr>
                <p:cNvSpPr/>
                <p:nvPr/>
              </p:nvSpPr>
              <p:spPr>
                <a:xfrm>
                  <a:off x="2859931" y="1299979"/>
                  <a:ext cx="6477525" cy="335092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3ED0990-6AE5-7F41-A49A-AB0C2C526C18}"/>
                    </a:ext>
                  </a:extLst>
                </p:cNvPr>
                <p:cNvSpPr/>
                <p:nvPr/>
              </p:nvSpPr>
              <p:spPr>
                <a:xfrm>
                  <a:off x="9457237" y="1299979"/>
                  <a:ext cx="1188480" cy="33509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4A2124-2438-B9A2-3D06-F6FAC7467AAA}"/>
                    </a:ext>
                  </a:extLst>
                </p:cNvPr>
                <p:cNvSpPr/>
                <p:nvPr/>
              </p:nvSpPr>
              <p:spPr>
                <a:xfrm>
                  <a:off x="9337457" y="1299979"/>
                  <a:ext cx="119780" cy="3350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54D2109C-956D-1536-D9DE-12A3B4F0A2B6}"/>
                </a:ext>
              </a:extLst>
            </p:cNvPr>
            <p:cNvSpPr/>
            <p:nvPr/>
          </p:nvSpPr>
          <p:spPr>
            <a:xfrm>
              <a:off x="2859932" y="1079770"/>
              <a:ext cx="7889132" cy="2373549"/>
            </a:xfrm>
            <a:custGeom>
              <a:avLst/>
              <a:gdLst>
                <a:gd name="connsiteX0" fmla="*/ 0 w 7889132"/>
                <a:gd name="connsiteY0" fmla="*/ 0 h 2373549"/>
                <a:gd name="connsiteX1" fmla="*/ 0 w 7889132"/>
                <a:gd name="connsiteY1" fmla="*/ 2373549 h 2373549"/>
                <a:gd name="connsiteX2" fmla="*/ 7889132 w 7889132"/>
                <a:gd name="connsiteY2" fmla="*/ 2373549 h 237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89132" h="2373549">
                  <a:moveTo>
                    <a:pt x="0" y="0"/>
                  </a:moveTo>
                  <a:lnTo>
                    <a:pt x="0" y="2373549"/>
                  </a:lnTo>
                  <a:lnTo>
                    <a:pt x="7889132" y="237354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5701A49-7E6A-10EB-B65E-93B1866695F8}"/>
                </a:ext>
              </a:extLst>
            </p:cNvPr>
            <p:cNvSpPr txBox="1"/>
            <p:nvPr/>
          </p:nvSpPr>
          <p:spPr>
            <a:xfrm>
              <a:off x="2656992" y="3488929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AE94128-7EF3-6A88-906E-FD8AD03D3F3F}"/>
                </a:ext>
              </a:extLst>
            </p:cNvPr>
            <p:cNvSpPr txBox="1"/>
            <p:nvPr/>
          </p:nvSpPr>
          <p:spPr>
            <a:xfrm>
              <a:off x="4175826" y="3488929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DADF2C9-F256-2471-B646-A285B4D8205D}"/>
                </a:ext>
              </a:extLst>
            </p:cNvPr>
            <p:cNvSpPr txBox="1"/>
            <p:nvPr/>
          </p:nvSpPr>
          <p:spPr>
            <a:xfrm>
              <a:off x="5756326" y="3488929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40%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A2C3491-2C11-CCD2-69BC-9B9447130F94}"/>
                </a:ext>
              </a:extLst>
            </p:cNvPr>
            <p:cNvSpPr txBox="1"/>
            <p:nvPr/>
          </p:nvSpPr>
          <p:spPr>
            <a:xfrm>
              <a:off x="7336826" y="3488929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98F907D-6773-BED7-6062-3F2CCCF509FC}"/>
                </a:ext>
              </a:extLst>
            </p:cNvPr>
            <p:cNvSpPr txBox="1"/>
            <p:nvPr/>
          </p:nvSpPr>
          <p:spPr>
            <a:xfrm>
              <a:off x="8917326" y="3488929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BD9BEF2-82EC-8A9E-D178-78E03C588158}"/>
                </a:ext>
              </a:extLst>
            </p:cNvPr>
            <p:cNvSpPr txBox="1"/>
            <p:nvPr/>
          </p:nvSpPr>
          <p:spPr>
            <a:xfrm>
              <a:off x="10461164" y="3488929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63B5FB5-40AF-37C3-19F5-004C8164F0E8}"/>
                </a:ext>
              </a:extLst>
            </p:cNvPr>
            <p:cNvSpPr txBox="1"/>
            <p:nvPr/>
          </p:nvSpPr>
          <p:spPr>
            <a:xfrm>
              <a:off x="6034419" y="3721134"/>
              <a:ext cx="1481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patients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C86D7E7-D9A2-4654-05E8-B80320AE297B}"/>
              </a:ext>
            </a:extLst>
          </p:cNvPr>
          <p:cNvGrpSpPr/>
          <p:nvPr/>
        </p:nvGrpSpPr>
        <p:grpSpPr>
          <a:xfrm>
            <a:off x="1970643" y="4380075"/>
            <a:ext cx="2569007" cy="276999"/>
            <a:chOff x="2859932" y="4049617"/>
            <a:chExt cx="2569007" cy="2769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278B49-C2C9-F819-A9DC-8EC2F779FDE0}"/>
                </a:ext>
              </a:extLst>
            </p:cNvPr>
            <p:cNvSpPr/>
            <p:nvPr/>
          </p:nvSpPr>
          <p:spPr>
            <a:xfrm>
              <a:off x="2859932" y="4129269"/>
              <a:ext cx="117695" cy="117695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E2D44A4-7811-1C79-524C-2FF44B0FDD60}"/>
                </a:ext>
              </a:extLst>
            </p:cNvPr>
            <p:cNvSpPr txBox="1"/>
            <p:nvPr/>
          </p:nvSpPr>
          <p:spPr>
            <a:xfrm>
              <a:off x="2977627" y="4049617"/>
              <a:ext cx="2451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No impact on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operative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indication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74BB0C2-CBCB-43BE-4946-CC0E20D676A9}"/>
              </a:ext>
            </a:extLst>
          </p:cNvPr>
          <p:cNvGrpSpPr/>
          <p:nvPr/>
        </p:nvGrpSpPr>
        <p:grpSpPr>
          <a:xfrm>
            <a:off x="4754667" y="4380075"/>
            <a:ext cx="3242268" cy="276999"/>
            <a:chOff x="2859932" y="4049617"/>
            <a:chExt cx="3242268" cy="2769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696E06A-9F6E-FC36-E42D-29C866A033CE}"/>
                </a:ext>
              </a:extLst>
            </p:cNvPr>
            <p:cNvSpPr/>
            <p:nvPr/>
          </p:nvSpPr>
          <p:spPr>
            <a:xfrm>
              <a:off x="2859932" y="4129269"/>
              <a:ext cx="117695" cy="117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AC6FE7A-3053-532D-4458-C52CE91C1B20}"/>
                </a:ext>
              </a:extLst>
            </p:cNvPr>
            <p:cNvSpPr txBox="1"/>
            <p:nvPr/>
          </p:nvSpPr>
          <p:spPr>
            <a:xfrm>
              <a:off x="2977627" y="4049617"/>
              <a:ext cx="3124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New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operative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indication (no valve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surgery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DA598C7C-4520-DC32-B5FB-E19F36D99761}"/>
              </a:ext>
            </a:extLst>
          </p:cNvPr>
          <p:cNvGrpSpPr/>
          <p:nvPr/>
        </p:nvGrpSpPr>
        <p:grpSpPr>
          <a:xfrm>
            <a:off x="8106376" y="4380075"/>
            <a:ext cx="3029069" cy="276999"/>
            <a:chOff x="2859932" y="4049617"/>
            <a:chExt cx="3029069" cy="27699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887ADB3-E6F1-7B90-F68A-6BC9AA7E3333}"/>
                </a:ext>
              </a:extLst>
            </p:cNvPr>
            <p:cNvSpPr/>
            <p:nvPr/>
          </p:nvSpPr>
          <p:spPr>
            <a:xfrm>
              <a:off x="2859932" y="4129269"/>
              <a:ext cx="117695" cy="11769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00C48E5-D177-2A9B-9BC4-92EBB37300A0}"/>
                </a:ext>
              </a:extLst>
            </p:cNvPr>
            <p:cNvSpPr txBox="1"/>
            <p:nvPr/>
          </p:nvSpPr>
          <p:spPr>
            <a:xfrm>
              <a:off x="2977627" y="4049617"/>
              <a:ext cx="29113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New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operative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 indication (valve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surgery</a:t>
              </a: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68" name="Rectangle à coins arrondis 10">
            <a:extLst>
              <a:ext uri="{FF2B5EF4-FFF2-40B4-BE49-F238E27FC236}">
                <a16:creationId xmlns:a16="http://schemas.microsoft.com/office/drawing/2014/main" id="{45FF69DB-D455-68D8-27AE-C8011F7F540D}"/>
              </a:ext>
            </a:extLst>
          </p:cNvPr>
          <p:cNvSpPr/>
          <p:nvPr/>
        </p:nvSpPr>
        <p:spPr>
          <a:xfrm>
            <a:off x="1507704" y="976623"/>
            <a:ext cx="10013736" cy="397102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269187-F51F-3223-73B3-B36C64F5F468}"/>
              </a:ext>
            </a:extLst>
          </p:cNvPr>
          <p:cNvGrpSpPr/>
          <p:nvPr/>
        </p:nvGrpSpPr>
        <p:grpSpPr>
          <a:xfrm>
            <a:off x="960194" y="5200765"/>
            <a:ext cx="10732274" cy="813486"/>
            <a:chOff x="2400689" y="5403987"/>
            <a:chExt cx="7979981" cy="51834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E2122FA-ED97-DF22-85A5-0CFF5A218D0D}"/>
                </a:ext>
              </a:extLst>
            </p:cNvPr>
            <p:cNvSpPr txBox="1"/>
            <p:nvPr/>
          </p:nvSpPr>
          <p:spPr>
            <a:xfrm>
              <a:off x="2400689" y="5403987"/>
              <a:ext cx="7979981" cy="518348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000" b="1" dirty="0"/>
                <a:t>	Establishment of a new surgical indication for EEs’ prevention in one fifth of patients </a:t>
              </a:r>
              <a:br>
                <a:rPr lang="en-US" sz="2000" b="1" dirty="0"/>
              </a:br>
              <a:r>
                <a:rPr lang="en-US" sz="2000" b="1" dirty="0"/>
                <a:t>(in association with valve vegetation &gt; 10 mm)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04582E77-9608-3646-D9AD-C28A4D58984F}"/>
                </a:ext>
              </a:extLst>
            </p:cNvPr>
            <p:cNvSpPr/>
            <p:nvPr/>
          </p:nvSpPr>
          <p:spPr>
            <a:xfrm>
              <a:off x="2649916" y="5536400"/>
              <a:ext cx="253521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1B8CA5D-438E-D8DE-3CD7-B8E0CB933514}"/>
              </a:ext>
            </a:extLst>
          </p:cNvPr>
          <p:cNvSpPr txBox="1"/>
          <p:nvPr/>
        </p:nvSpPr>
        <p:spPr>
          <a:xfrm>
            <a:off x="9361016" y="302034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9419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84392-DCFD-0760-AD5F-C2C39D05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Evolution, treatment, and prognosis of initially unruptured mycotic aneurysms in patients with infective endocarditis: analysis of a national prospective cohort 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8FC5E-C26F-9A9B-9DD2-7AFD6126735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pt-BR" dirty="0"/>
              <a:t>J. Calderon Parra et al., ECCMID</a:t>
            </a:r>
            <a:r>
              <a:rPr lang="pt-BR" baseline="30000" dirty="0"/>
              <a:t>®</a:t>
            </a:r>
            <a:r>
              <a:rPr lang="pt-BR" dirty="0"/>
              <a:t> 2023, Abs #O0789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74425-77EC-5056-32FE-7A5D630275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/>
              <a:t>Endocarditis</a:t>
            </a:r>
            <a:r>
              <a:rPr lang="fr-FR" dirty="0"/>
              <a:t> update 2023</a:t>
            </a:r>
          </a:p>
        </p:txBody>
      </p:sp>
    </p:spTree>
    <p:extLst>
      <p:ext uri="{BB962C8B-B14F-4D97-AF65-F5344CB8AC3E}">
        <p14:creationId xmlns:p14="http://schemas.microsoft.com/office/powerpoint/2010/main" val="1880082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RESULTS II: </a:t>
            </a:r>
            <a:r>
              <a:rPr lang="fr-FR" dirty="0" err="1"/>
              <a:t>Factors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rupture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Calderon Parra et al., ECCMID</a:t>
            </a:r>
            <a:r>
              <a:rPr lang="da-DK" baseline="30000" dirty="0"/>
              <a:t>®</a:t>
            </a:r>
            <a:r>
              <a:rPr lang="da-DK" dirty="0"/>
              <a:t> 2023, Abs #O0789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ACEF897-E94B-9335-D9EF-6B6ECB999D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dirty="0"/>
              <a:t>Percentage of rupture </a:t>
            </a:r>
            <a:r>
              <a:rPr lang="fr-FR" dirty="0" err="1"/>
              <a:t>during</a:t>
            </a:r>
            <a:r>
              <a:rPr lang="fr-FR" dirty="0"/>
              <a:t> follow up in 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initially</a:t>
            </a:r>
            <a:r>
              <a:rPr lang="fr-FR" dirty="0"/>
              <a:t> </a:t>
            </a:r>
            <a:r>
              <a:rPr lang="fr-FR" dirty="0" err="1"/>
              <a:t>unruptured</a:t>
            </a:r>
            <a:r>
              <a:rPr lang="fr-FR" dirty="0"/>
              <a:t> MA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factors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E04B7E-5CAA-2319-4A46-BEED22F910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Of note, </a:t>
            </a:r>
            <a:r>
              <a:rPr lang="fr-FR" dirty="0" err="1"/>
              <a:t>both</a:t>
            </a:r>
            <a:r>
              <a:rPr lang="fr-FR" dirty="0"/>
              <a:t> native valve-IE and mitral valve IE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of </a:t>
            </a:r>
            <a:r>
              <a:rPr lang="fr-FR" dirty="0" err="1"/>
              <a:t>intracranial</a:t>
            </a:r>
            <a:r>
              <a:rPr lang="fr-FR" dirty="0"/>
              <a:t> MA (p=0.014 and 0.001 </a:t>
            </a:r>
            <a:r>
              <a:rPr lang="fr-FR" dirty="0" err="1"/>
              <a:t>respectively</a:t>
            </a:r>
            <a:r>
              <a:rPr lang="fr-FR" dirty="0"/>
              <a:t>), but </a:t>
            </a:r>
            <a:r>
              <a:rPr lang="fr-FR" dirty="0" err="1"/>
              <a:t>Staphylococcal</a:t>
            </a:r>
            <a:r>
              <a:rPr lang="fr-FR" dirty="0"/>
              <a:t> IE </a:t>
            </a:r>
            <a:r>
              <a:rPr lang="fr-FR" dirty="0" err="1"/>
              <a:t>was</a:t>
            </a:r>
            <a:r>
              <a:rPr lang="fr-FR" dirty="0"/>
              <a:t> not (p=0.224). </a:t>
            </a:r>
            <a:r>
              <a:rPr lang="fr-FR" dirty="0" err="1"/>
              <a:t>See</a:t>
            </a:r>
            <a:r>
              <a:rPr lang="fr-FR" dirty="0"/>
              <a:t> poster P1155 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C712C47-EDBC-6F60-E3CC-CF3DF53BA74C}"/>
              </a:ext>
            </a:extLst>
          </p:cNvPr>
          <p:cNvCxnSpPr>
            <a:cxnSpLocks/>
          </p:cNvCxnSpPr>
          <p:nvPr/>
        </p:nvCxnSpPr>
        <p:spPr>
          <a:xfrm>
            <a:off x="2683323" y="2215255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4EFEF8FD-718C-400B-594F-CE77B9BAE14A}"/>
              </a:ext>
            </a:extLst>
          </p:cNvPr>
          <p:cNvSpPr txBox="1"/>
          <p:nvPr/>
        </p:nvSpPr>
        <p:spPr>
          <a:xfrm>
            <a:off x="2070856" y="2060853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50%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7E8A3AF9-B8B3-BBF0-3F7A-F0BCB36DBCBD}"/>
              </a:ext>
            </a:extLst>
          </p:cNvPr>
          <p:cNvSpPr txBox="1"/>
          <p:nvPr/>
        </p:nvSpPr>
        <p:spPr>
          <a:xfrm>
            <a:off x="2070857" y="2606986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40%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EA59BB7E-947E-055A-9291-BE95EA4C206F}"/>
              </a:ext>
            </a:extLst>
          </p:cNvPr>
          <p:cNvSpPr txBox="1"/>
          <p:nvPr/>
        </p:nvSpPr>
        <p:spPr>
          <a:xfrm>
            <a:off x="2079734" y="3148922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30%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8DBD9BD9-37CF-D0A5-A8D2-638B0841B453}"/>
              </a:ext>
            </a:extLst>
          </p:cNvPr>
          <p:cNvSpPr txBox="1"/>
          <p:nvPr/>
        </p:nvSpPr>
        <p:spPr>
          <a:xfrm>
            <a:off x="2070856" y="3702718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20%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00FD1948-A9B4-FF6F-3E7D-2035C3139C36}"/>
              </a:ext>
            </a:extLst>
          </p:cNvPr>
          <p:cNvSpPr txBox="1"/>
          <p:nvPr/>
        </p:nvSpPr>
        <p:spPr>
          <a:xfrm>
            <a:off x="2070857" y="4249417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10%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A6B580EC-FC86-13CB-9AA9-46FC744EE7C1}"/>
              </a:ext>
            </a:extLst>
          </p:cNvPr>
          <p:cNvSpPr txBox="1"/>
          <p:nvPr/>
        </p:nvSpPr>
        <p:spPr>
          <a:xfrm>
            <a:off x="2181272" y="4799095"/>
            <a:ext cx="55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0%</a:t>
            </a:r>
          </a:p>
        </p:txBody>
      </p:sp>
      <p:sp>
        <p:nvSpPr>
          <p:cNvPr id="116" name="Rectangle à coins arrondis 10">
            <a:extLst>
              <a:ext uri="{FF2B5EF4-FFF2-40B4-BE49-F238E27FC236}">
                <a16:creationId xmlns:a16="http://schemas.microsoft.com/office/drawing/2014/main" id="{CEBC1E7D-2777-2C34-F551-9890DC6D0381}"/>
              </a:ext>
            </a:extLst>
          </p:cNvPr>
          <p:cNvSpPr/>
          <p:nvPr/>
        </p:nvSpPr>
        <p:spPr>
          <a:xfrm>
            <a:off x="1233996" y="1562470"/>
            <a:ext cx="10502284" cy="423464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C8DF79-A28C-A94B-6D88-4EBE522F33BE}"/>
              </a:ext>
            </a:extLst>
          </p:cNvPr>
          <p:cNvSpPr/>
          <p:nvPr/>
        </p:nvSpPr>
        <p:spPr>
          <a:xfrm>
            <a:off x="10662081" y="2610035"/>
            <a:ext cx="319596" cy="319596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5A5A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104C4-01B6-C05A-3117-4B455AC413E6}"/>
              </a:ext>
            </a:extLst>
          </p:cNvPr>
          <p:cNvSpPr/>
          <p:nvPr/>
        </p:nvSpPr>
        <p:spPr>
          <a:xfrm>
            <a:off x="10662081" y="3097562"/>
            <a:ext cx="319596" cy="319596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EC21DD-3770-AE3F-5EE0-9CC2F8E41BDA}"/>
              </a:ext>
            </a:extLst>
          </p:cNvPr>
          <p:cNvSpPr txBox="1"/>
          <p:nvPr/>
        </p:nvSpPr>
        <p:spPr>
          <a:xfrm>
            <a:off x="10981677" y="2610035"/>
            <a:ext cx="67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709149-429C-E24B-5E4E-B1DC844EAC7B}"/>
              </a:ext>
            </a:extLst>
          </p:cNvPr>
          <p:cNvSpPr txBox="1"/>
          <p:nvPr/>
        </p:nvSpPr>
        <p:spPr>
          <a:xfrm>
            <a:off x="10981677" y="3069944"/>
            <a:ext cx="67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378A8A5-6537-3A49-A464-32BDC10F25F6}"/>
              </a:ext>
            </a:extLst>
          </p:cNvPr>
          <p:cNvCxnSpPr>
            <a:cxnSpLocks/>
          </p:cNvCxnSpPr>
          <p:nvPr/>
        </p:nvCxnSpPr>
        <p:spPr>
          <a:xfrm>
            <a:off x="2683323" y="2763172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24CFFD3-A345-9879-6656-22340382F8F3}"/>
              </a:ext>
            </a:extLst>
          </p:cNvPr>
          <p:cNvCxnSpPr>
            <a:cxnSpLocks/>
          </p:cNvCxnSpPr>
          <p:nvPr/>
        </p:nvCxnSpPr>
        <p:spPr>
          <a:xfrm>
            <a:off x="2683323" y="3302740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B34E473-443C-15E9-EE45-B583ABD3E6C6}"/>
              </a:ext>
            </a:extLst>
          </p:cNvPr>
          <p:cNvCxnSpPr>
            <a:cxnSpLocks/>
          </p:cNvCxnSpPr>
          <p:nvPr/>
        </p:nvCxnSpPr>
        <p:spPr>
          <a:xfrm>
            <a:off x="2683323" y="3861048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56F655E-1A39-2B28-FC40-BF7E7C60EEEE}"/>
              </a:ext>
            </a:extLst>
          </p:cNvPr>
          <p:cNvCxnSpPr>
            <a:cxnSpLocks/>
          </p:cNvCxnSpPr>
          <p:nvPr/>
        </p:nvCxnSpPr>
        <p:spPr>
          <a:xfrm>
            <a:off x="2683323" y="4419356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89A89E2-BF4A-024C-4440-51825F360443}"/>
              </a:ext>
            </a:extLst>
          </p:cNvPr>
          <p:cNvCxnSpPr>
            <a:cxnSpLocks/>
          </p:cNvCxnSpPr>
          <p:nvPr/>
        </p:nvCxnSpPr>
        <p:spPr>
          <a:xfrm>
            <a:off x="2683323" y="4958924"/>
            <a:ext cx="766804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8000E820-C023-D120-5DFD-9BBB83E51D81}"/>
              </a:ext>
            </a:extLst>
          </p:cNvPr>
          <p:cNvSpPr txBox="1"/>
          <p:nvPr/>
        </p:nvSpPr>
        <p:spPr>
          <a:xfrm>
            <a:off x="2849732" y="5024761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Native valve IE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BFE202F-AD64-8721-31A9-C267CD7CE5CE}"/>
              </a:ext>
            </a:extLst>
          </p:cNvPr>
          <p:cNvSpPr txBox="1"/>
          <p:nvPr/>
        </p:nvSpPr>
        <p:spPr>
          <a:xfrm>
            <a:off x="4803805" y="5024761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Mitral valve IE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978D093-C6BA-D034-8AA3-AD6C7CCA9D29}"/>
              </a:ext>
            </a:extLst>
          </p:cNvPr>
          <p:cNvSpPr txBox="1"/>
          <p:nvPr/>
        </p:nvSpPr>
        <p:spPr>
          <a:xfrm>
            <a:off x="6391916" y="5024761"/>
            <a:ext cx="239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Arial Narrow" panose="020B0606020202030204" pitchFamily="34" charset="0"/>
              </a:rPr>
              <a:t>Staphylococcal</a:t>
            </a:r>
            <a:r>
              <a:rPr lang="fr-FR" dirty="0">
                <a:latin typeface="Arial Narrow" panose="020B0606020202030204" pitchFamily="34" charset="0"/>
              </a:rPr>
              <a:t> IE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E2F8197-5881-6C9A-1B43-395A18063A8B}"/>
              </a:ext>
            </a:extLst>
          </p:cNvPr>
          <p:cNvSpPr txBox="1"/>
          <p:nvPr/>
        </p:nvSpPr>
        <p:spPr>
          <a:xfrm>
            <a:off x="8287811" y="5024761"/>
            <a:ext cx="239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Arial Narrow" panose="020B0606020202030204" pitchFamily="34" charset="0"/>
              </a:rPr>
              <a:t>Intracranial</a:t>
            </a:r>
            <a:r>
              <a:rPr lang="fr-FR" dirty="0">
                <a:latin typeface="Arial Narrow" panose="020B0606020202030204" pitchFamily="34" charset="0"/>
              </a:rPr>
              <a:t> MA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6FDF03F-AB58-2FD5-1337-189B1771489D}"/>
              </a:ext>
            </a:extLst>
          </p:cNvPr>
          <p:cNvSpPr txBox="1"/>
          <p:nvPr/>
        </p:nvSpPr>
        <p:spPr>
          <a:xfrm>
            <a:off x="2952307" y="2339013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P=0.045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BB5385-708C-5916-F6BF-6A952F8A0D42}"/>
              </a:ext>
            </a:extLst>
          </p:cNvPr>
          <p:cNvSpPr txBox="1"/>
          <p:nvPr/>
        </p:nvSpPr>
        <p:spPr>
          <a:xfrm>
            <a:off x="4871864" y="2339013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P=0.002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035DF77-BDDB-A558-FA31-E3F800ED9E55}"/>
              </a:ext>
            </a:extLst>
          </p:cNvPr>
          <p:cNvSpPr txBox="1"/>
          <p:nvPr/>
        </p:nvSpPr>
        <p:spPr>
          <a:xfrm>
            <a:off x="6757884" y="2339013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P=0.036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7BA9E89-0833-D56A-3E4F-95831469BB6D}"/>
              </a:ext>
            </a:extLst>
          </p:cNvPr>
          <p:cNvSpPr txBox="1"/>
          <p:nvPr/>
        </p:nvSpPr>
        <p:spPr>
          <a:xfrm>
            <a:off x="8718871" y="2339013"/>
            <a:ext cx="15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P=0.004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B2F718F-6BE9-4429-3480-91462AAC5CF6}"/>
              </a:ext>
            </a:extLst>
          </p:cNvPr>
          <p:cNvSpPr txBox="1"/>
          <p:nvPr/>
        </p:nvSpPr>
        <p:spPr>
          <a:xfrm>
            <a:off x="2914837" y="4262508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6,3%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AF5AAD0-A2C7-DF8B-3A29-02E348E8A3CD}"/>
              </a:ext>
            </a:extLst>
          </p:cNvPr>
          <p:cNvSpPr txBox="1"/>
          <p:nvPr/>
        </p:nvSpPr>
        <p:spPr>
          <a:xfrm>
            <a:off x="3484968" y="3505939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20,5%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2C05FDA-122C-8110-893B-8F2D409981BE}"/>
              </a:ext>
            </a:extLst>
          </p:cNvPr>
          <p:cNvSpPr txBox="1"/>
          <p:nvPr/>
        </p:nvSpPr>
        <p:spPr>
          <a:xfrm>
            <a:off x="4876793" y="4452890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3,1%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FA88F9A-440A-1045-6382-913EF9AD09BC}"/>
              </a:ext>
            </a:extLst>
          </p:cNvPr>
          <p:cNvSpPr txBox="1"/>
          <p:nvPr/>
        </p:nvSpPr>
        <p:spPr>
          <a:xfrm>
            <a:off x="5427211" y="2709908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34,8%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59180FF-F66B-D603-4E9C-147B336218D5}"/>
              </a:ext>
            </a:extLst>
          </p:cNvPr>
          <p:cNvSpPr txBox="1"/>
          <p:nvPr/>
        </p:nvSpPr>
        <p:spPr>
          <a:xfrm>
            <a:off x="6813118" y="4134276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8,3%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2999472-8E76-C6EE-5F01-53F5A64DFE81}"/>
              </a:ext>
            </a:extLst>
          </p:cNvPr>
          <p:cNvSpPr txBox="1"/>
          <p:nvPr/>
        </p:nvSpPr>
        <p:spPr>
          <a:xfrm>
            <a:off x="7354658" y="2871675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31,6%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E93F73B-AEC1-A27A-DF8E-98AC1FA080D5}"/>
              </a:ext>
            </a:extLst>
          </p:cNvPr>
          <p:cNvSpPr txBox="1"/>
          <p:nvPr/>
        </p:nvSpPr>
        <p:spPr>
          <a:xfrm>
            <a:off x="8768193" y="4440068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3,3%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9B88614-526E-8BC9-8DA2-CA18D70016D1}"/>
              </a:ext>
            </a:extLst>
          </p:cNvPr>
          <p:cNvSpPr txBox="1"/>
          <p:nvPr/>
        </p:nvSpPr>
        <p:spPr>
          <a:xfrm>
            <a:off x="9314662" y="2857869"/>
            <a:ext cx="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32,0%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1324E4-B275-9E8F-CB01-11ABE9BA3775}"/>
              </a:ext>
            </a:extLst>
          </p:cNvPr>
          <p:cNvSpPr/>
          <p:nvPr/>
        </p:nvSpPr>
        <p:spPr>
          <a:xfrm>
            <a:off x="3101280" y="4643021"/>
            <a:ext cx="547442" cy="315896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5A5A5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24A13B9-8E50-7872-CB1F-9309D8D32B4F}"/>
              </a:ext>
            </a:extLst>
          </p:cNvPr>
          <p:cNvSpPr/>
          <p:nvPr/>
        </p:nvSpPr>
        <p:spPr>
          <a:xfrm>
            <a:off x="5043498" y="4811697"/>
            <a:ext cx="547442" cy="14722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5A5A5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5B2F55-CDBB-FC74-0533-54F786465B1F}"/>
              </a:ext>
            </a:extLst>
          </p:cNvPr>
          <p:cNvSpPr/>
          <p:nvPr/>
        </p:nvSpPr>
        <p:spPr>
          <a:xfrm>
            <a:off x="6986730" y="4527612"/>
            <a:ext cx="547442" cy="43130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5A5A5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7B864C-C4B1-2222-4561-E605637E07CB}"/>
              </a:ext>
            </a:extLst>
          </p:cNvPr>
          <p:cNvSpPr/>
          <p:nvPr/>
        </p:nvSpPr>
        <p:spPr>
          <a:xfrm>
            <a:off x="8940808" y="4785064"/>
            <a:ext cx="547442" cy="17385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5A5A5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4E8E40-4C60-C633-C745-FA1E870C551F}"/>
              </a:ext>
            </a:extLst>
          </p:cNvPr>
          <p:cNvSpPr/>
          <p:nvPr/>
        </p:nvSpPr>
        <p:spPr>
          <a:xfrm>
            <a:off x="3646742" y="3861786"/>
            <a:ext cx="547442" cy="1097131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B7C8CD-3A3E-6535-90FA-DF68A38C9D58}"/>
              </a:ext>
            </a:extLst>
          </p:cNvPr>
          <p:cNvSpPr/>
          <p:nvPr/>
        </p:nvSpPr>
        <p:spPr>
          <a:xfrm>
            <a:off x="5591944" y="3071674"/>
            <a:ext cx="547442" cy="188724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D8A179-EE57-127D-9175-6E3B5634D070}"/>
              </a:ext>
            </a:extLst>
          </p:cNvPr>
          <p:cNvSpPr/>
          <p:nvPr/>
        </p:nvSpPr>
        <p:spPr>
          <a:xfrm>
            <a:off x="7536160" y="3240350"/>
            <a:ext cx="547442" cy="1718567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D71565-C743-99B8-C561-D4CD67123169}"/>
              </a:ext>
            </a:extLst>
          </p:cNvPr>
          <p:cNvSpPr/>
          <p:nvPr/>
        </p:nvSpPr>
        <p:spPr>
          <a:xfrm>
            <a:off x="9490239" y="3204840"/>
            <a:ext cx="547442" cy="175407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61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FEDFE-56BE-A56D-4EB6-155D3366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persistent </a:t>
            </a:r>
            <a:r>
              <a:rPr lang="en-US" i="1" dirty="0" err="1"/>
              <a:t>bacteraemia</a:t>
            </a:r>
            <a:r>
              <a:rPr lang="en-US" dirty="0"/>
              <a:t> in patients with Gram-negative bloodstream infection: a systematic review with meta-analysis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3A5545-5B50-E3DE-C68A-6FB55765A4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C. Bonazzetti et al., ECCMID</a:t>
            </a:r>
            <a:r>
              <a:rPr lang="it-IT" baseline="30000" dirty="0"/>
              <a:t>®</a:t>
            </a:r>
            <a:r>
              <a:rPr lang="it-IT" dirty="0"/>
              <a:t> 2023, Abs #O0041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B06B5206-8B7B-48E5-485E-D14A9BE494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72284" y="148485"/>
            <a:ext cx="8419168" cy="360864"/>
          </a:xfrm>
        </p:spPr>
        <p:txBody>
          <a:bodyPr/>
          <a:lstStyle/>
          <a:p>
            <a:r>
              <a:rPr lang="fr-FR" dirty="0"/>
              <a:t>Hot topics in sepsis</a:t>
            </a:r>
          </a:p>
        </p:txBody>
      </p:sp>
    </p:spTree>
    <p:extLst>
      <p:ext uri="{BB962C8B-B14F-4D97-AF65-F5344CB8AC3E}">
        <p14:creationId xmlns:p14="http://schemas.microsoft.com/office/powerpoint/2010/main" val="3961267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RESULTS III: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at </a:t>
            </a:r>
            <a:r>
              <a:rPr lang="fr-FR" dirty="0" err="1"/>
              <a:t>diagnosis</a:t>
            </a:r>
            <a:r>
              <a:rPr lang="fr-FR" dirty="0"/>
              <a:t> of </a:t>
            </a:r>
            <a:r>
              <a:rPr lang="fr-FR" dirty="0" err="1"/>
              <a:t>initially</a:t>
            </a:r>
            <a:r>
              <a:rPr lang="fr-FR" dirty="0"/>
              <a:t> </a:t>
            </a:r>
            <a:r>
              <a:rPr lang="fr-FR" dirty="0" err="1"/>
              <a:t>unruptured</a:t>
            </a:r>
            <a:r>
              <a:rPr lang="fr-FR" dirty="0"/>
              <a:t> MA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J. Calderon Parra et al., ECCMID</a:t>
            </a:r>
            <a:r>
              <a:rPr lang="da-DK" baseline="30000" dirty="0"/>
              <a:t>®</a:t>
            </a:r>
            <a:r>
              <a:rPr lang="da-DK" dirty="0"/>
              <a:t> 2023, Abs #O0789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E04B7E-5CAA-2319-4A46-BEED22F910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sz="900" dirty="0"/>
              <a:t>*Control </a:t>
            </a:r>
            <a:r>
              <a:rPr lang="fr-FR" sz="900" dirty="0" err="1"/>
              <a:t>imaging</a:t>
            </a:r>
            <a:r>
              <a:rPr lang="fr-FR" sz="900" dirty="0"/>
              <a:t> information </a:t>
            </a:r>
            <a:r>
              <a:rPr lang="fr-FR" sz="900" dirty="0" err="1"/>
              <a:t>was</a:t>
            </a:r>
            <a:r>
              <a:rPr lang="fr-FR" sz="900" dirty="0"/>
              <a:t> </a:t>
            </a:r>
            <a:r>
              <a:rPr lang="fr-FR" sz="900" dirty="0" err="1"/>
              <a:t>available</a:t>
            </a:r>
            <a:r>
              <a:rPr lang="fr-FR" sz="900" dirty="0"/>
              <a:t> in 25 patients, </a:t>
            </a:r>
            <a:r>
              <a:rPr lang="fr-FR" sz="900" dirty="0" err="1"/>
              <a:t>including</a:t>
            </a:r>
            <a:r>
              <a:rPr lang="fr-FR" sz="900" dirty="0"/>
              <a:t> 9 </a:t>
            </a:r>
            <a:r>
              <a:rPr lang="fr-FR" sz="900" dirty="0" err="1"/>
              <a:t>treated</a:t>
            </a:r>
            <a:r>
              <a:rPr lang="fr-FR" sz="900" dirty="0"/>
              <a:t> patients and 16 </a:t>
            </a:r>
            <a:r>
              <a:rPr lang="fr-FR" sz="900" dirty="0" err="1"/>
              <a:t>untreated</a:t>
            </a:r>
            <a:r>
              <a:rPr lang="fr-FR" sz="900" dirty="0"/>
              <a:t> patients</a:t>
            </a:r>
          </a:p>
          <a:p>
            <a:r>
              <a:rPr lang="fr-FR" sz="900" dirty="0"/>
              <a:t>**None of the </a:t>
            </a:r>
            <a:r>
              <a:rPr lang="fr-FR" sz="900" dirty="0" err="1"/>
              <a:t>untreated</a:t>
            </a:r>
            <a:r>
              <a:rPr lang="fr-FR" sz="900" dirty="0"/>
              <a:t> patients </a:t>
            </a:r>
            <a:r>
              <a:rPr lang="fr-FR" sz="900" dirty="0" err="1"/>
              <a:t>with</a:t>
            </a:r>
            <a:r>
              <a:rPr lang="fr-FR" sz="900" dirty="0"/>
              <a:t> MA rupture </a:t>
            </a:r>
            <a:r>
              <a:rPr lang="fr-FR" sz="900" dirty="0" err="1"/>
              <a:t>during</a:t>
            </a:r>
            <a:r>
              <a:rPr lang="fr-FR" sz="900" dirty="0"/>
              <a:t> follow-up </a:t>
            </a:r>
            <a:r>
              <a:rPr lang="fr-FR" sz="900" dirty="0" err="1"/>
              <a:t>underwent</a:t>
            </a:r>
            <a:r>
              <a:rPr lang="fr-FR" sz="900" dirty="0"/>
              <a:t> </a:t>
            </a:r>
            <a:r>
              <a:rPr lang="fr-FR" sz="900" dirty="0" err="1"/>
              <a:t>specific</a:t>
            </a:r>
            <a:r>
              <a:rPr lang="fr-FR" sz="900" dirty="0"/>
              <a:t> </a:t>
            </a:r>
            <a:r>
              <a:rPr lang="fr-FR" sz="900" dirty="0" err="1"/>
              <a:t>treatment</a:t>
            </a:r>
            <a:r>
              <a:rPr lang="fr-FR" sz="900" dirty="0"/>
              <a:t> </a:t>
            </a:r>
            <a:r>
              <a:rPr lang="fr-FR" sz="900" dirty="0" err="1"/>
              <a:t>after</a:t>
            </a:r>
            <a:r>
              <a:rPr lang="fr-FR" sz="900" dirty="0"/>
              <a:t> the rupture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07F0AFE-5795-941A-87FF-A3A339CB2AE6}"/>
              </a:ext>
            </a:extLst>
          </p:cNvPr>
          <p:cNvGraphicFramePr>
            <a:graphicFrameLocks noGrp="1"/>
          </p:cNvGraphicFramePr>
          <p:nvPr/>
        </p:nvGraphicFramePr>
        <p:xfrm>
          <a:off x="1229616" y="961987"/>
          <a:ext cx="10398191" cy="459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74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Treated (n=14)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Non-.treated (n=24)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lang="fr-FR" sz="1400" b="1" i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441">
                <a:tc gridSpan="4"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Myotic aneurism presentation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Intracranial MA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42.9% (6)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45.8% (11)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0.859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Extracranial MA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57.1% (8)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54.2% (13)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Size (mm)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(5-37)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(4-24)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0.499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symptoms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35.7% (5)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62.5% (15)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0.179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of ATB to diagnosis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(5-24)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(0-14)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44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and complications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Rupture during follow-up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7.1% (1)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25.0% (6/24)**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0.170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 resolution*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66.7% (n=6/9)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31.3% (n=5/16)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0.087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1356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 growth*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11,1% (n=1/9)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25.0% (n=4/16)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0.390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072923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In-hospital all-cause mortality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14.3% (2)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25.0% (6)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0.684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75092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u="sng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MA-related mortality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7.1% (1)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16.7% (4)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01227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Sequelae (survivors)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41.6% (5/12)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33.3% (6/18)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1772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MA-related sequalae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(n=0/12)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27.8% (n=5/18)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529117"/>
                  </a:ext>
                </a:extLst>
              </a:tr>
              <a:tr h="2874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Relapse (survivors)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(n=0/12)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11.1% (n=2/18)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0.198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460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842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84392-DCFD-0760-AD5F-C2C39D05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Should “Resolution of symptoms suggesting infective endocarditis with antibiotic therapy for ≤4 days” be used to reject infective endocarditis? A study of 1022 febrile patients with suspected infective endocarditis </a:t>
            </a:r>
            <a:endParaRPr lang="fr-FR" sz="29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8FC5E-C26F-9A9B-9DD2-7AFD6126735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pt-BR" dirty="0"/>
              <a:t>M. Papadimitriou Olivgeris et al., ECCMID</a:t>
            </a:r>
            <a:r>
              <a:rPr lang="pt-BR" baseline="30000" dirty="0"/>
              <a:t>®</a:t>
            </a:r>
            <a:r>
              <a:rPr lang="pt-BR" dirty="0"/>
              <a:t> 2023, Abs #O0792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74425-77EC-5056-32FE-7A5D630275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/>
              <a:t>Endocarditis</a:t>
            </a:r>
            <a:r>
              <a:rPr lang="fr-FR" dirty="0"/>
              <a:t> update 2023</a:t>
            </a:r>
          </a:p>
        </p:txBody>
      </p:sp>
    </p:spTree>
    <p:extLst>
      <p:ext uri="{BB962C8B-B14F-4D97-AF65-F5344CB8AC3E}">
        <p14:creationId xmlns:p14="http://schemas.microsoft.com/office/powerpoint/2010/main" val="4120833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Persistent </a:t>
            </a:r>
            <a:r>
              <a:rPr lang="fr-FR" dirty="0" err="1"/>
              <a:t>fever</a:t>
            </a:r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Papadimitriou Olivgeris et al., ECCMID</a:t>
            </a:r>
            <a:r>
              <a:rPr lang="da-DK" baseline="30000" dirty="0"/>
              <a:t>®</a:t>
            </a:r>
            <a:r>
              <a:rPr lang="da-DK" dirty="0"/>
              <a:t> 2023, Abs #O0792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26807B1-C14D-288B-9E69-735BF493F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5324" y="1907990"/>
            <a:ext cx="4819849" cy="3097725"/>
          </a:xfrm>
        </p:spPr>
        <p:txBody>
          <a:bodyPr/>
          <a:lstStyle/>
          <a:p>
            <a:r>
              <a:rPr lang="da-DK" dirty="0"/>
              <a:t>Persistent fever in 45 (14%)</a:t>
            </a:r>
            <a:endParaRPr lang="da-DK" baseline="30000" dirty="0"/>
          </a:p>
          <a:p>
            <a:r>
              <a:rPr lang="da-DK" dirty="0"/>
              <a:t>Persistent fever was more prevalent</a:t>
            </a:r>
          </a:p>
          <a:p>
            <a:pPr lvl="1"/>
            <a:r>
              <a:rPr lang="da-DK" dirty="0"/>
              <a:t>Persistent BSI for 96h (36% </a:t>
            </a:r>
            <a:r>
              <a:rPr lang="da-DK" i="1" dirty="0"/>
              <a:t>vs</a:t>
            </a:r>
            <a:r>
              <a:rPr lang="da-DK" dirty="0"/>
              <a:t> 9%; </a:t>
            </a:r>
            <a:r>
              <a:rPr lang="da-DK" i="1" dirty="0"/>
              <a:t>P</a:t>
            </a:r>
            <a:r>
              <a:rPr lang="da-DK" dirty="0"/>
              <a:t>&lt;0.001)</a:t>
            </a:r>
          </a:p>
          <a:p>
            <a:pPr lvl="1"/>
            <a:r>
              <a:rPr lang="da-DK" dirty="0"/>
              <a:t>Sepsis (64% </a:t>
            </a:r>
            <a:r>
              <a:rPr lang="da-DK" i="1" dirty="0"/>
              <a:t>vs</a:t>
            </a:r>
            <a:r>
              <a:rPr lang="da-DK" dirty="0"/>
              <a:t> 44%; </a:t>
            </a:r>
            <a:r>
              <a:rPr lang="da-DK" i="1" dirty="0"/>
              <a:t>P</a:t>
            </a:r>
            <a:r>
              <a:rPr lang="da-DK" dirty="0"/>
              <a:t> 0.010)</a:t>
            </a:r>
          </a:p>
          <a:p>
            <a:pPr lvl="1"/>
            <a:r>
              <a:rPr lang="da-DK" dirty="0"/>
              <a:t>Spondylodiscitis (18% </a:t>
            </a:r>
            <a:r>
              <a:rPr lang="da-DK" i="1" dirty="0"/>
              <a:t>vs</a:t>
            </a:r>
            <a:r>
              <a:rPr lang="da-DK" dirty="0"/>
              <a:t> 5%; </a:t>
            </a:r>
            <a:r>
              <a:rPr lang="da-DK" i="1" dirty="0"/>
              <a:t>P</a:t>
            </a:r>
            <a:r>
              <a:rPr lang="da-DK" dirty="0"/>
              <a:t> 0.003)</a:t>
            </a:r>
          </a:p>
          <a:p>
            <a:pPr lvl="1"/>
            <a:r>
              <a:rPr lang="da-DK" i="1" dirty="0"/>
              <a:t>S. Aureus </a:t>
            </a:r>
            <a:r>
              <a:rPr lang="da-DK" dirty="0"/>
              <a:t>(67% </a:t>
            </a:r>
            <a:r>
              <a:rPr lang="da-DK" i="1" dirty="0"/>
              <a:t>vs</a:t>
            </a:r>
            <a:r>
              <a:rPr lang="da-DK" dirty="0"/>
              <a:t> 39%; </a:t>
            </a:r>
            <a:r>
              <a:rPr lang="da-DK" i="1" dirty="0"/>
              <a:t>P</a:t>
            </a:r>
            <a:r>
              <a:rPr lang="da-DK" dirty="0"/>
              <a:t>&lt;0.001)</a:t>
            </a:r>
          </a:p>
          <a:p>
            <a:r>
              <a:rPr lang="da-DK" dirty="0"/>
              <a:t>Cardiac lesions (vegetation, abscess, etc) and embolic events were not associated with persistent fever</a:t>
            </a:r>
          </a:p>
          <a:p>
            <a:pPr lvl="2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4616988-43F6-09F6-D5E4-48B1AD40EEFD}"/>
              </a:ext>
            </a:extLst>
          </p:cNvPr>
          <p:cNvCxnSpPr>
            <a:cxnSpLocks/>
          </p:cNvCxnSpPr>
          <p:nvPr/>
        </p:nvCxnSpPr>
        <p:spPr>
          <a:xfrm>
            <a:off x="1812013" y="1713390"/>
            <a:ext cx="0" cy="285647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535E08C-255F-05DF-9A78-BB37B2E97FF2}"/>
              </a:ext>
            </a:extLst>
          </p:cNvPr>
          <p:cNvSpPr txBox="1"/>
          <p:nvPr/>
        </p:nvSpPr>
        <p:spPr>
          <a:xfrm>
            <a:off x="1812014" y="4856086"/>
            <a:ext cx="521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Days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ADEA36-276B-A39D-61D5-E2A0D236569B}"/>
              </a:ext>
            </a:extLst>
          </p:cNvPr>
          <p:cNvSpPr txBox="1"/>
          <p:nvPr/>
        </p:nvSpPr>
        <p:spPr>
          <a:xfrm>
            <a:off x="2049732" y="5224269"/>
            <a:ext cx="180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Febrile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3F1B87-1EC8-B402-1467-F2B33E5742B8}"/>
              </a:ext>
            </a:extLst>
          </p:cNvPr>
          <p:cNvSpPr txBox="1"/>
          <p:nvPr/>
        </p:nvSpPr>
        <p:spPr>
          <a:xfrm>
            <a:off x="3431684" y="5224269"/>
            <a:ext cx="180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Afebrile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D019759-2272-32D1-3F89-4388C482F863}"/>
              </a:ext>
            </a:extLst>
          </p:cNvPr>
          <p:cNvSpPr txBox="1"/>
          <p:nvPr/>
        </p:nvSpPr>
        <p:spPr>
          <a:xfrm>
            <a:off x="4781096" y="5224269"/>
            <a:ext cx="180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Deceased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CCFE65A-E5D3-0827-6A3E-E62923F719EF}"/>
              </a:ext>
            </a:extLst>
          </p:cNvPr>
          <p:cNvSpPr txBox="1"/>
          <p:nvPr/>
        </p:nvSpPr>
        <p:spPr>
          <a:xfrm rot="16200000">
            <a:off x="-333214" y="2966907"/>
            <a:ext cx="285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Percentage of patients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7841570-C8F6-E6E2-0A97-A855150C6C9B}"/>
              </a:ext>
            </a:extLst>
          </p:cNvPr>
          <p:cNvSpPr txBox="1"/>
          <p:nvPr/>
        </p:nvSpPr>
        <p:spPr>
          <a:xfrm>
            <a:off x="1852441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BE844C-77E4-E9BE-5BA5-BA86F11115B7}"/>
              </a:ext>
            </a:extLst>
          </p:cNvPr>
          <p:cNvSpPr txBox="1"/>
          <p:nvPr/>
        </p:nvSpPr>
        <p:spPr>
          <a:xfrm>
            <a:off x="2611978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A5F742-F46F-38BC-4E98-9E918F8CCBBA}"/>
              </a:ext>
            </a:extLst>
          </p:cNvPr>
          <p:cNvSpPr txBox="1"/>
          <p:nvPr/>
        </p:nvSpPr>
        <p:spPr>
          <a:xfrm>
            <a:off x="3358692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99A7CA-C8AE-33CD-0C3C-AD9F272F26A1}"/>
              </a:ext>
            </a:extLst>
          </p:cNvPr>
          <p:cNvSpPr txBox="1"/>
          <p:nvPr/>
        </p:nvSpPr>
        <p:spPr>
          <a:xfrm>
            <a:off x="4124146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2BFA629-893F-8F0A-355B-99CE442B34D6}"/>
              </a:ext>
            </a:extLst>
          </p:cNvPr>
          <p:cNvSpPr txBox="1"/>
          <p:nvPr/>
        </p:nvSpPr>
        <p:spPr>
          <a:xfrm>
            <a:off x="4879738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2F99C6B-EF9C-B47C-ACD8-A940582744DD}"/>
              </a:ext>
            </a:extLst>
          </p:cNvPr>
          <p:cNvSpPr txBox="1"/>
          <p:nvPr/>
        </p:nvSpPr>
        <p:spPr>
          <a:xfrm>
            <a:off x="6420511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1CD2E2E-9066-1B59-B21F-685990520843}"/>
              </a:ext>
            </a:extLst>
          </p:cNvPr>
          <p:cNvSpPr txBox="1"/>
          <p:nvPr/>
        </p:nvSpPr>
        <p:spPr>
          <a:xfrm>
            <a:off x="1283743" y="4311627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4AA73F-D87A-C6D3-11CB-7314FDC6F80D}"/>
              </a:ext>
            </a:extLst>
          </p:cNvPr>
          <p:cNvSpPr txBox="1"/>
          <p:nvPr/>
        </p:nvSpPr>
        <p:spPr>
          <a:xfrm>
            <a:off x="1220581" y="3789040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0DAB494-5B3B-707A-15BF-0A5356DEE9BB}"/>
              </a:ext>
            </a:extLst>
          </p:cNvPr>
          <p:cNvSpPr txBox="1"/>
          <p:nvPr/>
        </p:nvSpPr>
        <p:spPr>
          <a:xfrm>
            <a:off x="1220581" y="3249472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40%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123C86A-F80A-4384-1730-88E53619D7E2}"/>
              </a:ext>
            </a:extLst>
          </p:cNvPr>
          <p:cNvSpPr txBox="1"/>
          <p:nvPr/>
        </p:nvSpPr>
        <p:spPr>
          <a:xfrm>
            <a:off x="1220581" y="2708920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367D6FA-E7D3-549F-0C46-05F8C5A43653}"/>
              </a:ext>
            </a:extLst>
          </p:cNvPr>
          <p:cNvSpPr txBox="1"/>
          <p:nvPr/>
        </p:nvSpPr>
        <p:spPr>
          <a:xfrm>
            <a:off x="1220581" y="2132856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80%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C61FA4A-C97A-AE31-5C90-BFECAB0DB85D}"/>
              </a:ext>
            </a:extLst>
          </p:cNvPr>
          <p:cNvSpPr txBox="1"/>
          <p:nvPr/>
        </p:nvSpPr>
        <p:spPr>
          <a:xfrm>
            <a:off x="1187329" y="1556792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100%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F5E72B-17D1-2B99-F565-A4708E0F281B}"/>
              </a:ext>
            </a:extLst>
          </p:cNvPr>
          <p:cNvSpPr/>
          <p:nvPr/>
        </p:nvSpPr>
        <p:spPr>
          <a:xfrm>
            <a:off x="2335796" y="5326602"/>
            <a:ext cx="213064" cy="195309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058F26-E037-A675-35B6-6C6860D220DE}"/>
              </a:ext>
            </a:extLst>
          </p:cNvPr>
          <p:cNvSpPr/>
          <p:nvPr/>
        </p:nvSpPr>
        <p:spPr>
          <a:xfrm>
            <a:off x="2041382" y="1753602"/>
            <a:ext cx="312638" cy="2814002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444FDD-1E3C-6F37-B0C4-AF3AE106E63A}"/>
              </a:ext>
            </a:extLst>
          </p:cNvPr>
          <p:cNvSpPr/>
          <p:nvPr/>
        </p:nvSpPr>
        <p:spPr>
          <a:xfrm>
            <a:off x="2799954" y="2233246"/>
            <a:ext cx="312638" cy="233435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B2BB5D-661F-F245-E397-B33A5BFAB917}"/>
              </a:ext>
            </a:extLst>
          </p:cNvPr>
          <p:cNvSpPr/>
          <p:nvPr/>
        </p:nvSpPr>
        <p:spPr>
          <a:xfrm>
            <a:off x="3561270" y="3319096"/>
            <a:ext cx="312638" cy="124850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D601A-5D38-9B96-2E7F-D630F9C84067}"/>
              </a:ext>
            </a:extLst>
          </p:cNvPr>
          <p:cNvSpPr/>
          <p:nvPr/>
        </p:nvSpPr>
        <p:spPr>
          <a:xfrm>
            <a:off x="4326982" y="3793880"/>
            <a:ext cx="312638" cy="77372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0D6D6A-624A-4825-B402-B8742687A421}"/>
              </a:ext>
            </a:extLst>
          </p:cNvPr>
          <p:cNvSpPr/>
          <p:nvPr/>
        </p:nvSpPr>
        <p:spPr>
          <a:xfrm>
            <a:off x="5086626" y="3978519"/>
            <a:ext cx="312638" cy="589084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1D3D3D-636B-2645-2A47-2EBBAC68F99B}"/>
              </a:ext>
            </a:extLst>
          </p:cNvPr>
          <p:cNvSpPr/>
          <p:nvPr/>
        </p:nvSpPr>
        <p:spPr>
          <a:xfrm>
            <a:off x="5840822" y="4127987"/>
            <a:ext cx="312638" cy="439615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51D260-21BF-0975-9ACD-A21075450D06}"/>
              </a:ext>
            </a:extLst>
          </p:cNvPr>
          <p:cNvSpPr/>
          <p:nvPr/>
        </p:nvSpPr>
        <p:spPr>
          <a:xfrm>
            <a:off x="6607586" y="4264269"/>
            <a:ext cx="312638" cy="303333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1EEF6D1-68A1-69BC-F584-96007D7DEADB}"/>
              </a:ext>
            </a:extLst>
          </p:cNvPr>
          <p:cNvSpPr txBox="1"/>
          <p:nvPr/>
        </p:nvSpPr>
        <p:spPr>
          <a:xfrm>
            <a:off x="5636314" y="4525893"/>
            <a:ext cx="6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F1AE33-E036-EB2F-0826-E785514287CF}"/>
              </a:ext>
            </a:extLst>
          </p:cNvPr>
          <p:cNvSpPr/>
          <p:nvPr/>
        </p:nvSpPr>
        <p:spPr>
          <a:xfrm>
            <a:off x="3692098" y="5326602"/>
            <a:ext cx="213064" cy="1953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BAE15C-E6FF-AEFD-B212-0B61AFEF8B9C}"/>
              </a:ext>
            </a:extLst>
          </p:cNvPr>
          <p:cNvSpPr/>
          <p:nvPr/>
        </p:nvSpPr>
        <p:spPr>
          <a:xfrm>
            <a:off x="2799954" y="1749668"/>
            <a:ext cx="312638" cy="483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87905AF-E04E-D35C-1E8E-5B9A56EB6C99}"/>
              </a:ext>
            </a:extLst>
          </p:cNvPr>
          <p:cNvSpPr/>
          <p:nvPr/>
        </p:nvSpPr>
        <p:spPr>
          <a:xfrm>
            <a:off x="3561270" y="1789235"/>
            <a:ext cx="312638" cy="15298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19BFF18-B870-485B-AD79-801380792DC3}"/>
              </a:ext>
            </a:extLst>
          </p:cNvPr>
          <p:cNvSpPr/>
          <p:nvPr/>
        </p:nvSpPr>
        <p:spPr>
          <a:xfrm>
            <a:off x="4326982" y="1802423"/>
            <a:ext cx="312638" cy="1995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49B0AB-EC3F-CD3F-9836-A0F693A19D02}"/>
              </a:ext>
            </a:extLst>
          </p:cNvPr>
          <p:cNvSpPr/>
          <p:nvPr/>
        </p:nvSpPr>
        <p:spPr>
          <a:xfrm>
            <a:off x="5086626" y="1820008"/>
            <a:ext cx="312638" cy="2167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627C1F-37AB-42DB-7939-A6D2D91773A4}"/>
              </a:ext>
            </a:extLst>
          </p:cNvPr>
          <p:cNvSpPr/>
          <p:nvPr/>
        </p:nvSpPr>
        <p:spPr>
          <a:xfrm>
            <a:off x="5840822" y="1855177"/>
            <a:ext cx="31263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00DE43E-EB91-832A-6043-A561339029D5}"/>
              </a:ext>
            </a:extLst>
          </p:cNvPr>
          <p:cNvSpPr/>
          <p:nvPr/>
        </p:nvSpPr>
        <p:spPr>
          <a:xfrm>
            <a:off x="6607586" y="1916723"/>
            <a:ext cx="312638" cy="2351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DAB12C-B3ED-FF72-F0EC-CE06AC15A908}"/>
              </a:ext>
            </a:extLst>
          </p:cNvPr>
          <p:cNvSpPr/>
          <p:nvPr/>
        </p:nvSpPr>
        <p:spPr>
          <a:xfrm>
            <a:off x="4988242" y="5326602"/>
            <a:ext cx="213064" cy="1953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5C27E2-FADD-A95F-79F1-C8B25B30547B}"/>
              </a:ext>
            </a:extLst>
          </p:cNvPr>
          <p:cNvSpPr/>
          <p:nvPr/>
        </p:nvSpPr>
        <p:spPr>
          <a:xfrm>
            <a:off x="3561270" y="1740878"/>
            <a:ext cx="312638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9E6C30-7C22-9C3A-F9F2-69F99C4EDD04}"/>
              </a:ext>
            </a:extLst>
          </p:cNvPr>
          <p:cNvSpPr/>
          <p:nvPr/>
        </p:nvSpPr>
        <p:spPr>
          <a:xfrm>
            <a:off x="4326982" y="1754065"/>
            <a:ext cx="312638" cy="527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18928FC-3726-68F6-F7E6-DBA3AD27D068}"/>
              </a:ext>
            </a:extLst>
          </p:cNvPr>
          <p:cNvSpPr/>
          <p:nvPr/>
        </p:nvSpPr>
        <p:spPr>
          <a:xfrm>
            <a:off x="5086626" y="1758462"/>
            <a:ext cx="312638" cy="659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46FC7E-6F71-9E2D-9EF6-4A3BB23C2070}"/>
              </a:ext>
            </a:extLst>
          </p:cNvPr>
          <p:cNvSpPr/>
          <p:nvPr/>
        </p:nvSpPr>
        <p:spPr>
          <a:xfrm>
            <a:off x="5840822" y="1754065"/>
            <a:ext cx="312638" cy="1055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12DB9C-F99F-D2AE-FE52-3513C7A2CEF6}"/>
              </a:ext>
            </a:extLst>
          </p:cNvPr>
          <p:cNvSpPr/>
          <p:nvPr/>
        </p:nvSpPr>
        <p:spPr>
          <a:xfrm>
            <a:off x="6607586" y="1745273"/>
            <a:ext cx="312638" cy="1846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à coins arrondis 10">
            <a:extLst>
              <a:ext uri="{FF2B5EF4-FFF2-40B4-BE49-F238E27FC236}">
                <a16:creationId xmlns:a16="http://schemas.microsoft.com/office/drawing/2014/main" id="{7F0934DB-C640-EFFF-4FCC-B0F907E9F22E}"/>
              </a:ext>
            </a:extLst>
          </p:cNvPr>
          <p:cNvSpPr/>
          <p:nvPr/>
        </p:nvSpPr>
        <p:spPr>
          <a:xfrm>
            <a:off x="960193" y="1163782"/>
            <a:ext cx="6230316" cy="4588625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183E167-D463-5481-6478-1936DC0C9B43}"/>
              </a:ext>
            </a:extLst>
          </p:cNvPr>
          <p:cNvCxnSpPr>
            <a:cxnSpLocks/>
          </p:cNvCxnSpPr>
          <p:nvPr/>
        </p:nvCxnSpPr>
        <p:spPr>
          <a:xfrm flipH="1">
            <a:off x="1803163" y="4572000"/>
            <a:ext cx="531769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02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DAFF4-9557-5FC2-65A3-28A35D3B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Evaluating the optimal duration of antimicrobial therapy for the management of Gram-negative sepsis in immunocompromised hosts with </a:t>
            </a:r>
            <a:r>
              <a:rPr lang="en-US" sz="3200" dirty="0" err="1"/>
              <a:t>neutropaenia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1D76E1-4734-AF12-7943-389D879502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N. Ranganath et al., ECCMID</a:t>
            </a:r>
            <a:r>
              <a:rPr lang="it-IT" baseline="30000" dirty="0"/>
              <a:t>®</a:t>
            </a:r>
            <a:r>
              <a:rPr lang="it-IT" dirty="0"/>
              <a:t> 2023, Abs #E0943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923B56-2233-C859-AE5F-4F767901A72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New insights in sepsis</a:t>
            </a:r>
          </a:p>
        </p:txBody>
      </p:sp>
    </p:spTree>
    <p:extLst>
      <p:ext uri="{BB962C8B-B14F-4D97-AF65-F5344CB8AC3E}">
        <p14:creationId xmlns:p14="http://schemas.microsoft.com/office/powerpoint/2010/main" val="2447265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9CE63D43-E89D-7B30-E867-BDE6366F0BCA}"/>
              </a:ext>
            </a:extLst>
          </p:cNvPr>
          <p:cNvSpPr/>
          <p:nvPr/>
        </p:nvSpPr>
        <p:spPr>
          <a:xfrm>
            <a:off x="1905073" y="3011210"/>
            <a:ext cx="4540250" cy="1028700"/>
          </a:xfrm>
          <a:custGeom>
            <a:avLst/>
            <a:gdLst>
              <a:gd name="connsiteX0" fmla="*/ 0 w 4540250"/>
              <a:gd name="connsiteY0" fmla="*/ 1028700 h 1028700"/>
              <a:gd name="connsiteX1" fmla="*/ 215900 w 4540250"/>
              <a:gd name="connsiteY1" fmla="*/ 1028700 h 1028700"/>
              <a:gd name="connsiteX2" fmla="*/ 222250 w 4540250"/>
              <a:gd name="connsiteY2" fmla="*/ 946150 h 1028700"/>
              <a:gd name="connsiteX3" fmla="*/ 336550 w 4540250"/>
              <a:gd name="connsiteY3" fmla="*/ 952500 h 1028700"/>
              <a:gd name="connsiteX4" fmla="*/ 349250 w 4540250"/>
              <a:gd name="connsiteY4" fmla="*/ 908050 h 1028700"/>
              <a:gd name="connsiteX5" fmla="*/ 546100 w 4540250"/>
              <a:gd name="connsiteY5" fmla="*/ 908050 h 1028700"/>
              <a:gd name="connsiteX6" fmla="*/ 571500 w 4540250"/>
              <a:gd name="connsiteY6" fmla="*/ 838200 h 1028700"/>
              <a:gd name="connsiteX7" fmla="*/ 660400 w 4540250"/>
              <a:gd name="connsiteY7" fmla="*/ 863600 h 1028700"/>
              <a:gd name="connsiteX8" fmla="*/ 730250 w 4540250"/>
              <a:gd name="connsiteY8" fmla="*/ 787400 h 1028700"/>
              <a:gd name="connsiteX9" fmla="*/ 762000 w 4540250"/>
              <a:gd name="connsiteY9" fmla="*/ 736600 h 1028700"/>
              <a:gd name="connsiteX10" fmla="*/ 984250 w 4540250"/>
              <a:gd name="connsiteY10" fmla="*/ 730250 h 1028700"/>
              <a:gd name="connsiteX11" fmla="*/ 1054100 w 4540250"/>
              <a:gd name="connsiteY11" fmla="*/ 596900 h 1028700"/>
              <a:gd name="connsiteX12" fmla="*/ 1193800 w 4540250"/>
              <a:gd name="connsiteY12" fmla="*/ 590550 h 1028700"/>
              <a:gd name="connsiteX13" fmla="*/ 1181100 w 4540250"/>
              <a:gd name="connsiteY13" fmla="*/ 514350 h 1028700"/>
              <a:gd name="connsiteX14" fmla="*/ 1352550 w 4540250"/>
              <a:gd name="connsiteY14" fmla="*/ 508000 h 1028700"/>
              <a:gd name="connsiteX15" fmla="*/ 1390650 w 4540250"/>
              <a:gd name="connsiteY15" fmla="*/ 482600 h 1028700"/>
              <a:gd name="connsiteX16" fmla="*/ 1631950 w 4540250"/>
              <a:gd name="connsiteY16" fmla="*/ 476250 h 1028700"/>
              <a:gd name="connsiteX17" fmla="*/ 1758950 w 4540250"/>
              <a:gd name="connsiteY17" fmla="*/ 374650 h 1028700"/>
              <a:gd name="connsiteX18" fmla="*/ 1949450 w 4540250"/>
              <a:gd name="connsiteY18" fmla="*/ 361950 h 1028700"/>
              <a:gd name="connsiteX19" fmla="*/ 1987550 w 4540250"/>
              <a:gd name="connsiteY19" fmla="*/ 298450 h 1028700"/>
              <a:gd name="connsiteX20" fmla="*/ 2794000 w 4540250"/>
              <a:gd name="connsiteY20" fmla="*/ 304800 h 1028700"/>
              <a:gd name="connsiteX21" fmla="*/ 2844800 w 4540250"/>
              <a:gd name="connsiteY21" fmla="*/ 254000 h 1028700"/>
              <a:gd name="connsiteX22" fmla="*/ 3822700 w 4540250"/>
              <a:gd name="connsiteY22" fmla="*/ 241300 h 1028700"/>
              <a:gd name="connsiteX23" fmla="*/ 3848100 w 4540250"/>
              <a:gd name="connsiteY23" fmla="*/ 171450 h 1028700"/>
              <a:gd name="connsiteX24" fmla="*/ 3943350 w 4540250"/>
              <a:gd name="connsiteY24" fmla="*/ 184150 h 1028700"/>
              <a:gd name="connsiteX25" fmla="*/ 3949700 w 4540250"/>
              <a:gd name="connsiteY25" fmla="*/ 127000 h 1028700"/>
              <a:gd name="connsiteX26" fmla="*/ 4025900 w 4540250"/>
              <a:gd name="connsiteY26" fmla="*/ 114300 h 1028700"/>
              <a:gd name="connsiteX27" fmla="*/ 4019550 w 4540250"/>
              <a:gd name="connsiteY27" fmla="*/ 69850 h 1028700"/>
              <a:gd name="connsiteX28" fmla="*/ 4140200 w 4540250"/>
              <a:gd name="connsiteY28" fmla="*/ 69850 h 1028700"/>
              <a:gd name="connsiteX29" fmla="*/ 4159250 w 4540250"/>
              <a:gd name="connsiteY29" fmla="*/ 38100 h 1028700"/>
              <a:gd name="connsiteX30" fmla="*/ 4229100 w 4540250"/>
              <a:gd name="connsiteY30" fmla="*/ 0 h 1028700"/>
              <a:gd name="connsiteX31" fmla="*/ 4540250 w 4540250"/>
              <a:gd name="connsiteY31" fmla="*/ 63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540250" h="1028700">
                <a:moveTo>
                  <a:pt x="0" y="1028700"/>
                </a:moveTo>
                <a:lnTo>
                  <a:pt x="215900" y="1028700"/>
                </a:lnTo>
                <a:lnTo>
                  <a:pt x="222250" y="946150"/>
                </a:lnTo>
                <a:lnTo>
                  <a:pt x="336550" y="952500"/>
                </a:lnTo>
                <a:lnTo>
                  <a:pt x="349250" y="908050"/>
                </a:lnTo>
                <a:lnTo>
                  <a:pt x="546100" y="908050"/>
                </a:lnTo>
                <a:lnTo>
                  <a:pt x="571500" y="838200"/>
                </a:lnTo>
                <a:lnTo>
                  <a:pt x="660400" y="863600"/>
                </a:lnTo>
                <a:lnTo>
                  <a:pt x="730250" y="787400"/>
                </a:lnTo>
                <a:lnTo>
                  <a:pt x="762000" y="736600"/>
                </a:lnTo>
                <a:lnTo>
                  <a:pt x="984250" y="730250"/>
                </a:lnTo>
                <a:lnTo>
                  <a:pt x="1054100" y="596900"/>
                </a:lnTo>
                <a:lnTo>
                  <a:pt x="1193800" y="590550"/>
                </a:lnTo>
                <a:lnTo>
                  <a:pt x="1181100" y="514350"/>
                </a:lnTo>
                <a:lnTo>
                  <a:pt x="1352550" y="508000"/>
                </a:lnTo>
                <a:lnTo>
                  <a:pt x="1390650" y="482600"/>
                </a:lnTo>
                <a:lnTo>
                  <a:pt x="1631950" y="476250"/>
                </a:lnTo>
                <a:lnTo>
                  <a:pt x="1758950" y="374650"/>
                </a:lnTo>
                <a:lnTo>
                  <a:pt x="1949450" y="361950"/>
                </a:lnTo>
                <a:lnTo>
                  <a:pt x="1987550" y="298450"/>
                </a:lnTo>
                <a:lnTo>
                  <a:pt x="2794000" y="304800"/>
                </a:lnTo>
                <a:lnTo>
                  <a:pt x="2844800" y="254000"/>
                </a:lnTo>
                <a:lnTo>
                  <a:pt x="3822700" y="241300"/>
                </a:lnTo>
                <a:lnTo>
                  <a:pt x="3848100" y="171450"/>
                </a:lnTo>
                <a:lnTo>
                  <a:pt x="3943350" y="184150"/>
                </a:lnTo>
                <a:lnTo>
                  <a:pt x="3949700" y="127000"/>
                </a:lnTo>
                <a:lnTo>
                  <a:pt x="4025900" y="114300"/>
                </a:lnTo>
                <a:lnTo>
                  <a:pt x="4019550" y="69850"/>
                </a:lnTo>
                <a:lnTo>
                  <a:pt x="4140200" y="69850"/>
                </a:lnTo>
                <a:lnTo>
                  <a:pt x="4159250" y="38100"/>
                </a:lnTo>
                <a:lnTo>
                  <a:pt x="4229100" y="0"/>
                </a:lnTo>
                <a:lnTo>
                  <a:pt x="4540250" y="6350"/>
                </a:ln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128513"/>
            <a:ext cx="11104990" cy="591425"/>
          </a:xfrm>
          <a:solidFill>
            <a:schemeClr val="bg1"/>
          </a:solidFill>
        </p:spPr>
        <p:txBody>
          <a:bodyPr/>
          <a:lstStyle/>
          <a:p>
            <a:r>
              <a:rPr lang="fr-FR" dirty="0" err="1"/>
              <a:t>Evaluating</a:t>
            </a:r>
            <a:r>
              <a:rPr lang="fr-FR" dirty="0"/>
              <a:t> optimal duration of </a:t>
            </a:r>
            <a:r>
              <a:rPr lang="fr-FR" dirty="0" err="1"/>
              <a:t>antimicrobial</a:t>
            </a:r>
            <a:r>
              <a:rPr lang="fr-FR" dirty="0"/>
              <a:t> </a:t>
            </a:r>
            <a:r>
              <a:rPr lang="fr-FR" dirty="0" err="1"/>
              <a:t>therapy</a:t>
            </a:r>
            <a:r>
              <a:rPr lang="fr-FR" dirty="0"/>
              <a:t> for the management of gram-</a:t>
            </a:r>
            <a:r>
              <a:rPr lang="fr-FR" dirty="0" err="1"/>
              <a:t>negative</a:t>
            </a:r>
            <a:r>
              <a:rPr lang="fr-FR" dirty="0"/>
              <a:t> sepsis in </a:t>
            </a:r>
            <a:r>
              <a:rPr lang="fr-FR" dirty="0" err="1"/>
              <a:t>immunocompromises</a:t>
            </a:r>
            <a:r>
              <a:rPr lang="fr-FR" dirty="0"/>
              <a:t> hosts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neutropenia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22963ED-3D59-47A0-4748-6581F33653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N. Ranganath et al., ECCMID</a:t>
            </a:r>
            <a:r>
              <a:rPr lang="da-DK" baseline="30000" dirty="0"/>
              <a:t>®</a:t>
            </a:r>
            <a:r>
              <a:rPr lang="da-DK" dirty="0"/>
              <a:t> 2023, Abs #E0943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2C9D3D1-4307-B29B-895B-E29E3061E9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177" y="4792057"/>
            <a:ext cx="10874557" cy="74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/>
              <a:t>Figure 2; No </a:t>
            </a:r>
            <a:r>
              <a:rPr lang="fr-FR" sz="1400" dirty="0" err="1"/>
              <a:t>significant</a:t>
            </a:r>
            <a:r>
              <a:rPr lang="fr-FR" sz="1400" dirty="0"/>
              <a:t> </a:t>
            </a:r>
            <a:r>
              <a:rPr lang="fr-FR" sz="1400" dirty="0" err="1"/>
              <a:t>difference</a:t>
            </a:r>
            <a:r>
              <a:rPr lang="fr-FR" sz="1400" dirty="0"/>
              <a:t> in </a:t>
            </a:r>
            <a:r>
              <a:rPr lang="fr-FR" sz="1400" dirty="0" err="1"/>
              <a:t>primary</a:t>
            </a:r>
            <a:r>
              <a:rPr lang="fr-FR" sz="1400" dirty="0"/>
              <a:t> (90-day </a:t>
            </a:r>
            <a:r>
              <a:rPr lang="fr-FR" sz="1400" dirty="0" err="1"/>
              <a:t>mortality</a:t>
            </a:r>
            <a:r>
              <a:rPr lang="fr-FR" sz="1400" dirty="0"/>
              <a:t> or </a:t>
            </a:r>
            <a:r>
              <a:rPr lang="fr-FR" sz="1400" dirty="0" err="1"/>
              <a:t>microbiologic</a:t>
            </a:r>
            <a:r>
              <a:rPr lang="fr-FR" sz="1400" dirty="0"/>
              <a:t> relapse) or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outcome</a:t>
            </a:r>
            <a:r>
              <a:rPr lang="fr-FR" sz="1400" dirty="0"/>
              <a:t> (90-day CDI or MDR-GN) </a:t>
            </a:r>
            <a:r>
              <a:rPr lang="fr-FR" sz="1400" dirty="0" err="1"/>
              <a:t>between</a:t>
            </a:r>
            <a:r>
              <a:rPr lang="fr-FR" sz="1400" dirty="0"/>
              <a:t> short, </a:t>
            </a:r>
            <a:r>
              <a:rPr lang="fr-FR" sz="1400" dirty="0" err="1"/>
              <a:t>intermediate</a:t>
            </a:r>
            <a:r>
              <a:rPr lang="fr-FR" sz="1400" dirty="0"/>
              <a:t>, or </a:t>
            </a:r>
            <a:r>
              <a:rPr lang="fr-FR" sz="1400" dirty="0" err="1"/>
              <a:t>prolonged</a:t>
            </a:r>
            <a:r>
              <a:rPr lang="fr-FR" sz="1400" dirty="0"/>
              <a:t> </a:t>
            </a:r>
            <a:r>
              <a:rPr lang="fr-FR" sz="1400" dirty="0" err="1"/>
              <a:t>therapy</a:t>
            </a:r>
            <a:r>
              <a:rPr lang="fr-FR" sz="1400" dirty="0"/>
              <a:t> </a:t>
            </a:r>
            <a:r>
              <a:rPr lang="fr-FR" sz="1400" dirty="0" err="1"/>
              <a:t>cohort</a:t>
            </a:r>
            <a:endParaRPr lang="fr-FR" sz="140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BD14074-C3F5-32B7-0920-3D5B787DC6EC}"/>
              </a:ext>
            </a:extLst>
          </p:cNvPr>
          <p:cNvGraphicFramePr>
            <a:graphicFrameLocks noGrp="1"/>
          </p:cNvGraphicFramePr>
          <p:nvPr/>
        </p:nvGraphicFramePr>
        <p:xfrm>
          <a:off x="6877245" y="1994883"/>
          <a:ext cx="5184097" cy="1937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259">
                  <a:extLst>
                    <a:ext uri="{9D8B030D-6E8A-4147-A177-3AD203B41FA5}">
                      <a16:colId xmlns:a16="http://schemas.microsoft.com/office/drawing/2014/main" val="1767057249"/>
                    </a:ext>
                  </a:extLst>
                </a:gridCol>
                <a:gridCol w="1002259">
                  <a:extLst>
                    <a:ext uri="{9D8B030D-6E8A-4147-A177-3AD203B41FA5}">
                      <a16:colId xmlns:a16="http://schemas.microsoft.com/office/drawing/2014/main" val="1462061207"/>
                    </a:ext>
                  </a:extLst>
                </a:gridCol>
                <a:gridCol w="587531">
                  <a:extLst>
                    <a:ext uri="{9D8B030D-6E8A-4147-A177-3AD203B41FA5}">
                      <a16:colId xmlns:a16="http://schemas.microsoft.com/office/drawing/2014/main" val="3855236251"/>
                    </a:ext>
                  </a:extLst>
                </a:gridCol>
              </a:tblGrid>
              <a:tr h="6414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1° composite outcome</a:t>
                      </a:r>
                      <a:endParaRPr lang="fr-FR" sz="11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 10 days </a:t>
                      </a:r>
                      <a:b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(n=67)</a:t>
                      </a:r>
                      <a:endParaRPr lang="fr-FR" sz="11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11-14 days (n=81)</a:t>
                      </a:r>
                      <a:endParaRPr lang="fr-FR" sz="11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≥15 days (n=58)</a:t>
                      </a:r>
                      <a:endParaRPr lang="fr-FR" sz="11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fr-FR" sz="11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Mortality/Microbiologic Relapse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(16.5%)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17(21.3%)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(28.0%)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0965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 HR (95% CI)</a:t>
                      </a:r>
                      <a:endParaRPr lang="fr-FR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(reference)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 (0.61-2.77)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 (0.82-3.81)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0.336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PS-Adjusted HR (95%CI)</a:t>
                      </a:r>
                      <a:endParaRPr lang="fr-FR" sz="1050" b="1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(</a:t>
                      </a:r>
                      <a:r>
                        <a:rPr lang="fr-FR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r>
                        <a:rPr lang="fr-FR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 (0.47-2.31)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 (0.52-2.72)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5BDCA692-C315-F6ED-C4C1-7D6AAC013BA9}"/>
              </a:ext>
            </a:extLst>
          </p:cNvPr>
          <p:cNvGraphicFramePr/>
          <p:nvPr/>
        </p:nvGraphicFramePr>
        <p:xfrm>
          <a:off x="1206459" y="1463367"/>
          <a:ext cx="5198224" cy="298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à coins arrondis 10">
            <a:extLst>
              <a:ext uri="{FF2B5EF4-FFF2-40B4-BE49-F238E27FC236}">
                <a16:creationId xmlns:a16="http://schemas.microsoft.com/office/drawing/2014/main" id="{7142E240-7D82-4350-EA69-B7E6CA4977CF}"/>
              </a:ext>
            </a:extLst>
          </p:cNvPr>
          <p:cNvSpPr/>
          <p:nvPr/>
        </p:nvSpPr>
        <p:spPr>
          <a:xfrm>
            <a:off x="1012643" y="1379720"/>
            <a:ext cx="5721526" cy="330882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E9169A-336F-B84B-04E9-3CD8073F5EC2}"/>
              </a:ext>
            </a:extLst>
          </p:cNvPr>
          <p:cNvSpPr txBox="1"/>
          <p:nvPr/>
        </p:nvSpPr>
        <p:spPr>
          <a:xfrm>
            <a:off x="3839503" y="1656321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days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23E49FE3-B64E-E568-D6B4-B8A150A5A7B8}"/>
              </a:ext>
            </a:extLst>
          </p:cNvPr>
          <p:cNvGraphicFramePr/>
          <p:nvPr/>
        </p:nvGraphicFramePr>
        <p:xfrm>
          <a:off x="1403310" y="1543133"/>
          <a:ext cx="5198224" cy="298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 Box 4">
            <a:extLst>
              <a:ext uri="{FF2B5EF4-FFF2-40B4-BE49-F238E27FC236}">
                <a16:creationId xmlns:a16="http://schemas.microsoft.com/office/drawing/2014/main" id="{7D2F855B-C1CC-4177-F44E-CD93D299309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4883" y="2673867"/>
            <a:ext cx="1959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Cumulative incidence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16A6C142-1AE3-42B2-736F-23338B40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904" y="4411544"/>
            <a:ext cx="3306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Follow-up time, days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0F0F4816-5B78-E56C-31F9-79B5F051FD34}"/>
              </a:ext>
            </a:extLst>
          </p:cNvPr>
          <p:cNvSpPr/>
          <p:nvPr/>
        </p:nvSpPr>
        <p:spPr>
          <a:xfrm>
            <a:off x="1924123" y="3247748"/>
            <a:ext cx="4500563" cy="804862"/>
          </a:xfrm>
          <a:custGeom>
            <a:avLst/>
            <a:gdLst>
              <a:gd name="connsiteX0" fmla="*/ 9525 w 4500563"/>
              <a:gd name="connsiteY0" fmla="*/ 804862 h 804862"/>
              <a:gd name="connsiteX1" fmla="*/ 0 w 4500563"/>
              <a:gd name="connsiteY1" fmla="*/ 738187 h 804862"/>
              <a:gd name="connsiteX2" fmla="*/ 28575 w 4500563"/>
              <a:gd name="connsiteY2" fmla="*/ 714375 h 804862"/>
              <a:gd name="connsiteX3" fmla="*/ 23813 w 4500563"/>
              <a:gd name="connsiteY3" fmla="*/ 657225 h 804862"/>
              <a:gd name="connsiteX4" fmla="*/ 285750 w 4500563"/>
              <a:gd name="connsiteY4" fmla="*/ 652462 h 804862"/>
              <a:gd name="connsiteX5" fmla="*/ 285750 w 4500563"/>
              <a:gd name="connsiteY5" fmla="*/ 509587 h 804862"/>
              <a:gd name="connsiteX6" fmla="*/ 785813 w 4500563"/>
              <a:gd name="connsiteY6" fmla="*/ 500062 h 804862"/>
              <a:gd name="connsiteX7" fmla="*/ 800100 w 4500563"/>
              <a:gd name="connsiteY7" fmla="*/ 438150 h 804862"/>
              <a:gd name="connsiteX8" fmla="*/ 871538 w 4500563"/>
              <a:gd name="connsiteY8" fmla="*/ 433387 h 804862"/>
              <a:gd name="connsiteX9" fmla="*/ 890588 w 4500563"/>
              <a:gd name="connsiteY9" fmla="*/ 347662 h 804862"/>
              <a:gd name="connsiteX10" fmla="*/ 1238250 w 4500563"/>
              <a:gd name="connsiteY10" fmla="*/ 352425 h 804862"/>
              <a:gd name="connsiteX11" fmla="*/ 1257300 w 4500563"/>
              <a:gd name="connsiteY11" fmla="*/ 285750 h 804862"/>
              <a:gd name="connsiteX12" fmla="*/ 1738313 w 4500563"/>
              <a:gd name="connsiteY12" fmla="*/ 290512 h 804862"/>
              <a:gd name="connsiteX13" fmla="*/ 1747838 w 4500563"/>
              <a:gd name="connsiteY13" fmla="*/ 223837 h 804862"/>
              <a:gd name="connsiteX14" fmla="*/ 2286000 w 4500563"/>
              <a:gd name="connsiteY14" fmla="*/ 214312 h 804862"/>
              <a:gd name="connsiteX15" fmla="*/ 2290763 w 4500563"/>
              <a:gd name="connsiteY15" fmla="*/ 147637 h 804862"/>
              <a:gd name="connsiteX16" fmla="*/ 3038475 w 4500563"/>
              <a:gd name="connsiteY16" fmla="*/ 138112 h 804862"/>
              <a:gd name="connsiteX17" fmla="*/ 3057525 w 4500563"/>
              <a:gd name="connsiteY17" fmla="*/ 71437 h 804862"/>
              <a:gd name="connsiteX18" fmla="*/ 4395788 w 4500563"/>
              <a:gd name="connsiteY18" fmla="*/ 61912 h 804862"/>
              <a:gd name="connsiteX19" fmla="*/ 4410075 w 4500563"/>
              <a:gd name="connsiteY19" fmla="*/ 0 h 804862"/>
              <a:gd name="connsiteX20" fmla="*/ 4500563 w 4500563"/>
              <a:gd name="connsiteY20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0563" h="804862">
                <a:moveTo>
                  <a:pt x="9525" y="804862"/>
                </a:moveTo>
                <a:lnTo>
                  <a:pt x="0" y="738187"/>
                </a:lnTo>
                <a:lnTo>
                  <a:pt x="28575" y="714375"/>
                </a:lnTo>
                <a:lnTo>
                  <a:pt x="23813" y="657225"/>
                </a:lnTo>
                <a:lnTo>
                  <a:pt x="285750" y="652462"/>
                </a:lnTo>
                <a:lnTo>
                  <a:pt x="285750" y="509587"/>
                </a:lnTo>
                <a:lnTo>
                  <a:pt x="785813" y="500062"/>
                </a:lnTo>
                <a:lnTo>
                  <a:pt x="800100" y="438150"/>
                </a:lnTo>
                <a:lnTo>
                  <a:pt x="871538" y="433387"/>
                </a:lnTo>
                <a:lnTo>
                  <a:pt x="890588" y="347662"/>
                </a:lnTo>
                <a:lnTo>
                  <a:pt x="1238250" y="352425"/>
                </a:lnTo>
                <a:lnTo>
                  <a:pt x="1257300" y="285750"/>
                </a:lnTo>
                <a:lnTo>
                  <a:pt x="1738313" y="290512"/>
                </a:lnTo>
                <a:lnTo>
                  <a:pt x="1747838" y="223837"/>
                </a:lnTo>
                <a:lnTo>
                  <a:pt x="2286000" y="214312"/>
                </a:lnTo>
                <a:lnTo>
                  <a:pt x="2290763" y="147637"/>
                </a:lnTo>
                <a:lnTo>
                  <a:pt x="3038475" y="138112"/>
                </a:lnTo>
                <a:lnTo>
                  <a:pt x="3057525" y="71437"/>
                </a:lnTo>
                <a:lnTo>
                  <a:pt x="4395788" y="61912"/>
                </a:lnTo>
                <a:lnTo>
                  <a:pt x="4410075" y="0"/>
                </a:lnTo>
                <a:lnTo>
                  <a:pt x="4500563" y="0"/>
                </a:lnTo>
              </a:path>
            </a:pathLst>
          </a:custGeom>
          <a:noFill/>
          <a:ln w="28575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2103357-5C78-89EA-6E39-10B2C429D8F9}"/>
              </a:ext>
            </a:extLst>
          </p:cNvPr>
          <p:cNvCxnSpPr>
            <a:cxnSpLocks/>
          </p:cNvCxnSpPr>
          <p:nvPr/>
        </p:nvCxnSpPr>
        <p:spPr>
          <a:xfrm>
            <a:off x="3346523" y="1856443"/>
            <a:ext cx="459048" cy="0"/>
          </a:xfrm>
          <a:prstGeom prst="line">
            <a:avLst/>
          </a:prstGeom>
          <a:noFill/>
          <a:ln w="38100">
            <a:solidFill>
              <a:srgbClr val="96B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AFCBF48-6EA0-B5B2-E8F1-C96D8E185824}"/>
              </a:ext>
            </a:extLst>
          </p:cNvPr>
          <p:cNvCxnSpPr>
            <a:cxnSpLocks/>
          </p:cNvCxnSpPr>
          <p:nvPr/>
        </p:nvCxnSpPr>
        <p:spPr>
          <a:xfrm>
            <a:off x="3346523" y="2116793"/>
            <a:ext cx="459048" cy="0"/>
          </a:xfrm>
          <a:prstGeom prst="lin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08430EC-0982-D9B5-BB3D-36C9A52DA21B}"/>
              </a:ext>
            </a:extLst>
          </p:cNvPr>
          <p:cNvCxnSpPr>
            <a:cxnSpLocks/>
          </p:cNvCxnSpPr>
          <p:nvPr/>
        </p:nvCxnSpPr>
        <p:spPr>
          <a:xfrm>
            <a:off x="3346523" y="2345393"/>
            <a:ext cx="459048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7C1B496E-6034-9BFB-88C3-FFFCE38F10C3}"/>
              </a:ext>
            </a:extLst>
          </p:cNvPr>
          <p:cNvSpPr/>
          <p:nvPr/>
        </p:nvSpPr>
        <p:spPr>
          <a:xfrm>
            <a:off x="1917773" y="2693710"/>
            <a:ext cx="4502150" cy="1333500"/>
          </a:xfrm>
          <a:custGeom>
            <a:avLst/>
            <a:gdLst>
              <a:gd name="connsiteX0" fmla="*/ 0 w 4502150"/>
              <a:gd name="connsiteY0" fmla="*/ 1333500 h 1333500"/>
              <a:gd name="connsiteX1" fmla="*/ 228600 w 4502150"/>
              <a:gd name="connsiteY1" fmla="*/ 1333500 h 1333500"/>
              <a:gd name="connsiteX2" fmla="*/ 260350 w 4502150"/>
              <a:gd name="connsiteY2" fmla="*/ 1282700 h 1333500"/>
              <a:gd name="connsiteX3" fmla="*/ 323850 w 4502150"/>
              <a:gd name="connsiteY3" fmla="*/ 1270000 h 1333500"/>
              <a:gd name="connsiteX4" fmla="*/ 355600 w 4502150"/>
              <a:gd name="connsiteY4" fmla="*/ 1181100 h 1333500"/>
              <a:gd name="connsiteX5" fmla="*/ 527050 w 4502150"/>
              <a:gd name="connsiteY5" fmla="*/ 1174750 h 1333500"/>
              <a:gd name="connsiteX6" fmla="*/ 711200 w 4502150"/>
              <a:gd name="connsiteY6" fmla="*/ 1162050 h 1333500"/>
              <a:gd name="connsiteX7" fmla="*/ 723900 w 4502150"/>
              <a:gd name="connsiteY7" fmla="*/ 1168400 h 1333500"/>
              <a:gd name="connsiteX8" fmla="*/ 736600 w 4502150"/>
              <a:gd name="connsiteY8" fmla="*/ 1085850 h 1333500"/>
              <a:gd name="connsiteX9" fmla="*/ 990600 w 4502150"/>
              <a:gd name="connsiteY9" fmla="*/ 1098550 h 1333500"/>
              <a:gd name="connsiteX10" fmla="*/ 977900 w 4502150"/>
              <a:gd name="connsiteY10" fmla="*/ 1016000 h 1333500"/>
              <a:gd name="connsiteX11" fmla="*/ 1149350 w 4502150"/>
              <a:gd name="connsiteY11" fmla="*/ 1009650 h 1333500"/>
              <a:gd name="connsiteX12" fmla="*/ 1149350 w 4502150"/>
              <a:gd name="connsiteY12" fmla="*/ 844550 h 1333500"/>
              <a:gd name="connsiteX13" fmla="*/ 1238250 w 4502150"/>
              <a:gd name="connsiteY13" fmla="*/ 831850 h 1333500"/>
              <a:gd name="connsiteX14" fmla="*/ 1238250 w 4502150"/>
              <a:gd name="connsiteY14" fmla="*/ 768350 h 1333500"/>
              <a:gd name="connsiteX15" fmla="*/ 1276350 w 4502150"/>
              <a:gd name="connsiteY15" fmla="*/ 755650 h 1333500"/>
              <a:gd name="connsiteX16" fmla="*/ 1371600 w 4502150"/>
              <a:gd name="connsiteY16" fmla="*/ 762000 h 1333500"/>
              <a:gd name="connsiteX17" fmla="*/ 1403350 w 4502150"/>
              <a:gd name="connsiteY17" fmla="*/ 736600 h 1333500"/>
              <a:gd name="connsiteX18" fmla="*/ 1390650 w 4502150"/>
              <a:gd name="connsiteY18" fmla="*/ 673100 h 1333500"/>
              <a:gd name="connsiteX19" fmla="*/ 1593850 w 4502150"/>
              <a:gd name="connsiteY19" fmla="*/ 679450 h 1333500"/>
              <a:gd name="connsiteX20" fmla="*/ 1644650 w 4502150"/>
              <a:gd name="connsiteY20" fmla="*/ 654050 h 1333500"/>
              <a:gd name="connsiteX21" fmla="*/ 1644650 w 4502150"/>
              <a:gd name="connsiteY21" fmla="*/ 419100 h 1333500"/>
              <a:gd name="connsiteX22" fmla="*/ 1771650 w 4502150"/>
              <a:gd name="connsiteY22" fmla="*/ 419100 h 1333500"/>
              <a:gd name="connsiteX23" fmla="*/ 2387600 w 4502150"/>
              <a:gd name="connsiteY23" fmla="*/ 425450 h 1333500"/>
              <a:gd name="connsiteX24" fmla="*/ 2419350 w 4502150"/>
              <a:gd name="connsiteY24" fmla="*/ 387350 h 1333500"/>
              <a:gd name="connsiteX25" fmla="*/ 2413000 w 4502150"/>
              <a:gd name="connsiteY25" fmla="*/ 355600 h 1333500"/>
              <a:gd name="connsiteX26" fmla="*/ 2520950 w 4502150"/>
              <a:gd name="connsiteY26" fmla="*/ 342900 h 1333500"/>
              <a:gd name="connsiteX27" fmla="*/ 2533650 w 4502150"/>
              <a:gd name="connsiteY27" fmla="*/ 254000 h 1333500"/>
              <a:gd name="connsiteX28" fmla="*/ 2876550 w 4502150"/>
              <a:gd name="connsiteY28" fmla="*/ 254000 h 1333500"/>
              <a:gd name="connsiteX29" fmla="*/ 2851150 w 4502150"/>
              <a:gd name="connsiteY29" fmla="*/ 152400 h 1333500"/>
              <a:gd name="connsiteX30" fmla="*/ 3168650 w 4502150"/>
              <a:gd name="connsiteY30" fmla="*/ 165100 h 1333500"/>
              <a:gd name="connsiteX31" fmla="*/ 3149600 w 4502150"/>
              <a:gd name="connsiteY31" fmla="*/ 69850 h 1333500"/>
              <a:gd name="connsiteX32" fmla="*/ 3917950 w 4502150"/>
              <a:gd name="connsiteY32" fmla="*/ 69850 h 1333500"/>
              <a:gd name="connsiteX33" fmla="*/ 3962400 w 4502150"/>
              <a:gd name="connsiteY33" fmla="*/ 57150 h 1333500"/>
              <a:gd name="connsiteX34" fmla="*/ 3968750 w 4502150"/>
              <a:gd name="connsiteY34" fmla="*/ 12700 h 1333500"/>
              <a:gd name="connsiteX35" fmla="*/ 4502150 w 4502150"/>
              <a:gd name="connsiteY35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502150" h="1333500">
                <a:moveTo>
                  <a:pt x="0" y="1333500"/>
                </a:moveTo>
                <a:lnTo>
                  <a:pt x="228600" y="1333500"/>
                </a:lnTo>
                <a:lnTo>
                  <a:pt x="260350" y="1282700"/>
                </a:lnTo>
                <a:lnTo>
                  <a:pt x="323850" y="1270000"/>
                </a:lnTo>
                <a:lnTo>
                  <a:pt x="355600" y="1181100"/>
                </a:lnTo>
                <a:lnTo>
                  <a:pt x="527050" y="1174750"/>
                </a:lnTo>
                <a:lnTo>
                  <a:pt x="711200" y="1162050"/>
                </a:lnTo>
                <a:lnTo>
                  <a:pt x="723900" y="1168400"/>
                </a:lnTo>
                <a:lnTo>
                  <a:pt x="736600" y="1085850"/>
                </a:lnTo>
                <a:lnTo>
                  <a:pt x="990600" y="1098550"/>
                </a:lnTo>
                <a:lnTo>
                  <a:pt x="977900" y="1016000"/>
                </a:lnTo>
                <a:lnTo>
                  <a:pt x="1149350" y="1009650"/>
                </a:lnTo>
                <a:lnTo>
                  <a:pt x="1149350" y="844550"/>
                </a:lnTo>
                <a:lnTo>
                  <a:pt x="1238250" y="831850"/>
                </a:lnTo>
                <a:lnTo>
                  <a:pt x="1238250" y="768350"/>
                </a:lnTo>
                <a:lnTo>
                  <a:pt x="1276350" y="755650"/>
                </a:lnTo>
                <a:lnTo>
                  <a:pt x="1371600" y="762000"/>
                </a:lnTo>
                <a:lnTo>
                  <a:pt x="1403350" y="736600"/>
                </a:lnTo>
                <a:lnTo>
                  <a:pt x="1390650" y="673100"/>
                </a:lnTo>
                <a:lnTo>
                  <a:pt x="1593850" y="679450"/>
                </a:lnTo>
                <a:lnTo>
                  <a:pt x="1644650" y="654050"/>
                </a:lnTo>
                <a:lnTo>
                  <a:pt x="1644650" y="419100"/>
                </a:lnTo>
                <a:lnTo>
                  <a:pt x="1771650" y="419100"/>
                </a:lnTo>
                <a:lnTo>
                  <a:pt x="2387600" y="425450"/>
                </a:lnTo>
                <a:lnTo>
                  <a:pt x="2419350" y="387350"/>
                </a:lnTo>
                <a:lnTo>
                  <a:pt x="2413000" y="355600"/>
                </a:lnTo>
                <a:lnTo>
                  <a:pt x="2520950" y="342900"/>
                </a:lnTo>
                <a:lnTo>
                  <a:pt x="2533650" y="254000"/>
                </a:lnTo>
                <a:lnTo>
                  <a:pt x="2876550" y="254000"/>
                </a:lnTo>
                <a:lnTo>
                  <a:pt x="2851150" y="152400"/>
                </a:lnTo>
                <a:lnTo>
                  <a:pt x="3168650" y="165100"/>
                </a:lnTo>
                <a:lnTo>
                  <a:pt x="3149600" y="69850"/>
                </a:lnTo>
                <a:lnTo>
                  <a:pt x="3917950" y="69850"/>
                </a:lnTo>
                <a:lnTo>
                  <a:pt x="3962400" y="57150"/>
                </a:lnTo>
                <a:lnTo>
                  <a:pt x="3968750" y="12700"/>
                </a:lnTo>
                <a:lnTo>
                  <a:pt x="450215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A873383-F523-AA2C-949E-52C783C893D2}"/>
              </a:ext>
            </a:extLst>
          </p:cNvPr>
          <p:cNvSpPr txBox="1"/>
          <p:nvPr/>
        </p:nvSpPr>
        <p:spPr>
          <a:xfrm>
            <a:off x="3839503" y="2180887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days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50DF81-BF25-3218-95AE-DC615E29425F}"/>
              </a:ext>
            </a:extLst>
          </p:cNvPr>
          <p:cNvSpPr txBox="1"/>
          <p:nvPr/>
        </p:nvSpPr>
        <p:spPr>
          <a:xfrm>
            <a:off x="3839503" y="1923397"/>
            <a:ext cx="11010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11-14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0DB3FC-12A5-73FC-06F7-8BB4FD63A556}"/>
              </a:ext>
            </a:extLst>
          </p:cNvPr>
          <p:cNvSpPr/>
          <p:nvPr/>
        </p:nvSpPr>
        <p:spPr>
          <a:xfrm>
            <a:off x="3165833" y="1637271"/>
            <a:ext cx="1774745" cy="9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20E1327-D22E-CB9B-EA0D-000C97E7DB7F}"/>
              </a:ext>
            </a:extLst>
          </p:cNvPr>
          <p:cNvCxnSpPr>
            <a:cxnSpLocks/>
          </p:cNvCxnSpPr>
          <p:nvPr/>
        </p:nvCxnSpPr>
        <p:spPr>
          <a:xfrm>
            <a:off x="960194" y="833536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3A3E3B8-A0A8-D137-67B7-9FECFA405870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i="0" baseline="30000" dirty="0"/>
              <a:t>1 </a:t>
            </a:r>
            <a:r>
              <a:rPr lang="fr-FR" sz="800" i="0" dirty="0"/>
              <a:t>Division of Public </a:t>
            </a:r>
            <a:r>
              <a:rPr lang="fr-FR" sz="800" i="0" dirty="0" err="1"/>
              <a:t>Health</a:t>
            </a:r>
            <a:r>
              <a:rPr lang="fr-FR" sz="800" i="0" dirty="0"/>
              <a:t>, </a:t>
            </a:r>
            <a:r>
              <a:rPr lang="fr-FR" sz="800" i="0" dirty="0" err="1"/>
              <a:t>Infectious</a:t>
            </a:r>
            <a:r>
              <a:rPr lang="fr-FR" sz="800" i="0" dirty="0"/>
              <a:t> </a:t>
            </a:r>
            <a:r>
              <a:rPr lang="fr-FR" sz="800" i="0" dirty="0" err="1"/>
              <a:t>Diseases</a:t>
            </a:r>
            <a:r>
              <a:rPr lang="fr-FR" sz="800" i="0" dirty="0"/>
              <a:t> and </a:t>
            </a:r>
            <a:r>
              <a:rPr lang="fr-FR" sz="800" i="0" dirty="0" err="1"/>
              <a:t>Occupational</a:t>
            </a:r>
            <a:r>
              <a:rPr lang="fr-FR" sz="800" i="0" dirty="0"/>
              <a:t> </a:t>
            </a:r>
            <a:r>
              <a:rPr lang="fr-FR" sz="800" i="0" dirty="0" err="1"/>
              <a:t>Medicine</a:t>
            </a:r>
            <a:r>
              <a:rPr lang="fr-FR" sz="800" i="0" dirty="0"/>
              <a:t>, </a:t>
            </a:r>
            <a:r>
              <a:rPr lang="fr-FR" sz="800" i="0" baseline="30000" dirty="0"/>
              <a:t>2</a:t>
            </a:r>
            <a:r>
              <a:rPr lang="fr-FR" sz="800" i="0" dirty="0"/>
              <a:t> </a:t>
            </a:r>
            <a:r>
              <a:rPr lang="fr-FR" sz="800" i="0" dirty="0" err="1"/>
              <a:t>Department</a:t>
            </a:r>
            <a:r>
              <a:rPr lang="fr-FR" sz="800" i="0" dirty="0"/>
              <a:t> of </a:t>
            </a:r>
            <a:r>
              <a:rPr lang="fr-FR" sz="800" i="0" dirty="0" err="1"/>
              <a:t>Internal</a:t>
            </a:r>
            <a:r>
              <a:rPr lang="fr-FR" sz="800" i="0" dirty="0"/>
              <a:t> </a:t>
            </a:r>
            <a:r>
              <a:rPr lang="fr-FR" sz="800" i="0" dirty="0" err="1"/>
              <a:t>Medicine</a:t>
            </a:r>
            <a:r>
              <a:rPr lang="fr-FR" sz="800" i="0" dirty="0"/>
              <a:t>, </a:t>
            </a:r>
            <a:r>
              <a:rPr lang="fr-FR" sz="800" i="0" baseline="30000" dirty="0"/>
              <a:t>3 </a:t>
            </a:r>
            <a:r>
              <a:rPr lang="fr-FR" sz="800" i="0" dirty="0" err="1"/>
              <a:t>Department</a:t>
            </a:r>
            <a:r>
              <a:rPr lang="fr-FR" sz="800" i="0" dirty="0"/>
              <a:t> of </a:t>
            </a:r>
            <a:r>
              <a:rPr lang="fr-FR" sz="800" i="0" dirty="0" err="1"/>
              <a:t>Pharmacy</a:t>
            </a:r>
            <a:r>
              <a:rPr lang="fr-FR" sz="800" i="0" dirty="0"/>
              <a:t>, </a:t>
            </a:r>
            <a:r>
              <a:rPr lang="fr-FR" sz="800" i="0" baseline="30000" dirty="0"/>
              <a:t>4</a:t>
            </a:r>
            <a:r>
              <a:rPr lang="fr-FR" sz="800" i="0" dirty="0"/>
              <a:t> Division of </a:t>
            </a:r>
            <a:r>
              <a:rPr lang="fr-FR" sz="800" i="0" dirty="0" err="1"/>
              <a:t>Cliical</a:t>
            </a:r>
            <a:r>
              <a:rPr lang="fr-FR" sz="800" i="0" dirty="0"/>
              <a:t> Trials &amp; </a:t>
            </a:r>
            <a:r>
              <a:rPr lang="fr-FR" sz="800" i="0" dirty="0" err="1"/>
              <a:t>Biostatistics</a:t>
            </a:r>
            <a:r>
              <a:rPr lang="fr-FR" sz="800" i="0" dirty="0"/>
              <a:t>, Mayo Clinic, Rochester, MN USA </a:t>
            </a:r>
          </a:p>
          <a:p>
            <a:br>
              <a:rPr lang="fr-FR" dirty="0"/>
            </a:br>
            <a:br>
              <a:rPr lang="fr-FR" dirty="0"/>
            </a:br>
            <a:r>
              <a:rPr lang="fr-FR" dirty="0" err="1"/>
              <a:t>Nischal</a:t>
            </a:r>
            <a:r>
              <a:rPr lang="fr-FR" dirty="0"/>
              <a:t> Ranganath1, Zachary Yetmar1, Audrey McCandless2, Christina Rivera3, Brian Lahr4, Aaron Tande1, Aditya Shah1</a:t>
            </a:r>
          </a:p>
        </p:txBody>
      </p:sp>
    </p:spTree>
    <p:extLst>
      <p:ext uri="{BB962C8B-B14F-4D97-AF65-F5344CB8AC3E}">
        <p14:creationId xmlns:p14="http://schemas.microsoft.com/office/powerpoint/2010/main" val="679865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E39F-5231-84EB-A201-FF6FE00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susceptibility &amp; resistance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55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the COVID-19 pandemic on prevalence of highly resistant microorganisms in </a:t>
            </a:r>
            <a:r>
              <a:rPr lang="en-US" dirty="0" err="1"/>
              <a:t>hospitalised</a:t>
            </a:r>
            <a:r>
              <a:rPr lang="en-US" dirty="0"/>
              <a:t> patients in the Netherlands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W. Altorf – Van Der </a:t>
            </a:r>
            <a:r>
              <a:rPr lang="fr-FR" dirty="0" err="1"/>
              <a:t>Kuil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#O0136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Impact of the COVID-19 pandemic on AMR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430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/>
          <p:nvPr/>
        </p:nvGraphicFramePr>
        <p:xfrm>
          <a:off x="1128634" y="1446085"/>
          <a:ext cx="5305459" cy="42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HRMO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960194" y="1047064"/>
            <a:ext cx="4987208" cy="4934636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1087065" y="819594"/>
            <a:ext cx="1274291" cy="438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600" b="1"/>
              <a:t>Proportions </a:t>
            </a:r>
            <a:endParaRPr lang="fr-FR" sz="1600" b="1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16200000">
            <a:off x="563558" y="3301520"/>
            <a:ext cx="125072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Resistance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</a:p>
        </p:txBody>
      </p:sp>
      <p:grpSp>
        <p:nvGrpSpPr>
          <p:cNvPr id="585" name="Groupe 584">
            <a:extLst>
              <a:ext uri="{FF2B5EF4-FFF2-40B4-BE49-F238E27FC236}">
                <a16:creationId xmlns:a16="http://schemas.microsoft.com/office/drawing/2014/main" id="{ED74F419-4A8E-5F89-A0C3-BEB1A6BCDB9D}"/>
              </a:ext>
            </a:extLst>
          </p:cNvPr>
          <p:cNvGrpSpPr/>
          <p:nvPr/>
        </p:nvGrpSpPr>
        <p:grpSpPr>
          <a:xfrm>
            <a:off x="1870173" y="5242558"/>
            <a:ext cx="3362830" cy="739141"/>
            <a:chOff x="1870173" y="5242558"/>
            <a:chExt cx="3256256" cy="739141"/>
          </a:xfrm>
        </p:grpSpPr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CF560CDA-E9C7-1608-4AF7-80D24F303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627560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05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ESBL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B813BE86-C346-3919-C0BE-8E0D89095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41739" y="5481324"/>
              <a:ext cx="73914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CPE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23468B5C-EBE2-1CB9-BFEF-0E5BBB3E8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23254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CPPA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CBEC7FFC-3C9B-056D-704A-D3B61AC9F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437948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MDR-PA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B504C38E-4FBC-8A47-0257-3AD5482AE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02778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MRSA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1BE9496A-0BFC-CD2C-3FE8-5F14AC433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626053" y="5481324"/>
              <a:ext cx="739141" cy="26161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VRE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5" name="Rectangle à coins arrondis 44"/>
          <p:cNvSpPr/>
          <p:nvPr/>
        </p:nvSpPr>
        <p:spPr>
          <a:xfrm>
            <a:off x="6565777" y="1047064"/>
            <a:ext cx="4666030" cy="4934636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6662733" y="839545"/>
            <a:ext cx="779468" cy="399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Rates </a:t>
            </a:r>
          </a:p>
        </p:txBody>
      </p:sp>
      <p:grpSp>
        <p:nvGrpSpPr>
          <p:cNvPr id="276" name="Groupe 275">
            <a:extLst>
              <a:ext uri="{FF2B5EF4-FFF2-40B4-BE49-F238E27FC236}">
                <a16:creationId xmlns:a16="http://schemas.microsoft.com/office/drawing/2014/main" id="{45D18480-55F4-CEFC-5789-00634F58AAC9}"/>
              </a:ext>
            </a:extLst>
          </p:cNvPr>
          <p:cNvGrpSpPr/>
          <p:nvPr/>
        </p:nvGrpSpPr>
        <p:grpSpPr>
          <a:xfrm>
            <a:off x="1753392" y="1669258"/>
            <a:ext cx="3515775" cy="3503477"/>
            <a:chOff x="1753392" y="1669258"/>
            <a:chExt cx="3515775" cy="3503477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B5AF0EE8-CD3B-E63B-48A5-6E587A35CA8C}"/>
                </a:ext>
              </a:extLst>
            </p:cNvPr>
            <p:cNvGrpSpPr/>
            <p:nvPr/>
          </p:nvGrpSpPr>
          <p:grpSpPr>
            <a:xfrm rot="5400000">
              <a:off x="2562881" y="3282753"/>
              <a:ext cx="830090" cy="45719"/>
              <a:chOff x="5014719" y="5665696"/>
              <a:chExt cx="470517" cy="139792"/>
            </a:xfrm>
          </p:grpSpPr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CABD68E3-88C2-DC86-4E52-DAF1103B1D7B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0C6FCAFA-76FA-A28F-444C-FAE6390EB4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594DAFFE-60F5-F49E-7786-C835DCB350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6E565158-E4BA-7A9A-1066-C5F79FFD8AB5}"/>
                </a:ext>
              </a:extLst>
            </p:cNvPr>
            <p:cNvGrpSpPr/>
            <p:nvPr/>
          </p:nvGrpSpPr>
          <p:grpSpPr>
            <a:xfrm rot="5400000">
              <a:off x="2790451" y="3613743"/>
              <a:ext cx="834475" cy="45719"/>
              <a:chOff x="5014719" y="5665696"/>
              <a:chExt cx="470517" cy="139792"/>
            </a:xfrm>
          </p:grpSpPr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5E3005FE-0515-C098-95F9-262048649583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696C85A0-F569-7D10-D847-CBE455CADA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>
                <a:extLst>
                  <a:ext uri="{FF2B5EF4-FFF2-40B4-BE49-F238E27FC236}">
                    <a16:creationId xmlns:a16="http://schemas.microsoft.com/office/drawing/2014/main" id="{336C663A-41C1-C290-6EF4-910D45A431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FE854ADE-F4C2-DD20-2894-E4B75C86DC86}"/>
                </a:ext>
              </a:extLst>
            </p:cNvPr>
            <p:cNvGrpSpPr/>
            <p:nvPr/>
          </p:nvGrpSpPr>
          <p:grpSpPr>
            <a:xfrm rot="5400000">
              <a:off x="2330193" y="3342963"/>
              <a:ext cx="1455753" cy="45719"/>
              <a:chOff x="5015223" y="5665698"/>
              <a:chExt cx="470564" cy="139792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509C89BC-CCDF-EB84-A1A1-4EE1B253E255}"/>
                  </a:ext>
                </a:extLst>
              </p:cNvPr>
              <p:cNvCxnSpPr/>
              <p:nvPr/>
            </p:nvCxnSpPr>
            <p:spPr>
              <a:xfrm>
                <a:off x="5015223" y="5735149"/>
                <a:ext cx="470564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C5FA10A0-A827-4D0F-852E-1C8A43C23A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5225" y="5665698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685764F3-9B6D-1762-2BF3-C6EDF4788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8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57F83EAE-8E59-E195-36C3-A7C626177278}"/>
                </a:ext>
              </a:extLst>
            </p:cNvPr>
            <p:cNvGrpSpPr/>
            <p:nvPr/>
          </p:nvGrpSpPr>
          <p:grpSpPr>
            <a:xfrm rot="5400000">
              <a:off x="2629164" y="3927738"/>
              <a:ext cx="1304722" cy="45719"/>
              <a:chOff x="5014719" y="5665696"/>
              <a:chExt cx="470517" cy="139792"/>
            </a:xfrm>
          </p:grpSpPr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1985E96D-4D68-9373-0632-6AC55FA70101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D3832EC1-0C2D-1E35-2C79-A9139E5FAD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43368C6B-910B-9651-8A13-DD85753B62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A5EB8553-FD86-0C62-1263-428C3669EE76}"/>
                </a:ext>
              </a:extLst>
            </p:cNvPr>
            <p:cNvGrpSpPr/>
            <p:nvPr/>
          </p:nvGrpSpPr>
          <p:grpSpPr>
            <a:xfrm rot="5400000">
              <a:off x="2761890" y="2784501"/>
              <a:ext cx="1195659" cy="45719"/>
              <a:chOff x="5014719" y="5665696"/>
              <a:chExt cx="470517" cy="139792"/>
            </a:xfrm>
          </p:grpSpPr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814A759B-2604-FD73-153B-CB6FCBD66C2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9689FE5A-6675-F59E-9B89-730272C4F4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C1E9B400-ABEF-3128-F3BA-C71C597E0F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7D221439-27D3-1F7C-77D0-1043D3710223}"/>
                </a:ext>
              </a:extLst>
            </p:cNvPr>
            <p:cNvGrpSpPr/>
            <p:nvPr/>
          </p:nvGrpSpPr>
          <p:grpSpPr>
            <a:xfrm rot="5400000">
              <a:off x="2370964" y="2714485"/>
              <a:ext cx="2140718" cy="50263"/>
              <a:chOff x="5014719" y="5665696"/>
              <a:chExt cx="470517" cy="139792"/>
            </a:xfrm>
          </p:grpSpPr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61E39B27-CC5C-748B-7C64-F815B3FAC40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F6B25622-994D-FFE5-B84A-3667DAC6CD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BCCF89CF-C4DA-1EA5-AB75-07CF2789D2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C98660F-7EE5-61E6-5EA6-3292F3AF9F80}"/>
                </a:ext>
              </a:extLst>
            </p:cNvPr>
            <p:cNvGrpSpPr/>
            <p:nvPr/>
          </p:nvGrpSpPr>
          <p:grpSpPr>
            <a:xfrm rot="5400000">
              <a:off x="1535908" y="2545589"/>
              <a:ext cx="511427" cy="45719"/>
              <a:chOff x="5014719" y="5665696"/>
              <a:chExt cx="470517" cy="139792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36451D9D-CCB7-85B0-5857-0EF3F390B38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0AFD27C-C99E-7106-74DD-CF97758653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D31E7F5F-DF3D-CE96-7E2F-28107D5472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7F64B9A1-8C98-D12F-BAB0-87D29567FD84}"/>
                </a:ext>
              </a:extLst>
            </p:cNvPr>
            <p:cNvGrpSpPr/>
            <p:nvPr/>
          </p:nvGrpSpPr>
          <p:grpSpPr>
            <a:xfrm rot="5400000">
              <a:off x="1514974" y="2579846"/>
              <a:ext cx="999343" cy="45719"/>
              <a:chOff x="5014719" y="5665696"/>
              <a:chExt cx="470517" cy="139792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9F802701-467E-A357-B03F-737BBD2EBD9A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4A3A34BC-664B-9DA5-B62D-BD0727C690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84F887AB-0D8B-5082-63CE-647B4BC400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0314AD25-E8D0-0B40-03D5-6C4E900C8019}"/>
                </a:ext>
              </a:extLst>
            </p:cNvPr>
            <p:cNvGrpSpPr/>
            <p:nvPr/>
          </p:nvGrpSpPr>
          <p:grpSpPr>
            <a:xfrm rot="5400000">
              <a:off x="1358946" y="2350380"/>
              <a:ext cx="999343" cy="45719"/>
              <a:chOff x="5014719" y="5665696"/>
              <a:chExt cx="470517" cy="139792"/>
            </a:xfrm>
          </p:grpSpPr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682E0BB8-DE38-38BF-17BC-0535F1B7EA8B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D948AD6C-FFA3-38F4-FE56-892A93F62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53BFCD27-886E-4142-3F5E-30AD8CF848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F407BFEE-5C58-10EE-CC65-DBDB61DD1E22}"/>
                </a:ext>
              </a:extLst>
            </p:cNvPr>
            <p:cNvGrpSpPr/>
            <p:nvPr/>
          </p:nvGrpSpPr>
          <p:grpSpPr>
            <a:xfrm rot="5400000">
              <a:off x="1545050" y="2491535"/>
              <a:ext cx="1094958" cy="45719"/>
              <a:chOff x="5014719" y="5665696"/>
              <a:chExt cx="470517" cy="139792"/>
            </a:xfrm>
          </p:grpSpPr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8937D2F5-E664-70DB-C12A-DA311AF05DF6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CE1C01CF-0F25-4091-3E35-96F2B1C3BC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0294A70C-EF3E-1196-E637-F634852DEE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598C9557-B327-8F7F-F0B7-B155D2718AA2}"/>
                </a:ext>
              </a:extLst>
            </p:cNvPr>
            <p:cNvGrpSpPr/>
            <p:nvPr/>
          </p:nvGrpSpPr>
          <p:grpSpPr>
            <a:xfrm rot="5400000">
              <a:off x="1831168" y="2548894"/>
              <a:ext cx="681034" cy="45719"/>
              <a:chOff x="5014719" y="5665696"/>
              <a:chExt cx="470517" cy="139792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F8DF0705-625A-EE83-83B2-5BA030165431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02406946-8ED0-0597-7A6D-AC6491797F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DFD9A963-EE12-83B1-D982-1510D75A78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A51D1AF-9866-AFC2-D27F-365EBFB4D0AC}"/>
                </a:ext>
              </a:extLst>
            </p:cNvPr>
            <p:cNvGrpSpPr/>
            <p:nvPr/>
          </p:nvGrpSpPr>
          <p:grpSpPr>
            <a:xfrm rot="5400000">
              <a:off x="1803249" y="3502457"/>
              <a:ext cx="902747" cy="45719"/>
              <a:chOff x="5014719" y="5665696"/>
              <a:chExt cx="470517" cy="139792"/>
            </a:xfrm>
          </p:grpSpPr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D1BC463B-F87F-7EA6-08B7-F3E8FA092B55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67A38AE3-7114-AAC5-5125-B303FD51CC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6941D1BD-B72B-7753-D051-68E722A59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5D9131-E621-CD2D-39DC-CD24C411B06E}"/>
                </a:ext>
              </a:extLst>
            </p:cNvPr>
            <p:cNvSpPr/>
            <p:nvPr/>
          </p:nvSpPr>
          <p:spPr>
            <a:xfrm rot="10800000" flipH="1">
              <a:off x="2944652" y="3363210"/>
              <a:ext cx="57600" cy="1800000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76AFF2-4BCC-69AE-4895-8095EFF7E8BB}"/>
                </a:ext>
              </a:extLst>
            </p:cNvPr>
            <p:cNvSpPr/>
            <p:nvPr/>
          </p:nvSpPr>
          <p:spPr>
            <a:xfrm rot="10800000" flipH="1">
              <a:off x="3555069" y="4105275"/>
              <a:ext cx="57600" cy="1067460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E6CF35-7720-FF7B-75E5-9456DF792B3F}"/>
                </a:ext>
              </a:extLst>
            </p:cNvPr>
            <p:cNvSpPr/>
            <p:nvPr/>
          </p:nvSpPr>
          <p:spPr>
            <a:xfrm rot="10800000" flipH="1">
              <a:off x="4145563" y="4740274"/>
              <a:ext cx="57600" cy="429285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F2674C5-BC25-3D1D-ACE4-6CD70BC59EC6}"/>
                </a:ext>
              </a:extLst>
            </p:cNvPr>
            <p:cNvSpPr/>
            <p:nvPr/>
          </p:nvSpPr>
          <p:spPr>
            <a:xfrm rot="10800000" flipH="1">
              <a:off x="4760464" y="5071268"/>
              <a:ext cx="72000" cy="98290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FB5BD806-9EC2-3166-A699-894ED19C65AC}"/>
                </a:ext>
              </a:extLst>
            </p:cNvPr>
            <p:cNvGrpSpPr/>
            <p:nvPr/>
          </p:nvGrpSpPr>
          <p:grpSpPr>
            <a:xfrm rot="5400000">
              <a:off x="4684293" y="4984479"/>
              <a:ext cx="213448" cy="45719"/>
              <a:chOff x="5014719" y="5665696"/>
              <a:chExt cx="470517" cy="139792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6BBBBF2-E53F-27FC-FBA5-FCF507B07185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D23A75BC-E46E-A421-8600-414F3D86A7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AE659741-C302-5AA5-5511-CD63093773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C9D634D5-D2FB-C1DD-2A4D-62EC1C0B6DE5}"/>
                </a:ext>
              </a:extLst>
            </p:cNvPr>
            <p:cNvGrpSpPr/>
            <p:nvPr/>
          </p:nvGrpSpPr>
          <p:grpSpPr>
            <a:xfrm rot="5400000">
              <a:off x="4032191" y="4677729"/>
              <a:ext cx="290511" cy="45719"/>
              <a:chOff x="5014719" y="5665696"/>
              <a:chExt cx="470517" cy="139792"/>
            </a:xfrm>
          </p:grpSpPr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418B3CF6-1DB5-546C-BEAC-AD467C0CF6B1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2E6B23E-D13D-2E30-BB1F-7416A58B7A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8BA075F4-2853-3C3F-B1AF-44CCC1CE2D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7C223B3B-435A-3A49-3BAA-B99AC7FEACFD}"/>
                </a:ext>
              </a:extLst>
            </p:cNvPr>
            <p:cNvGrpSpPr/>
            <p:nvPr/>
          </p:nvGrpSpPr>
          <p:grpSpPr>
            <a:xfrm rot="5400000">
              <a:off x="3226313" y="4011261"/>
              <a:ext cx="709046" cy="45719"/>
              <a:chOff x="5014719" y="5665696"/>
              <a:chExt cx="470517" cy="139792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88E3E859-4128-EFDA-D95F-F41BDC8DCD2A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FABCFC23-3060-69F2-8EF5-E17E486E92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73857692-D7E2-6590-72F5-94FF6B46F7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4B820FE1-7E5D-358A-3905-7E11D53BCE32}"/>
                </a:ext>
              </a:extLst>
            </p:cNvPr>
            <p:cNvGrpSpPr/>
            <p:nvPr/>
          </p:nvGrpSpPr>
          <p:grpSpPr>
            <a:xfrm rot="5400000">
              <a:off x="2563635" y="3287379"/>
              <a:ext cx="828000" cy="36000"/>
              <a:chOff x="5014719" y="5665696"/>
              <a:chExt cx="470517" cy="139792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AB3AC53A-5938-1F0B-3342-71465A579F9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A97EE8CD-C0FC-4913-BED0-4D77B484BE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9B2D39DC-6C3A-3352-4F8E-73FBF849DD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AF4EBC9-23CF-FB24-661A-4413D3C9F76E}"/>
                </a:ext>
              </a:extLst>
            </p:cNvPr>
            <p:cNvSpPr/>
            <p:nvPr/>
          </p:nvSpPr>
          <p:spPr>
            <a:xfrm flipH="1">
              <a:off x="1753392" y="2575560"/>
              <a:ext cx="72000" cy="2590800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A87389D8-37B8-09B7-BA9F-840981F3114A}"/>
                </a:ext>
              </a:extLst>
            </p:cNvPr>
            <p:cNvGrpSpPr/>
            <p:nvPr/>
          </p:nvGrpSpPr>
          <p:grpSpPr>
            <a:xfrm rot="5400000">
              <a:off x="1436275" y="2826390"/>
              <a:ext cx="999343" cy="45719"/>
              <a:chOff x="5014719" y="5665696"/>
              <a:chExt cx="470517" cy="139792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E8CE979E-0A67-66CF-31DE-650F0F078625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461CFC5B-DC28-C15D-8790-379BFCEE61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CF41B549-B481-15A9-D9C7-3109BF9E0D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6AF6EF-49B2-1594-0A11-33E1C6D3B79B}"/>
                </a:ext>
              </a:extLst>
            </p:cNvPr>
            <p:cNvSpPr/>
            <p:nvPr/>
          </p:nvSpPr>
          <p:spPr>
            <a:xfrm flipH="1">
              <a:off x="1829291" y="2402681"/>
              <a:ext cx="72000" cy="276367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E30B03F-5A57-B440-2CF4-FC1C9A654DD4}"/>
                </a:ext>
              </a:extLst>
            </p:cNvPr>
            <p:cNvSpPr/>
            <p:nvPr/>
          </p:nvSpPr>
          <p:spPr>
            <a:xfrm flipH="1">
              <a:off x="1905190" y="2912269"/>
              <a:ext cx="72000" cy="225409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6717B57-0D56-1F0A-12A3-B5D6CE0658D2}"/>
                </a:ext>
              </a:extLst>
            </p:cNvPr>
            <p:cNvSpPr/>
            <p:nvPr/>
          </p:nvSpPr>
          <p:spPr>
            <a:xfrm flipH="1">
              <a:off x="1981089" y="2424641"/>
              <a:ext cx="72000" cy="274171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5D21BCE-DE9D-E8F0-F529-D085F42FBF69}"/>
                </a:ext>
              </a:extLst>
            </p:cNvPr>
            <p:cNvSpPr/>
            <p:nvPr/>
          </p:nvSpPr>
          <p:spPr>
            <a:xfrm flipH="1">
              <a:off x="2056988" y="2580322"/>
              <a:ext cx="72000" cy="2586038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3DBD720-FA1C-F6CD-BEFC-A4B670D1E894}"/>
                </a:ext>
              </a:extLst>
            </p:cNvPr>
            <p:cNvSpPr/>
            <p:nvPr/>
          </p:nvSpPr>
          <p:spPr>
            <a:xfrm flipH="1">
              <a:off x="2132887" y="2602706"/>
              <a:ext cx="72000" cy="2563654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AEEC877-D9C9-36F2-AC05-F894600B7DEA}"/>
                </a:ext>
              </a:extLst>
            </p:cNvPr>
            <p:cNvSpPr/>
            <p:nvPr/>
          </p:nvSpPr>
          <p:spPr>
            <a:xfrm flipH="1">
              <a:off x="2208785" y="3583781"/>
              <a:ext cx="72000" cy="158257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D2AD18B-B24D-94FC-B529-C7DF56055A3C}"/>
                </a:ext>
              </a:extLst>
            </p:cNvPr>
            <p:cNvSpPr/>
            <p:nvPr/>
          </p:nvSpPr>
          <p:spPr>
            <a:xfrm flipH="1">
              <a:off x="2944462" y="3359550"/>
              <a:ext cx="72000" cy="1806809"/>
            </a:xfrm>
            <a:prstGeom prst="rect">
              <a:avLst/>
            </a:prstGeom>
            <a:solidFill>
              <a:srgbClr val="E7E6E6">
                <a:alpha val="6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BAAEE916-57E9-BE7E-9233-EB0A32C6BD1B}"/>
                </a:ext>
              </a:extLst>
            </p:cNvPr>
            <p:cNvGrpSpPr/>
            <p:nvPr/>
          </p:nvGrpSpPr>
          <p:grpSpPr>
            <a:xfrm rot="5400000">
              <a:off x="2499108" y="4060847"/>
              <a:ext cx="1260000" cy="45719"/>
              <a:chOff x="5014719" y="5665696"/>
              <a:chExt cx="470517" cy="139792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3E35D30E-C334-BF72-EFEB-A08153F5A30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2DF251EF-D289-30ED-BF84-8A12DC7717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3B138852-3E2D-132C-8B6A-E08D65B9FA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5B7016C-612B-E43A-5E10-29DB9355F35E}"/>
                </a:ext>
              </a:extLst>
            </p:cNvPr>
            <p:cNvSpPr/>
            <p:nvPr/>
          </p:nvSpPr>
          <p:spPr>
            <a:xfrm flipH="1">
              <a:off x="3020361" y="3498056"/>
              <a:ext cx="72000" cy="1668304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19CDC5B-87D1-64EA-579D-EBABD06D14D4}"/>
                </a:ext>
              </a:extLst>
            </p:cNvPr>
            <p:cNvSpPr/>
            <p:nvPr/>
          </p:nvSpPr>
          <p:spPr>
            <a:xfrm flipH="1">
              <a:off x="3096260" y="4298569"/>
              <a:ext cx="72000" cy="867791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5202C03-911A-E284-3974-1A942326B0D2}"/>
                </a:ext>
              </a:extLst>
            </p:cNvPr>
            <p:cNvSpPr/>
            <p:nvPr/>
          </p:nvSpPr>
          <p:spPr>
            <a:xfrm flipH="1">
              <a:off x="3172159" y="3681979"/>
              <a:ext cx="72000" cy="1484381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5A8FCD7-EA2D-5F66-338E-62F2B9A7AA41}"/>
                </a:ext>
              </a:extLst>
            </p:cNvPr>
            <p:cNvSpPr/>
            <p:nvPr/>
          </p:nvSpPr>
          <p:spPr>
            <a:xfrm flipH="1">
              <a:off x="3248058" y="4114800"/>
              <a:ext cx="72000" cy="1051560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8CEAA65-B8E1-56B0-09D1-0C0F4A3A931D}"/>
                </a:ext>
              </a:extLst>
            </p:cNvPr>
            <p:cNvSpPr/>
            <p:nvPr/>
          </p:nvSpPr>
          <p:spPr>
            <a:xfrm flipH="1">
              <a:off x="3323957" y="2872498"/>
              <a:ext cx="72000" cy="2293861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AB2B72E-B860-4E31-A9F9-3F11F502AB0C}"/>
                </a:ext>
              </a:extLst>
            </p:cNvPr>
            <p:cNvSpPr/>
            <p:nvPr/>
          </p:nvSpPr>
          <p:spPr>
            <a:xfrm flipH="1">
              <a:off x="3399855" y="2977147"/>
              <a:ext cx="72000" cy="2189213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2712CF7-0EBF-7D49-073D-AAFEEA972AF8}"/>
                </a:ext>
              </a:extLst>
            </p:cNvPr>
            <p:cNvSpPr/>
            <p:nvPr/>
          </p:nvSpPr>
          <p:spPr>
            <a:xfrm flipH="1">
              <a:off x="3616928" y="3976317"/>
              <a:ext cx="72000" cy="1190043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37A87FE-453B-B6F7-F947-280B22CEEF89}"/>
                </a:ext>
              </a:extLst>
            </p:cNvPr>
            <p:cNvSpPr/>
            <p:nvPr/>
          </p:nvSpPr>
          <p:spPr>
            <a:xfrm flipH="1">
              <a:off x="3693187" y="4753095"/>
              <a:ext cx="72000" cy="413265"/>
            </a:xfrm>
            <a:prstGeom prst="rect">
              <a:avLst/>
            </a:prstGeom>
            <a:solidFill>
              <a:schemeClr val="bg2">
                <a:lumMod val="1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4F8BD43-354D-55C0-1C66-7D6F233E91C3}"/>
                </a:ext>
              </a:extLst>
            </p:cNvPr>
            <p:cNvSpPr/>
            <p:nvPr/>
          </p:nvSpPr>
          <p:spPr>
            <a:xfrm flipH="1">
              <a:off x="3845705" y="4713187"/>
              <a:ext cx="72000" cy="453174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7BE4CFF-2A52-9298-0E4C-827D1CCEA8D5}"/>
                </a:ext>
              </a:extLst>
            </p:cNvPr>
            <p:cNvSpPr/>
            <p:nvPr/>
          </p:nvSpPr>
          <p:spPr>
            <a:xfrm flipH="1">
              <a:off x="3769446" y="4229340"/>
              <a:ext cx="72000" cy="937021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EB7B37E-53D0-EAE2-D20C-FE3368B252D1}"/>
                </a:ext>
              </a:extLst>
            </p:cNvPr>
            <p:cNvSpPr/>
            <p:nvPr/>
          </p:nvSpPr>
          <p:spPr>
            <a:xfrm flipH="1">
              <a:off x="3921964" y="3850721"/>
              <a:ext cx="72000" cy="1315640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B713BD2-8F0B-BF3E-BDB9-3A1041F4E0A7}"/>
                </a:ext>
              </a:extLst>
            </p:cNvPr>
            <p:cNvSpPr/>
            <p:nvPr/>
          </p:nvSpPr>
          <p:spPr>
            <a:xfrm flipH="1">
              <a:off x="3998222" y="4298569"/>
              <a:ext cx="72000" cy="867792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2F6E5E63-A1ED-342C-6B84-715E156C30CB}"/>
                </a:ext>
              </a:extLst>
            </p:cNvPr>
            <p:cNvGrpSpPr/>
            <p:nvPr/>
          </p:nvGrpSpPr>
          <p:grpSpPr>
            <a:xfrm rot="5400000">
              <a:off x="2979540" y="3789779"/>
              <a:ext cx="1346696" cy="45719"/>
              <a:chOff x="5014719" y="5665696"/>
              <a:chExt cx="470517" cy="139792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1EADB4F5-9ED2-06EE-06D7-5AC6C757D9DF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0908B1C1-6250-EBEC-71C0-5BEE5D0FF8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A86AADE1-5E7D-90F0-D43E-C648C41BA4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A8F046C6-041A-0BDD-8126-2917F4B58267}"/>
                </a:ext>
              </a:extLst>
            </p:cNvPr>
            <p:cNvGrpSpPr/>
            <p:nvPr/>
          </p:nvGrpSpPr>
          <p:grpSpPr>
            <a:xfrm rot="5400000">
              <a:off x="3201107" y="3950659"/>
              <a:ext cx="1668455" cy="45719"/>
              <a:chOff x="5014719" y="5665696"/>
              <a:chExt cx="470517" cy="139792"/>
            </a:xfrm>
          </p:grpSpPr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3129967F-344A-EE46-475E-6AD63BFCFD9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6B4F37D2-9D07-A4BC-06C5-A1B02F9C29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E62026DB-3D77-0F9F-1DDB-E0582D2EA9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50145D93-0774-D75C-35BD-341596D3C6C7}"/>
                </a:ext>
              </a:extLst>
            </p:cNvPr>
            <p:cNvGrpSpPr/>
            <p:nvPr/>
          </p:nvGrpSpPr>
          <p:grpSpPr>
            <a:xfrm rot="5400000">
              <a:off x="3185038" y="4463988"/>
              <a:ext cx="1086882" cy="45719"/>
              <a:chOff x="5014719" y="5665696"/>
              <a:chExt cx="470517" cy="139792"/>
            </a:xfrm>
          </p:grpSpPr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D78C0C47-E4C9-6595-BDC9-92369BD5C568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7033DA9F-3380-7C01-08E9-26BC02436A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ECFFEBD1-16A6-9C1C-7EBC-185878A56F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772A0D85-B728-799F-E31A-830AB6C16E3F}"/>
                </a:ext>
              </a:extLst>
            </p:cNvPr>
            <p:cNvGrpSpPr/>
            <p:nvPr/>
          </p:nvGrpSpPr>
          <p:grpSpPr>
            <a:xfrm rot="5400000">
              <a:off x="3447458" y="4120760"/>
              <a:ext cx="721836" cy="45719"/>
              <a:chOff x="5014719" y="5665696"/>
              <a:chExt cx="470517" cy="139792"/>
            </a:xfrm>
          </p:grpSpPr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3DC63138-F986-DE61-F4CB-2C50FD0ED5F2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FA0D3DBA-F807-EBC1-9A87-AA851481BB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D444C299-ABE0-B8CD-B465-25C561A65D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83C2F1B1-E1C6-C84C-8DDD-07294D7AA8A2}"/>
                </a:ext>
              </a:extLst>
            </p:cNvPr>
            <p:cNvGrpSpPr/>
            <p:nvPr/>
          </p:nvGrpSpPr>
          <p:grpSpPr>
            <a:xfrm rot="5400000">
              <a:off x="3374209" y="4461348"/>
              <a:ext cx="1021377" cy="45719"/>
              <a:chOff x="5014719" y="5665696"/>
              <a:chExt cx="470517" cy="139792"/>
            </a:xfrm>
          </p:grpSpPr>
          <p:cxnSp>
            <p:nvCxnSpPr>
              <p:cNvPr id="156" name="Connecteur droit 155">
                <a:extLst>
                  <a:ext uri="{FF2B5EF4-FFF2-40B4-BE49-F238E27FC236}">
                    <a16:creationId xmlns:a16="http://schemas.microsoft.com/office/drawing/2014/main" id="{7CDEFC77-96DD-CCB2-D1A8-20C44FBA1210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>
                <a:extLst>
                  <a:ext uri="{FF2B5EF4-FFF2-40B4-BE49-F238E27FC236}">
                    <a16:creationId xmlns:a16="http://schemas.microsoft.com/office/drawing/2014/main" id="{8FF41DE6-AD63-2BE3-35CE-4F11443D00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>
                <a:extLst>
                  <a:ext uri="{FF2B5EF4-FFF2-40B4-BE49-F238E27FC236}">
                    <a16:creationId xmlns:a16="http://schemas.microsoft.com/office/drawing/2014/main" id="{1A12D176-D9E4-7B0D-BC28-76A66451BA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02F36008-868C-9F02-3EB6-D10B5767047F}"/>
                </a:ext>
              </a:extLst>
            </p:cNvPr>
            <p:cNvGrpSpPr/>
            <p:nvPr/>
          </p:nvGrpSpPr>
          <p:grpSpPr>
            <a:xfrm rot="5400000" flipV="1">
              <a:off x="3476622" y="3721435"/>
              <a:ext cx="972000" cy="56969"/>
              <a:chOff x="5014719" y="5665696"/>
              <a:chExt cx="470517" cy="139792"/>
            </a:xfrm>
          </p:grpSpPr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F0410CAB-52DC-75AA-93FA-FBDDCE0E63DF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DD8975F5-C7C1-50CE-AFBA-732744AAD4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F046D8E5-6805-B4D9-363F-D04537DA56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B9EB5A2-D75E-7C4F-751A-D8DFD192D493}"/>
                </a:ext>
              </a:extLst>
            </p:cNvPr>
            <p:cNvSpPr/>
            <p:nvPr/>
          </p:nvSpPr>
          <p:spPr>
            <a:xfrm flipH="1">
              <a:off x="4210593" y="4189502"/>
              <a:ext cx="72000" cy="980033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493FA28-7189-C808-079E-87E49785125D}"/>
                </a:ext>
              </a:extLst>
            </p:cNvPr>
            <p:cNvSpPr/>
            <p:nvPr/>
          </p:nvSpPr>
          <p:spPr>
            <a:xfrm flipH="1">
              <a:off x="4282880" y="4781550"/>
              <a:ext cx="72000" cy="384810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545442E-B774-E5A8-CFA3-FDE17929691B}"/>
                </a:ext>
              </a:extLst>
            </p:cNvPr>
            <p:cNvSpPr/>
            <p:nvPr/>
          </p:nvSpPr>
          <p:spPr>
            <a:xfrm flipH="1">
              <a:off x="4591078" y="4362626"/>
              <a:ext cx="72000" cy="803734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FFB6FD8-1E77-60AE-EFE6-DFB3ACFFFC13}"/>
                </a:ext>
              </a:extLst>
            </p:cNvPr>
            <p:cNvSpPr/>
            <p:nvPr/>
          </p:nvSpPr>
          <p:spPr>
            <a:xfrm flipH="1">
              <a:off x="4514027" y="4555332"/>
              <a:ext cx="72000" cy="611028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5153812-2B83-71EE-116A-5DF66ECE290F}"/>
                </a:ext>
              </a:extLst>
            </p:cNvPr>
            <p:cNvSpPr/>
            <p:nvPr/>
          </p:nvSpPr>
          <p:spPr>
            <a:xfrm flipH="1">
              <a:off x="4436978" y="4485431"/>
              <a:ext cx="72000" cy="680929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247ED1B-30A5-EA09-38D0-88F22572D0F7}"/>
                </a:ext>
              </a:extLst>
            </p:cNvPr>
            <p:cNvSpPr/>
            <p:nvPr/>
          </p:nvSpPr>
          <p:spPr>
            <a:xfrm flipH="1">
              <a:off x="4359929" y="4555332"/>
              <a:ext cx="72000" cy="611028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9" name="Groupe 168">
              <a:extLst>
                <a:ext uri="{FF2B5EF4-FFF2-40B4-BE49-F238E27FC236}">
                  <a16:creationId xmlns:a16="http://schemas.microsoft.com/office/drawing/2014/main" id="{301428B9-D07D-A01C-CF77-C50E89CBE2EB}"/>
                </a:ext>
              </a:extLst>
            </p:cNvPr>
            <p:cNvGrpSpPr/>
            <p:nvPr/>
          </p:nvGrpSpPr>
          <p:grpSpPr>
            <a:xfrm rot="5400000">
              <a:off x="3863443" y="4076994"/>
              <a:ext cx="766394" cy="45719"/>
              <a:chOff x="5014719" y="5665696"/>
              <a:chExt cx="470517" cy="139792"/>
            </a:xfrm>
          </p:grpSpPr>
          <p:cxnSp>
            <p:nvCxnSpPr>
              <p:cNvPr id="170" name="Connecteur droit 169">
                <a:extLst>
                  <a:ext uri="{FF2B5EF4-FFF2-40B4-BE49-F238E27FC236}">
                    <a16:creationId xmlns:a16="http://schemas.microsoft.com/office/drawing/2014/main" id="{A0AD03B0-B7CC-958A-71AD-DFC1CC696A8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>
                <a:extLst>
                  <a:ext uri="{FF2B5EF4-FFF2-40B4-BE49-F238E27FC236}">
                    <a16:creationId xmlns:a16="http://schemas.microsoft.com/office/drawing/2014/main" id="{C5AC3AE7-081B-B025-1C61-CC6E15DB5E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>
                <a:extLst>
                  <a:ext uri="{FF2B5EF4-FFF2-40B4-BE49-F238E27FC236}">
                    <a16:creationId xmlns:a16="http://schemas.microsoft.com/office/drawing/2014/main" id="{0E1D672A-5676-22F5-2F00-ACFB4448BF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CB769C32-4D4A-B248-A8ED-F58087AE9AA0}"/>
                </a:ext>
              </a:extLst>
            </p:cNvPr>
            <p:cNvGrpSpPr/>
            <p:nvPr/>
          </p:nvGrpSpPr>
          <p:grpSpPr>
            <a:xfrm rot="5400000">
              <a:off x="4218846" y="4236008"/>
              <a:ext cx="830634" cy="50905"/>
              <a:chOff x="5014719" y="5665696"/>
              <a:chExt cx="470517" cy="139792"/>
            </a:xfrm>
          </p:grpSpPr>
          <p:cxnSp>
            <p:nvCxnSpPr>
              <p:cNvPr id="174" name="Connecteur droit 173">
                <a:extLst>
                  <a:ext uri="{FF2B5EF4-FFF2-40B4-BE49-F238E27FC236}">
                    <a16:creationId xmlns:a16="http://schemas.microsoft.com/office/drawing/2014/main" id="{91FA14EA-1930-3531-C364-51197CD44F48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>
                <a:extLst>
                  <a:ext uri="{FF2B5EF4-FFF2-40B4-BE49-F238E27FC236}">
                    <a16:creationId xmlns:a16="http://schemas.microsoft.com/office/drawing/2014/main" id="{4B30D847-7E85-FD12-291F-3A492FAD31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>
                <a:extLst>
                  <a:ext uri="{FF2B5EF4-FFF2-40B4-BE49-F238E27FC236}">
                    <a16:creationId xmlns:a16="http://schemas.microsoft.com/office/drawing/2014/main" id="{FC0EC926-F308-6C55-0D3C-C121FBE914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21B890CF-900D-0516-8625-E9FB0A17E9E8}"/>
                </a:ext>
              </a:extLst>
            </p:cNvPr>
            <p:cNvGrpSpPr/>
            <p:nvPr/>
          </p:nvGrpSpPr>
          <p:grpSpPr>
            <a:xfrm rot="5400000">
              <a:off x="4021365" y="4657724"/>
              <a:ext cx="611027" cy="45719"/>
              <a:chOff x="5014719" y="5665696"/>
              <a:chExt cx="470517" cy="139792"/>
            </a:xfrm>
          </p:grpSpPr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2FC99685-D13A-42BB-7D77-4F335B77A57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>
                <a:extLst>
                  <a:ext uri="{FF2B5EF4-FFF2-40B4-BE49-F238E27FC236}">
                    <a16:creationId xmlns:a16="http://schemas.microsoft.com/office/drawing/2014/main" id="{EEEA1072-6252-E543-BAAC-96F94FBFA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>
                <a:extLst>
                  <a:ext uri="{FF2B5EF4-FFF2-40B4-BE49-F238E27FC236}">
                    <a16:creationId xmlns:a16="http://schemas.microsoft.com/office/drawing/2014/main" id="{FD44BCA6-7732-7B5F-7C14-E4B106612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e 180">
              <a:extLst>
                <a:ext uri="{FF2B5EF4-FFF2-40B4-BE49-F238E27FC236}">
                  <a16:creationId xmlns:a16="http://schemas.microsoft.com/office/drawing/2014/main" id="{F724C64E-8CCD-E928-C6F7-56730CFB7E16}"/>
                </a:ext>
              </a:extLst>
            </p:cNvPr>
            <p:cNvGrpSpPr/>
            <p:nvPr/>
          </p:nvGrpSpPr>
          <p:grpSpPr>
            <a:xfrm rot="5400000">
              <a:off x="4255685" y="4462297"/>
              <a:ext cx="290511" cy="45719"/>
              <a:chOff x="5014719" y="5665696"/>
              <a:chExt cx="470517" cy="139792"/>
            </a:xfrm>
          </p:grpSpPr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A19BF6E1-5850-41F5-A703-B175900DE9B3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3A4CECB2-0731-055C-69A4-DB2815F7BC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68118ECF-8058-ABE3-F522-C4411F447B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CBF6A19F-6305-B9A5-19A5-96BBEF51D6DC}"/>
                </a:ext>
              </a:extLst>
            </p:cNvPr>
            <p:cNvGrpSpPr/>
            <p:nvPr/>
          </p:nvGrpSpPr>
          <p:grpSpPr>
            <a:xfrm rot="5400000">
              <a:off x="4353565" y="4506790"/>
              <a:ext cx="401716" cy="52552"/>
              <a:chOff x="5014719" y="5665696"/>
              <a:chExt cx="470517" cy="139792"/>
            </a:xfrm>
          </p:grpSpPr>
          <p:cxnSp>
            <p:nvCxnSpPr>
              <p:cNvPr id="186" name="Connecteur droit 185">
                <a:extLst>
                  <a:ext uri="{FF2B5EF4-FFF2-40B4-BE49-F238E27FC236}">
                    <a16:creationId xmlns:a16="http://schemas.microsoft.com/office/drawing/2014/main" id="{9DA80BB2-13F8-B174-F190-7381C0F73971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45C9E74C-4900-3B2A-A032-8619CD7924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1891D563-2651-21E6-524B-140449DF92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e 188">
              <a:extLst>
                <a:ext uri="{FF2B5EF4-FFF2-40B4-BE49-F238E27FC236}">
                  <a16:creationId xmlns:a16="http://schemas.microsoft.com/office/drawing/2014/main" id="{98428AFD-EAD8-02A8-4D68-960F7B98F34C}"/>
                </a:ext>
              </a:extLst>
            </p:cNvPr>
            <p:cNvGrpSpPr/>
            <p:nvPr/>
          </p:nvGrpSpPr>
          <p:grpSpPr>
            <a:xfrm rot="5400000">
              <a:off x="4096794" y="4369978"/>
              <a:ext cx="765398" cy="45719"/>
              <a:chOff x="5014719" y="5665696"/>
              <a:chExt cx="470517" cy="139792"/>
            </a:xfrm>
          </p:grpSpPr>
          <p:cxnSp>
            <p:nvCxnSpPr>
              <p:cNvPr id="190" name="Connecteur droit 189">
                <a:extLst>
                  <a:ext uri="{FF2B5EF4-FFF2-40B4-BE49-F238E27FC236}">
                    <a16:creationId xmlns:a16="http://schemas.microsoft.com/office/drawing/2014/main" id="{C2E63D42-65CD-F2B9-3818-2AA8782D8A1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>
                <a:extLst>
                  <a:ext uri="{FF2B5EF4-FFF2-40B4-BE49-F238E27FC236}">
                    <a16:creationId xmlns:a16="http://schemas.microsoft.com/office/drawing/2014/main" id="{0D232EFE-E2AB-63EB-B5A2-3790391693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>
                <a:extLst>
                  <a:ext uri="{FF2B5EF4-FFF2-40B4-BE49-F238E27FC236}">
                    <a16:creationId xmlns:a16="http://schemas.microsoft.com/office/drawing/2014/main" id="{BE1BA4B2-04E4-1F23-04C2-E5C97CF4A6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903E0C2-CC29-7290-5322-BEB1D25AF617}"/>
                </a:ext>
              </a:extLst>
            </p:cNvPr>
            <p:cNvSpPr/>
            <p:nvPr/>
          </p:nvSpPr>
          <p:spPr>
            <a:xfrm flipH="1">
              <a:off x="4833404" y="5049517"/>
              <a:ext cx="72000" cy="122872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79544FE-7DEF-704E-80E2-E0C529871C4B}"/>
                </a:ext>
              </a:extLst>
            </p:cNvPr>
            <p:cNvSpPr/>
            <p:nvPr/>
          </p:nvSpPr>
          <p:spPr>
            <a:xfrm flipH="1">
              <a:off x="4913573" y="5049517"/>
              <a:ext cx="72000" cy="122872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17F2CCF-429D-52A4-0B6B-DD46FD67A088}"/>
                </a:ext>
              </a:extLst>
            </p:cNvPr>
            <p:cNvSpPr/>
            <p:nvPr/>
          </p:nvSpPr>
          <p:spPr>
            <a:xfrm flipH="1">
              <a:off x="4988893" y="5120300"/>
              <a:ext cx="72000" cy="49235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A3D7B3C-DB23-8F98-CC64-1D16814C6C5C}"/>
                </a:ext>
              </a:extLst>
            </p:cNvPr>
            <p:cNvSpPr/>
            <p:nvPr/>
          </p:nvSpPr>
          <p:spPr>
            <a:xfrm flipH="1">
              <a:off x="5122739" y="5092701"/>
              <a:ext cx="72000" cy="76858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0082DB3-FC4E-4D50-76EA-16B4EBCB6679}"/>
                </a:ext>
              </a:extLst>
            </p:cNvPr>
            <p:cNvSpPr/>
            <p:nvPr/>
          </p:nvSpPr>
          <p:spPr>
            <a:xfrm flipH="1">
              <a:off x="5197167" y="4813408"/>
              <a:ext cx="72000" cy="356151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8" name="Groupe 197">
              <a:extLst>
                <a:ext uri="{FF2B5EF4-FFF2-40B4-BE49-F238E27FC236}">
                  <a16:creationId xmlns:a16="http://schemas.microsoft.com/office/drawing/2014/main" id="{E6E52A99-E36C-ED77-3FCD-70DE4FF0484B}"/>
                </a:ext>
              </a:extLst>
            </p:cNvPr>
            <p:cNvGrpSpPr/>
            <p:nvPr/>
          </p:nvGrpSpPr>
          <p:grpSpPr>
            <a:xfrm rot="5400000">
              <a:off x="4720624" y="4931167"/>
              <a:ext cx="314109" cy="45721"/>
              <a:chOff x="5011127" y="5665696"/>
              <a:chExt cx="474109" cy="139796"/>
            </a:xfrm>
          </p:grpSpPr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C209E305-CB23-3FC9-2BA0-7DE5654E77D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D9EED387-6911-DB9E-042C-2FA38415BE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1127" y="5665701"/>
                <a:ext cx="195" cy="139791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F6A412FC-1F05-CD99-3AC7-F5927B468B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00980F40-4C1B-9476-2201-1791BD3BD4D9}"/>
                </a:ext>
              </a:extLst>
            </p:cNvPr>
            <p:cNvGrpSpPr/>
            <p:nvPr/>
          </p:nvGrpSpPr>
          <p:grpSpPr>
            <a:xfrm rot="5400000">
              <a:off x="5052963" y="4998200"/>
              <a:ext cx="225837" cy="45719"/>
              <a:chOff x="5000343" y="5665696"/>
              <a:chExt cx="484893" cy="139792"/>
            </a:xfrm>
          </p:grpSpPr>
          <p:cxnSp>
            <p:nvCxnSpPr>
              <p:cNvPr id="203" name="Connecteur droit 202">
                <a:extLst>
                  <a:ext uri="{FF2B5EF4-FFF2-40B4-BE49-F238E27FC236}">
                    <a16:creationId xmlns:a16="http://schemas.microsoft.com/office/drawing/2014/main" id="{A3FE13E1-13AC-5CDC-2ACD-E659A746F4A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4" name="Connecteur droit 203">
                <a:extLst>
                  <a:ext uri="{FF2B5EF4-FFF2-40B4-BE49-F238E27FC236}">
                    <a16:creationId xmlns:a16="http://schemas.microsoft.com/office/drawing/2014/main" id="{EECA54F6-5559-5892-EA07-A59FA18EDC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00343" y="5665696"/>
                <a:ext cx="195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5" name="Connecteur droit 204">
                <a:extLst>
                  <a:ext uri="{FF2B5EF4-FFF2-40B4-BE49-F238E27FC236}">
                    <a16:creationId xmlns:a16="http://schemas.microsoft.com/office/drawing/2014/main" id="{B5A7EB02-7E92-4C3D-F362-C17E8E616B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06" name="Groupe 205">
              <a:extLst>
                <a:ext uri="{FF2B5EF4-FFF2-40B4-BE49-F238E27FC236}">
                  <a16:creationId xmlns:a16="http://schemas.microsoft.com/office/drawing/2014/main" id="{F5369E7A-EA10-D3D5-6632-917E9F9EACE4}"/>
                </a:ext>
              </a:extLst>
            </p:cNvPr>
            <p:cNvGrpSpPr/>
            <p:nvPr/>
          </p:nvGrpSpPr>
          <p:grpSpPr>
            <a:xfrm rot="5400000">
              <a:off x="4954332" y="5047274"/>
              <a:ext cx="122873" cy="49408"/>
              <a:chOff x="5000343" y="5665696"/>
              <a:chExt cx="484893" cy="139792"/>
            </a:xfrm>
          </p:grpSpPr>
          <p:cxnSp>
            <p:nvCxnSpPr>
              <p:cNvPr id="207" name="Connecteur droit 206">
                <a:extLst>
                  <a:ext uri="{FF2B5EF4-FFF2-40B4-BE49-F238E27FC236}">
                    <a16:creationId xmlns:a16="http://schemas.microsoft.com/office/drawing/2014/main" id="{AC2A935E-DBCA-85F6-13A1-EAF07E8A91F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8" name="Connecteur droit 207">
                <a:extLst>
                  <a:ext uri="{FF2B5EF4-FFF2-40B4-BE49-F238E27FC236}">
                    <a16:creationId xmlns:a16="http://schemas.microsoft.com/office/drawing/2014/main" id="{7A10D587-79AC-34A5-3282-D4A8E5E5CB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00343" y="5665696"/>
                <a:ext cx="195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9" name="Connecteur droit 208">
                <a:extLst>
                  <a:ext uri="{FF2B5EF4-FFF2-40B4-BE49-F238E27FC236}">
                    <a16:creationId xmlns:a16="http://schemas.microsoft.com/office/drawing/2014/main" id="{5246F2DC-445D-41CA-67A3-5D49238137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10" name="Groupe 209">
              <a:extLst>
                <a:ext uri="{FF2B5EF4-FFF2-40B4-BE49-F238E27FC236}">
                  <a16:creationId xmlns:a16="http://schemas.microsoft.com/office/drawing/2014/main" id="{24010F88-7631-F43E-1E5B-D5E9DC8B01BE}"/>
                </a:ext>
              </a:extLst>
            </p:cNvPr>
            <p:cNvGrpSpPr/>
            <p:nvPr/>
          </p:nvGrpSpPr>
          <p:grpSpPr>
            <a:xfrm rot="5400000">
              <a:off x="4549297" y="4738155"/>
              <a:ext cx="789421" cy="45719"/>
              <a:chOff x="5013284" y="5665694"/>
              <a:chExt cx="471952" cy="139794"/>
            </a:xfrm>
          </p:grpSpPr>
          <p:cxnSp>
            <p:nvCxnSpPr>
              <p:cNvPr id="211" name="Connecteur droit 210">
                <a:extLst>
                  <a:ext uri="{FF2B5EF4-FFF2-40B4-BE49-F238E27FC236}">
                    <a16:creationId xmlns:a16="http://schemas.microsoft.com/office/drawing/2014/main" id="{4414D4C6-E96B-7334-3D62-8379CA97A78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211">
                <a:extLst>
                  <a:ext uri="{FF2B5EF4-FFF2-40B4-BE49-F238E27FC236}">
                    <a16:creationId xmlns:a16="http://schemas.microsoft.com/office/drawing/2014/main" id="{A3182444-E74C-9D8F-4981-90435AF4D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3284" y="5665694"/>
                <a:ext cx="195" cy="139791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>
                <a:extLst>
                  <a:ext uri="{FF2B5EF4-FFF2-40B4-BE49-F238E27FC236}">
                    <a16:creationId xmlns:a16="http://schemas.microsoft.com/office/drawing/2014/main" id="{304A4A21-6FE9-35C0-BDCD-661AAE1D3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C8A3E909-6BA3-844E-C487-BBC1EBC474B3}"/>
                </a:ext>
              </a:extLst>
            </p:cNvPr>
            <p:cNvGrpSpPr/>
            <p:nvPr/>
          </p:nvGrpSpPr>
          <p:grpSpPr>
            <a:xfrm rot="5400000">
              <a:off x="4741005" y="4525297"/>
              <a:ext cx="983707" cy="45719"/>
              <a:chOff x="5013284" y="5665694"/>
              <a:chExt cx="471952" cy="139794"/>
            </a:xfrm>
          </p:grpSpPr>
          <p:cxnSp>
            <p:nvCxnSpPr>
              <p:cNvPr id="219" name="Connecteur droit 218">
                <a:extLst>
                  <a:ext uri="{FF2B5EF4-FFF2-40B4-BE49-F238E27FC236}">
                    <a16:creationId xmlns:a16="http://schemas.microsoft.com/office/drawing/2014/main" id="{35506C7E-2173-EDBE-EC11-57802978B6DE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0" name="Connecteur droit 219">
                <a:extLst>
                  <a:ext uri="{FF2B5EF4-FFF2-40B4-BE49-F238E27FC236}">
                    <a16:creationId xmlns:a16="http://schemas.microsoft.com/office/drawing/2014/main" id="{4098274D-4E1B-9CF4-FB0C-638B59F440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3284" y="5665694"/>
                <a:ext cx="195" cy="139791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1" name="Connecteur droit 220">
                <a:extLst>
                  <a:ext uri="{FF2B5EF4-FFF2-40B4-BE49-F238E27FC236}">
                    <a16:creationId xmlns:a16="http://schemas.microsoft.com/office/drawing/2014/main" id="{270F1E18-E14A-65C8-6217-DDF74A2845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rgbClr val="181717">
                  <a:alpha val="6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51" name="Groupe 250">
              <a:extLst>
                <a:ext uri="{FF2B5EF4-FFF2-40B4-BE49-F238E27FC236}">
                  <a16:creationId xmlns:a16="http://schemas.microsoft.com/office/drawing/2014/main" id="{9ADCB6D9-0819-3C53-C09B-DC531A81C255}"/>
                </a:ext>
              </a:extLst>
            </p:cNvPr>
            <p:cNvGrpSpPr/>
            <p:nvPr/>
          </p:nvGrpSpPr>
          <p:grpSpPr>
            <a:xfrm rot="5400000">
              <a:off x="2475129" y="5070109"/>
              <a:ext cx="106723" cy="45719"/>
              <a:chOff x="5014719" y="5665696"/>
              <a:chExt cx="470517" cy="139792"/>
            </a:xfrm>
          </p:grpSpPr>
          <p:cxnSp>
            <p:nvCxnSpPr>
              <p:cNvPr id="252" name="Connecteur droit 251">
                <a:extLst>
                  <a:ext uri="{FF2B5EF4-FFF2-40B4-BE49-F238E27FC236}">
                    <a16:creationId xmlns:a16="http://schemas.microsoft.com/office/drawing/2014/main" id="{7F1BA2AC-D4FF-D04B-1F0F-40C7C96EDE7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>
                <a:extLst>
                  <a:ext uri="{FF2B5EF4-FFF2-40B4-BE49-F238E27FC236}">
                    <a16:creationId xmlns:a16="http://schemas.microsoft.com/office/drawing/2014/main" id="{734B5FE5-3B8C-5AD7-DF55-A94323492E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necteur droit 253">
                <a:extLst>
                  <a:ext uri="{FF2B5EF4-FFF2-40B4-BE49-F238E27FC236}">
                    <a16:creationId xmlns:a16="http://schemas.microsoft.com/office/drawing/2014/main" id="{B674E1DF-809D-8EBF-7275-4970BA0911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e 254">
              <a:extLst>
                <a:ext uri="{FF2B5EF4-FFF2-40B4-BE49-F238E27FC236}">
                  <a16:creationId xmlns:a16="http://schemas.microsoft.com/office/drawing/2014/main" id="{59FB20B2-FAC1-07DC-0CF4-FDF13ADAC50C}"/>
                </a:ext>
              </a:extLst>
            </p:cNvPr>
            <p:cNvGrpSpPr/>
            <p:nvPr/>
          </p:nvGrpSpPr>
          <p:grpSpPr>
            <a:xfrm rot="5400000">
              <a:off x="2572948" y="5095627"/>
              <a:ext cx="64271" cy="45719"/>
              <a:chOff x="5014719" y="5665696"/>
              <a:chExt cx="470517" cy="139792"/>
            </a:xfrm>
          </p:grpSpPr>
          <p:cxnSp>
            <p:nvCxnSpPr>
              <p:cNvPr id="256" name="Connecteur droit 255">
                <a:extLst>
                  <a:ext uri="{FF2B5EF4-FFF2-40B4-BE49-F238E27FC236}">
                    <a16:creationId xmlns:a16="http://schemas.microsoft.com/office/drawing/2014/main" id="{5BF04895-2B20-ECC6-D9CA-7BA7969639CB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>
                <a:extLst>
                  <a:ext uri="{FF2B5EF4-FFF2-40B4-BE49-F238E27FC236}">
                    <a16:creationId xmlns:a16="http://schemas.microsoft.com/office/drawing/2014/main" id="{85A3162D-0F4F-BE46-DAC6-5F53B64EC5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>
                <a:extLst>
                  <a:ext uri="{FF2B5EF4-FFF2-40B4-BE49-F238E27FC236}">
                    <a16:creationId xmlns:a16="http://schemas.microsoft.com/office/drawing/2014/main" id="{41F2F359-E40D-A66E-E95A-948C7B2E73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e 258">
              <a:extLst>
                <a:ext uri="{FF2B5EF4-FFF2-40B4-BE49-F238E27FC236}">
                  <a16:creationId xmlns:a16="http://schemas.microsoft.com/office/drawing/2014/main" id="{627F1D6F-C23F-C803-002E-967C3C63C9C7}"/>
                </a:ext>
              </a:extLst>
            </p:cNvPr>
            <p:cNvGrpSpPr/>
            <p:nvPr/>
          </p:nvGrpSpPr>
          <p:grpSpPr>
            <a:xfrm rot="5400000">
              <a:off x="2576340" y="4992745"/>
              <a:ext cx="195842" cy="45719"/>
              <a:chOff x="5014719" y="5665696"/>
              <a:chExt cx="470517" cy="139792"/>
            </a:xfrm>
          </p:grpSpPr>
          <p:cxnSp>
            <p:nvCxnSpPr>
              <p:cNvPr id="260" name="Connecteur droit 259">
                <a:extLst>
                  <a:ext uri="{FF2B5EF4-FFF2-40B4-BE49-F238E27FC236}">
                    <a16:creationId xmlns:a16="http://schemas.microsoft.com/office/drawing/2014/main" id="{DFE3ECFA-9079-70CA-B7CE-F50A9992015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>
                <a:extLst>
                  <a:ext uri="{FF2B5EF4-FFF2-40B4-BE49-F238E27FC236}">
                    <a16:creationId xmlns:a16="http://schemas.microsoft.com/office/drawing/2014/main" id="{A2B1FCF7-5D08-B99E-43BA-4CF1E4A0AD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261">
                <a:extLst>
                  <a:ext uri="{FF2B5EF4-FFF2-40B4-BE49-F238E27FC236}">
                    <a16:creationId xmlns:a16="http://schemas.microsoft.com/office/drawing/2014/main" id="{9EAE163B-99BD-A829-54C6-270D293FC1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e 262">
              <a:extLst>
                <a:ext uri="{FF2B5EF4-FFF2-40B4-BE49-F238E27FC236}">
                  <a16:creationId xmlns:a16="http://schemas.microsoft.com/office/drawing/2014/main" id="{DDBE22D9-0238-E423-BF07-8FABB9564043}"/>
                </a:ext>
              </a:extLst>
            </p:cNvPr>
            <p:cNvGrpSpPr/>
            <p:nvPr/>
          </p:nvGrpSpPr>
          <p:grpSpPr>
            <a:xfrm rot="5400000">
              <a:off x="2711612" y="5077549"/>
              <a:ext cx="106723" cy="45719"/>
              <a:chOff x="5014719" y="5665696"/>
              <a:chExt cx="470517" cy="139792"/>
            </a:xfrm>
          </p:grpSpPr>
          <p:cxnSp>
            <p:nvCxnSpPr>
              <p:cNvPr id="264" name="Connecteur droit 263">
                <a:extLst>
                  <a:ext uri="{FF2B5EF4-FFF2-40B4-BE49-F238E27FC236}">
                    <a16:creationId xmlns:a16="http://schemas.microsoft.com/office/drawing/2014/main" id="{656A7F8A-8D2F-1084-AA4D-FB849ED13A65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>
                <a:extLst>
                  <a:ext uri="{FF2B5EF4-FFF2-40B4-BE49-F238E27FC236}">
                    <a16:creationId xmlns:a16="http://schemas.microsoft.com/office/drawing/2014/main" id="{229E7261-6779-2A80-3DB9-C88375DFF4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>
                <a:extLst>
                  <a:ext uri="{FF2B5EF4-FFF2-40B4-BE49-F238E27FC236}">
                    <a16:creationId xmlns:a16="http://schemas.microsoft.com/office/drawing/2014/main" id="{592B005D-7B26-ECF8-3B9C-FA98696BB4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329AA773-2E76-E05A-753B-0C1A7CA34526}"/>
                </a:ext>
              </a:extLst>
            </p:cNvPr>
            <p:cNvSpPr/>
            <p:nvPr/>
          </p:nvSpPr>
          <p:spPr>
            <a:xfrm flipH="1">
              <a:off x="2723821" y="5102088"/>
              <a:ext cx="74518" cy="64272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1EB6369B-05B0-7895-6F77-669F0767252F}"/>
                </a:ext>
              </a:extLst>
            </p:cNvPr>
            <p:cNvSpPr/>
            <p:nvPr/>
          </p:nvSpPr>
          <p:spPr>
            <a:xfrm flipH="1">
              <a:off x="2571506" y="5130164"/>
              <a:ext cx="74518" cy="3600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44774DF5-1D9B-0C68-1E41-9C47457F05D5}"/>
                </a:ext>
              </a:extLst>
            </p:cNvPr>
            <p:cNvSpPr/>
            <p:nvPr/>
          </p:nvSpPr>
          <p:spPr>
            <a:xfrm flipH="1">
              <a:off x="2647057" y="5059634"/>
              <a:ext cx="45719" cy="106725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2C54183E-2725-637D-ACE4-0566A327AF0E}"/>
                </a:ext>
              </a:extLst>
            </p:cNvPr>
            <p:cNvSpPr/>
            <p:nvPr/>
          </p:nvSpPr>
          <p:spPr>
            <a:xfrm flipH="1">
              <a:off x="2487543" y="5144450"/>
              <a:ext cx="74518" cy="1800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1C42A03-8271-5A10-4866-8BC743D88F13}"/>
                </a:ext>
              </a:extLst>
            </p:cNvPr>
            <p:cNvSpPr/>
            <p:nvPr/>
          </p:nvSpPr>
          <p:spPr>
            <a:xfrm rot="10800000" flipH="1">
              <a:off x="2355874" y="5130358"/>
              <a:ext cx="72000" cy="36000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2" name="Groupe 271">
              <a:extLst>
                <a:ext uri="{FF2B5EF4-FFF2-40B4-BE49-F238E27FC236}">
                  <a16:creationId xmlns:a16="http://schemas.microsoft.com/office/drawing/2014/main" id="{EAF4AA9A-D3E9-54D1-E366-F7157F2EBB26}"/>
                </a:ext>
              </a:extLst>
            </p:cNvPr>
            <p:cNvGrpSpPr/>
            <p:nvPr/>
          </p:nvGrpSpPr>
          <p:grpSpPr>
            <a:xfrm rot="5400000">
              <a:off x="2368114" y="5095627"/>
              <a:ext cx="64271" cy="45719"/>
              <a:chOff x="5014719" y="5665696"/>
              <a:chExt cx="470517" cy="139792"/>
            </a:xfrm>
          </p:grpSpPr>
          <p:cxnSp>
            <p:nvCxnSpPr>
              <p:cNvPr id="273" name="Connecteur droit 272">
                <a:extLst>
                  <a:ext uri="{FF2B5EF4-FFF2-40B4-BE49-F238E27FC236}">
                    <a16:creationId xmlns:a16="http://schemas.microsoft.com/office/drawing/2014/main" id="{724E11F3-00E5-C16C-A89E-1AB33D957F3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273">
                <a:extLst>
                  <a:ext uri="{FF2B5EF4-FFF2-40B4-BE49-F238E27FC236}">
                    <a16:creationId xmlns:a16="http://schemas.microsoft.com/office/drawing/2014/main" id="{771C4403-8F2B-BFED-5DF7-A8118DEBD9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>
                <a:extLst>
                  <a:ext uri="{FF2B5EF4-FFF2-40B4-BE49-F238E27FC236}">
                    <a16:creationId xmlns:a16="http://schemas.microsoft.com/office/drawing/2014/main" id="{5A3294A8-1572-9F5B-9CA7-0E8DD6B039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4" name="Groupe 583">
            <a:extLst>
              <a:ext uri="{FF2B5EF4-FFF2-40B4-BE49-F238E27FC236}">
                <a16:creationId xmlns:a16="http://schemas.microsoft.com/office/drawing/2014/main" id="{F4173FED-EF29-360F-C464-B60CCFFA2401}"/>
              </a:ext>
            </a:extLst>
          </p:cNvPr>
          <p:cNvGrpSpPr/>
          <p:nvPr/>
        </p:nvGrpSpPr>
        <p:grpSpPr>
          <a:xfrm>
            <a:off x="7423556" y="2613385"/>
            <a:ext cx="3522427" cy="2566897"/>
            <a:chOff x="6559646" y="2613385"/>
            <a:chExt cx="3522427" cy="2566897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D1708F8-4CF6-8C19-26C6-18C9BD71766B}"/>
                </a:ext>
              </a:extLst>
            </p:cNvPr>
            <p:cNvSpPr/>
            <p:nvPr/>
          </p:nvSpPr>
          <p:spPr>
            <a:xfrm flipH="1">
              <a:off x="7900133" y="4971846"/>
              <a:ext cx="72000" cy="198457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4" name="Groupe 283">
              <a:extLst>
                <a:ext uri="{FF2B5EF4-FFF2-40B4-BE49-F238E27FC236}">
                  <a16:creationId xmlns:a16="http://schemas.microsoft.com/office/drawing/2014/main" id="{1D746342-50BB-DE46-C68F-010D1D2533CE}"/>
                </a:ext>
              </a:extLst>
            </p:cNvPr>
            <p:cNvGrpSpPr/>
            <p:nvPr/>
          </p:nvGrpSpPr>
          <p:grpSpPr>
            <a:xfrm rot="5400000">
              <a:off x="6398818" y="3051084"/>
              <a:ext cx="413208" cy="45719"/>
              <a:chOff x="5014719" y="5665696"/>
              <a:chExt cx="470517" cy="139792"/>
            </a:xfrm>
          </p:grpSpPr>
          <p:cxnSp>
            <p:nvCxnSpPr>
              <p:cNvPr id="457" name="Connecteur droit 456">
                <a:extLst>
                  <a:ext uri="{FF2B5EF4-FFF2-40B4-BE49-F238E27FC236}">
                    <a16:creationId xmlns:a16="http://schemas.microsoft.com/office/drawing/2014/main" id="{86C80289-3EF8-C57D-521C-92F1D639E870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necteur droit 457">
                <a:extLst>
                  <a:ext uri="{FF2B5EF4-FFF2-40B4-BE49-F238E27FC236}">
                    <a16:creationId xmlns:a16="http://schemas.microsoft.com/office/drawing/2014/main" id="{461066FB-CEA3-97EE-07E0-3529FF27BB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necteur droit 458">
                <a:extLst>
                  <a:ext uri="{FF2B5EF4-FFF2-40B4-BE49-F238E27FC236}">
                    <a16:creationId xmlns:a16="http://schemas.microsoft.com/office/drawing/2014/main" id="{911AE35A-E5E2-C54C-C462-67AEA4C641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5" name="Groupe 284">
              <a:extLst>
                <a:ext uri="{FF2B5EF4-FFF2-40B4-BE49-F238E27FC236}">
                  <a16:creationId xmlns:a16="http://schemas.microsoft.com/office/drawing/2014/main" id="{BCCE2281-4F11-EC35-FF07-20ED982DE152}"/>
                </a:ext>
              </a:extLst>
            </p:cNvPr>
            <p:cNvGrpSpPr/>
            <p:nvPr/>
          </p:nvGrpSpPr>
          <p:grpSpPr>
            <a:xfrm rot="5400000">
              <a:off x="6419672" y="3191517"/>
              <a:ext cx="807420" cy="45719"/>
              <a:chOff x="5014719" y="5665696"/>
              <a:chExt cx="470517" cy="139792"/>
            </a:xfrm>
          </p:grpSpPr>
          <p:cxnSp>
            <p:nvCxnSpPr>
              <p:cNvPr id="454" name="Connecteur droit 453">
                <a:extLst>
                  <a:ext uri="{FF2B5EF4-FFF2-40B4-BE49-F238E27FC236}">
                    <a16:creationId xmlns:a16="http://schemas.microsoft.com/office/drawing/2014/main" id="{0C58053C-BED2-9B8D-0405-3B8B78393076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454">
                <a:extLst>
                  <a:ext uri="{FF2B5EF4-FFF2-40B4-BE49-F238E27FC236}">
                    <a16:creationId xmlns:a16="http://schemas.microsoft.com/office/drawing/2014/main" id="{26B6C20A-4A76-314C-922F-67CDA1B0C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455">
                <a:extLst>
                  <a:ext uri="{FF2B5EF4-FFF2-40B4-BE49-F238E27FC236}">
                    <a16:creationId xmlns:a16="http://schemas.microsoft.com/office/drawing/2014/main" id="{AAC1E2FC-75B6-211B-EE49-2DA865104D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e 285">
              <a:extLst>
                <a:ext uri="{FF2B5EF4-FFF2-40B4-BE49-F238E27FC236}">
                  <a16:creationId xmlns:a16="http://schemas.microsoft.com/office/drawing/2014/main" id="{1E045671-145A-23C4-4254-F3615835AB52}"/>
                </a:ext>
              </a:extLst>
            </p:cNvPr>
            <p:cNvGrpSpPr/>
            <p:nvPr/>
          </p:nvGrpSpPr>
          <p:grpSpPr>
            <a:xfrm rot="16200000">
              <a:off x="6232872" y="3295506"/>
              <a:ext cx="864000" cy="45719"/>
              <a:chOff x="5014719" y="5665696"/>
              <a:chExt cx="470517" cy="139792"/>
            </a:xfrm>
          </p:grpSpPr>
          <p:cxnSp>
            <p:nvCxnSpPr>
              <p:cNvPr id="451" name="Connecteur droit 450">
                <a:extLst>
                  <a:ext uri="{FF2B5EF4-FFF2-40B4-BE49-F238E27FC236}">
                    <a16:creationId xmlns:a16="http://schemas.microsoft.com/office/drawing/2014/main" id="{1B260AEE-51E1-E282-1CD9-06700F9EA12B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451">
                <a:extLst>
                  <a:ext uri="{FF2B5EF4-FFF2-40B4-BE49-F238E27FC236}">
                    <a16:creationId xmlns:a16="http://schemas.microsoft.com/office/drawing/2014/main" id="{4D21A7E9-6129-8D79-2F43-92E36E93BA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452">
                <a:extLst>
                  <a:ext uri="{FF2B5EF4-FFF2-40B4-BE49-F238E27FC236}">
                    <a16:creationId xmlns:a16="http://schemas.microsoft.com/office/drawing/2014/main" id="{5FD134EC-A0F1-6B51-B5C7-3DFD89BDE9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7" name="Groupe 286">
              <a:extLst>
                <a:ext uri="{FF2B5EF4-FFF2-40B4-BE49-F238E27FC236}">
                  <a16:creationId xmlns:a16="http://schemas.microsoft.com/office/drawing/2014/main" id="{DA0A71A5-DBA8-4716-F93A-5E5678D48748}"/>
                </a:ext>
              </a:extLst>
            </p:cNvPr>
            <p:cNvGrpSpPr/>
            <p:nvPr/>
          </p:nvGrpSpPr>
          <p:grpSpPr>
            <a:xfrm rot="5400000">
              <a:off x="6433893" y="3058525"/>
              <a:ext cx="936000" cy="45719"/>
              <a:chOff x="5014719" y="5665696"/>
              <a:chExt cx="470517" cy="139792"/>
            </a:xfrm>
          </p:grpSpPr>
          <p:cxnSp>
            <p:nvCxnSpPr>
              <p:cNvPr id="448" name="Connecteur droit 447">
                <a:extLst>
                  <a:ext uri="{FF2B5EF4-FFF2-40B4-BE49-F238E27FC236}">
                    <a16:creationId xmlns:a16="http://schemas.microsoft.com/office/drawing/2014/main" id="{F58D580D-D049-E895-F45A-B4EFF0674523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448">
                <a:extLst>
                  <a:ext uri="{FF2B5EF4-FFF2-40B4-BE49-F238E27FC236}">
                    <a16:creationId xmlns:a16="http://schemas.microsoft.com/office/drawing/2014/main" id="{BF1C7546-96F3-9F01-6F55-B973CF1F5A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449">
                <a:extLst>
                  <a:ext uri="{FF2B5EF4-FFF2-40B4-BE49-F238E27FC236}">
                    <a16:creationId xmlns:a16="http://schemas.microsoft.com/office/drawing/2014/main" id="{F8A81D14-F2EB-F6D4-D759-7C2A0D8D13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e 287">
              <a:extLst>
                <a:ext uri="{FF2B5EF4-FFF2-40B4-BE49-F238E27FC236}">
                  <a16:creationId xmlns:a16="http://schemas.microsoft.com/office/drawing/2014/main" id="{067E3498-C8FA-0446-175A-0DAB408431F8}"/>
                </a:ext>
              </a:extLst>
            </p:cNvPr>
            <p:cNvGrpSpPr/>
            <p:nvPr/>
          </p:nvGrpSpPr>
          <p:grpSpPr>
            <a:xfrm rot="5400000">
              <a:off x="6704978" y="3216402"/>
              <a:ext cx="550242" cy="45719"/>
              <a:chOff x="5014719" y="5665696"/>
              <a:chExt cx="470517" cy="139792"/>
            </a:xfrm>
          </p:grpSpPr>
          <p:cxnSp>
            <p:nvCxnSpPr>
              <p:cNvPr id="445" name="Connecteur droit 444">
                <a:extLst>
                  <a:ext uri="{FF2B5EF4-FFF2-40B4-BE49-F238E27FC236}">
                    <a16:creationId xmlns:a16="http://schemas.microsoft.com/office/drawing/2014/main" id="{300FCEB3-FB62-5FA5-6D98-F65CB291F33C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necteur droit 445">
                <a:extLst>
                  <a:ext uri="{FF2B5EF4-FFF2-40B4-BE49-F238E27FC236}">
                    <a16:creationId xmlns:a16="http://schemas.microsoft.com/office/drawing/2014/main" id="{8E486700-E650-676F-212A-CE876BFA2A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necteur droit 446">
                <a:extLst>
                  <a:ext uri="{FF2B5EF4-FFF2-40B4-BE49-F238E27FC236}">
                    <a16:creationId xmlns:a16="http://schemas.microsoft.com/office/drawing/2014/main" id="{1E295936-63A9-4606-FFA1-90AC450CF1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9" name="Groupe 288">
              <a:extLst>
                <a:ext uri="{FF2B5EF4-FFF2-40B4-BE49-F238E27FC236}">
                  <a16:creationId xmlns:a16="http://schemas.microsoft.com/office/drawing/2014/main" id="{A7C8AE83-FF3B-6C43-3476-B28BCC565B28}"/>
                </a:ext>
              </a:extLst>
            </p:cNvPr>
            <p:cNvGrpSpPr/>
            <p:nvPr/>
          </p:nvGrpSpPr>
          <p:grpSpPr>
            <a:xfrm rot="5400000">
              <a:off x="6692449" y="3967694"/>
              <a:ext cx="729375" cy="45719"/>
              <a:chOff x="5014719" y="5665696"/>
              <a:chExt cx="470517" cy="139792"/>
            </a:xfrm>
          </p:grpSpPr>
          <p:cxnSp>
            <p:nvCxnSpPr>
              <p:cNvPr id="442" name="Connecteur droit 441">
                <a:extLst>
                  <a:ext uri="{FF2B5EF4-FFF2-40B4-BE49-F238E27FC236}">
                    <a16:creationId xmlns:a16="http://schemas.microsoft.com/office/drawing/2014/main" id="{353B437A-5C6E-DC9A-248C-56A13D52204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Connecteur droit 442">
                <a:extLst>
                  <a:ext uri="{FF2B5EF4-FFF2-40B4-BE49-F238E27FC236}">
                    <a16:creationId xmlns:a16="http://schemas.microsoft.com/office/drawing/2014/main" id="{E67D7CA3-4DC8-7593-2039-1C50E1C48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Connecteur droit 443">
                <a:extLst>
                  <a:ext uri="{FF2B5EF4-FFF2-40B4-BE49-F238E27FC236}">
                    <a16:creationId xmlns:a16="http://schemas.microsoft.com/office/drawing/2014/main" id="{6A987BD0-6935-550A-9FCF-99030546FB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6E44F0C-A059-A0F0-4AAF-63A1367E5813}"/>
                </a:ext>
              </a:extLst>
            </p:cNvPr>
            <p:cNvSpPr/>
            <p:nvPr/>
          </p:nvSpPr>
          <p:spPr>
            <a:xfrm rot="10800000" flipH="1">
              <a:off x="8361323" y="4953862"/>
              <a:ext cx="57600" cy="226353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213BA1E-CB5F-6ABC-2B9B-FF700D060F19}"/>
                </a:ext>
              </a:extLst>
            </p:cNvPr>
            <p:cNvSpPr/>
            <p:nvPr/>
          </p:nvSpPr>
          <p:spPr>
            <a:xfrm rot="10800000" flipH="1">
              <a:off x="8961341" y="4985844"/>
              <a:ext cx="57600" cy="191805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8C88B14-42F2-5371-9F33-9A3084594A75}"/>
                </a:ext>
              </a:extLst>
            </p:cNvPr>
            <p:cNvSpPr/>
            <p:nvPr/>
          </p:nvSpPr>
          <p:spPr>
            <a:xfrm rot="10800000" flipH="1">
              <a:off x="9566718" y="5131930"/>
              <a:ext cx="72000" cy="45719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5" name="Groupe 294">
              <a:extLst>
                <a:ext uri="{FF2B5EF4-FFF2-40B4-BE49-F238E27FC236}">
                  <a16:creationId xmlns:a16="http://schemas.microsoft.com/office/drawing/2014/main" id="{D35B4A0B-2A87-8747-686C-4542C16A83F4}"/>
                </a:ext>
              </a:extLst>
            </p:cNvPr>
            <p:cNvGrpSpPr/>
            <p:nvPr/>
          </p:nvGrpSpPr>
          <p:grpSpPr>
            <a:xfrm rot="5400000">
              <a:off x="8925490" y="4935596"/>
              <a:ext cx="139426" cy="45719"/>
              <a:chOff x="5014719" y="5665696"/>
              <a:chExt cx="470517" cy="139792"/>
            </a:xfrm>
          </p:grpSpPr>
          <p:cxnSp>
            <p:nvCxnSpPr>
              <p:cNvPr id="436" name="Connecteur droit 435">
                <a:extLst>
                  <a:ext uri="{FF2B5EF4-FFF2-40B4-BE49-F238E27FC236}">
                    <a16:creationId xmlns:a16="http://schemas.microsoft.com/office/drawing/2014/main" id="{954A626E-CE32-9468-973C-E8DE37EF861D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necteur droit 436">
                <a:extLst>
                  <a:ext uri="{FF2B5EF4-FFF2-40B4-BE49-F238E27FC236}">
                    <a16:creationId xmlns:a16="http://schemas.microsoft.com/office/drawing/2014/main" id="{B673A835-8116-9C17-4756-209BB41E1A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Connecteur droit 437">
                <a:extLst>
                  <a:ext uri="{FF2B5EF4-FFF2-40B4-BE49-F238E27FC236}">
                    <a16:creationId xmlns:a16="http://schemas.microsoft.com/office/drawing/2014/main" id="{860260A2-B6FB-E35B-8232-3BAC302EE4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39FC8E6-3C23-68F5-023F-BFDAACB6DDC0}"/>
                </a:ext>
              </a:extLst>
            </p:cNvPr>
            <p:cNvSpPr/>
            <p:nvPr/>
          </p:nvSpPr>
          <p:spPr>
            <a:xfrm flipH="1">
              <a:off x="6559646" y="3081826"/>
              <a:ext cx="72000" cy="2093240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9" name="Groupe 298">
              <a:extLst>
                <a:ext uri="{FF2B5EF4-FFF2-40B4-BE49-F238E27FC236}">
                  <a16:creationId xmlns:a16="http://schemas.microsoft.com/office/drawing/2014/main" id="{332E60C9-FAAA-E624-5040-41DCDBD77B73}"/>
                </a:ext>
              </a:extLst>
            </p:cNvPr>
            <p:cNvGrpSpPr/>
            <p:nvPr/>
          </p:nvGrpSpPr>
          <p:grpSpPr>
            <a:xfrm rot="5400000">
              <a:off x="6385517" y="3499062"/>
              <a:ext cx="720000" cy="45719"/>
              <a:chOff x="5014719" y="5665696"/>
              <a:chExt cx="470517" cy="139792"/>
            </a:xfrm>
          </p:grpSpPr>
          <p:cxnSp>
            <p:nvCxnSpPr>
              <p:cNvPr id="427" name="Connecteur droit 426">
                <a:extLst>
                  <a:ext uri="{FF2B5EF4-FFF2-40B4-BE49-F238E27FC236}">
                    <a16:creationId xmlns:a16="http://schemas.microsoft.com/office/drawing/2014/main" id="{E2369E25-B167-7C54-3947-1763A69F6B9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427">
                <a:extLst>
                  <a:ext uri="{FF2B5EF4-FFF2-40B4-BE49-F238E27FC236}">
                    <a16:creationId xmlns:a16="http://schemas.microsoft.com/office/drawing/2014/main" id="{FA593125-B817-74FA-CC6B-FE40DFAA5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428">
                <a:extLst>
                  <a:ext uri="{FF2B5EF4-FFF2-40B4-BE49-F238E27FC236}">
                    <a16:creationId xmlns:a16="http://schemas.microsoft.com/office/drawing/2014/main" id="{909DD499-B16F-8A28-E942-65C002C663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A4C1EAD6-4D81-0DED-41CB-85A0BFB4D324}"/>
                </a:ext>
              </a:extLst>
            </p:cNvPr>
            <p:cNvSpPr/>
            <p:nvPr/>
          </p:nvSpPr>
          <p:spPr>
            <a:xfrm flipH="1">
              <a:off x="6635545" y="3298236"/>
              <a:ext cx="72000" cy="187682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DA193127-189C-C64C-2B08-05B53F3F6BFC}"/>
                </a:ext>
              </a:extLst>
            </p:cNvPr>
            <p:cNvSpPr/>
            <p:nvPr/>
          </p:nvSpPr>
          <p:spPr>
            <a:xfrm flipH="1">
              <a:off x="6711444" y="3601988"/>
              <a:ext cx="72000" cy="1573077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9EF8CE0-5DC7-4263-D2F1-885738F0B29B}"/>
                </a:ext>
              </a:extLst>
            </p:cNvPr>
            <p:cNvSpPr/>
            <p:nvPr/>
          </p:nvSpPr>
          <p:spPr>
            <a:xfrm flipH="1">
              <a:off x="6787343" y="3081826"/>
              <a:ext cx="72000" cy="209324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11B08ECC-AF8B-C9F6-1BA2-B2776843F6C7}"/>
                </a:ext>
              </a:extLst>
            </p:cNvPr>
            <p:cNvSpPr/>
            <p:nvPr/>
          </p:nvSpPr>
          <p:spPr>
            <a:xfrm flipH="1">
              <a:off x="6863242" y="3132231"/>
              <a:ext cx="72000" cy="2042834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5C865974-6487-79C2-AD91-1FE900240715}"/>
                </a:ext>
              </a:extLst>
            </p:cNvPr>
            <p:cNvSpPr/>
            <p:nvPr/>
          </p:nvSpPr>
          <p:spPr>
            <a:xfrm flipH="1">
              <a:off x="6939141" y="3271686"/>
              <a:ext cx="72000" cy="190337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FFB5E1B6-226C-2D66-9220-E789E4C91830}"/>
                </a:ext>
              </a:extLst>
            </p:cNvPr>
            <p:cNvSpPr/>
            <p:nvPr/>
          </p:nvSpPr>
          <p:spPr>
            <a:xfrm rot="10800000" flipH="1">
              <a:off x="7015039" y="3989447"/>
              <a:ext cx="72000" cy="118800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6D316C4B-284F-395F-D1AD-7E9AB6B4807F}"/>
                </a:ext>
              </a:extLst>
            </p:cNvPr>
            <p:cNvSpPr/>
            <p:nvPr/>
          </p:nvSpPr>
          <p:spPr>
            <a:xfrm flipH="1">
              <a:off x="7750716" y="4775220"/>
              <a:ext cx="72000" cy="399844"/>
            </a:xfrm>
            <a:prstGeom prst="rect">
              <a:avLst/>
            </a:prstGeom>
            <a:solidFill>
              <a:srgbClr val="E7E6E6">
                <a:alpha val="6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7" name="Groupe 306">
              <a:extLst>
                <a:ext uri="{FF2B5EF4-FFF2-40B4-BE49-F238E27FC236}">
                  <a16:creationId xmlns:a16="http://schemas.microsoft.com/office/drawing/2014/main" id="{46730460-DB22-F7ED-3159-9ADBBB0A036D}"/>
                </a:ext>
              </a:extLst>
            </p:cNvPr>
            <p:cNvGrpSpPr/>
            <p:nvPr/>
          </p:nvGrpSpPr>
          <p:grpSpPr>
            <a:xfrm rot="5400000">
              <a:off x="7829054" y="4867633"/>
              <a:ext cx="230197" cy="45719"/>
              <a:chOff x="5014719" y="5665696"/>
              <a:chExt cx="470517" cy="139792"/>
            </a:xfrm>
          </p:grpSpPr>
          <p:cxnSp>
            <p:nvCxnSpPr>
              <p:cNvPr id="424" name="Connecteur droit 423">
                <a:extLst>
                  <a:ext uri="{FF2B5EF4-FFF2-40B4-BE49-F238E27FC236}">
                    <a16:creationId xmlns:a16="http://schemas.microsoft.com/office/drawing/2014/main" id="{04736EB4-DA53-A5BE-8F47-1507705DBFEE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424">
                <a:extLst>
                  <a:ext uri="{FF2B5EF4-FFF2-40B4-BE49-F238E27FC236}">
                    <a16:creationId xmlns:a16="http://schemas.microsoft.com/office/drawing/2014/main" id="{A35CA72C-F3FC-CC31-527D-3BFE518AF9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425">
                <a:extLst>
                  <a:ext uri="{FF2B5EF4-FFF2-40B4-BE49-F238E27FC236}">
                    <a16:creationId xmlns:a16="http://schemas.microsoft.com/office/drawing/2014/main" id="{25B0C623-BA71-80BB-BD76-9B33813CF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96026EF2-0877-61A0-D199-71EC7585590D}"/>
                </a:ext>
              </a:extLst>
            </p:cNvPr>
            <p:cNvSpPr/>
            <p:nvPr/>
          </p:nvSpPr>
          <p:spPr>
            <a:xfrm flipH="1">
              <a:off x="7826615" y="4774861"/>
              <a:ext cx="72000" cy="400204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6DA639DC-3912-1129-3199-853C9FB6C05F}"/>
                </a:ext>
              </a:extLst>
            </p:cNvPr>
            <p:cNvSpPr/>
            <p:nvPr/>
          </p:nvSpPr>
          <p:spPr>
            <a:xfrm flipH="1">
              <a:off x="7978413" y="4733758"/>
              <a:ext cx="72000" cy="441307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DFB7F27A-3EE4-A3AF-10D1-71AD1E6DD893}"/>
                </a:ext>
              </a:extLst>
            </p:cNvPr>
            <p:cNvSpPr/>
            <p:nvPr/>
          </p:nvSpPr>
          <p:spPr>
            <a:xfrm flipH="1">
              <a:off x="8054312" y="4876619"/>
              <a:ext cx="72000" cy="298446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D732AF7-1EA1-FCF0-D99B-7E52A9849E3E}"/>
                </a:ext>
              </a:extLst>
            </p:cNvPr>
            <p:cNvSpPr/>
            <p:nvPr/>
          </p:nvSpPr>
          <p:spPr>
            <a:xfrm flipH="1">
              <a:off x="8130211" y="4602420"/>
              <a:ext cx="72000" cy="572644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DB85D41E-2E83-EE51-979A-8B36A734E490}"/>
                </a:ext>
              </a:extLst>
            </p:cNvPr>
            <p:cNvSpPr/>
            <p:nvPr/>
          </p:nvSpPr>
          <p:spPr>
            <a:xfrm flipH="1">
              <a:off x="8206109" y="4658438"/>
              <a:ext cx="72000" cy="516627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9C2C4AD-866B-0AB4-B87D-DA1FFB1ABB47}"/>
                </a:ext>
              </a:extLst>
            </p:cNvPr>
            <p:cNvSpPr/>
            <p:nvPr/>
          </p:nvSpPr>
          <p:spPr>
            <a:xfrm flipH="1">
              <a:off x="8423182" y="4933950"/>
              <a:ext cx="72000" cy="241116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53FBE20-6F6E-9167-0787-CDA67912F015}"/>
                </a:ext>
              </a:extLst>
            </p:cNvPr>
            <p:cNvSpPr/>
            <p:nvPr/>
          </p:nvSpPr>
          <p:spPr>
            <a:xfrm flipH="1">
              <a:off x="8499441" y="5129345"/>
              <a:ext cx="72000" cy="45719"/>
            </a:xfrm>
            <a:prstGeom prst="rect">
              <a:avLst/>
            </a:prstGeom>
            <a:solidFill>
              <a:schemeClr val="bg2">
                <a:lumMod val="1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9996F072-5249-078C-8FE7-BE681A42B7E5}"/>
                </a:ext>
              </a:extLst>
            </p:cNvPr>
            <p:cNvSpPr/>
            <p:nvPr/>
          </p:nvSpPr>
          <p:spPr>
            <a:xfrm flipH="1">
              <a:off x="8651959" y="5058492"/>
              <a:ext cx="72000" cy="116573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73C60DF-FCA5-9950-B7DD-BFF9B7065F48}"/>
                </a:ext>
              </a:extLst>
            </p:cNvPr>
            <p:cNvSpPr/>
            <p:nvPr/>
          </p:nvSpPr>
          <p:spPr>
            <a:xfrm flipH="1">
              <a:off x="8575700" y="4926018"/>
              <a:ext cx="72000" cy="249048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22E5378E-D36A-D961-818B-6E56487845BF}"/>
                </a:ext>
              </a:extLst>
            </p:cNvPr>
            <p:cNvSpPr/>
            <p:nvPr/>
          </p:nvSpPr>
          <p:spPr>
            <a:xfrm flipH="1">
              <a:off x="8728218" y="4859044"/>
              <a:ext cx="72000" cy="316022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AEFDF0F8-87D3-9085-D566-27FE150B6B1F}"/>
                </a:ext>
              </a:extLst>
            </p:cNvPr>
            <p:cNvSpPr/>
            <p:nvPr/>
          </p:nvSpPr>
          <p:spPr>
            <a:xfrm flipH="1">
              <a:off x="8804476" y="5010541"/>
              <a:ext cx="72000" cy="164525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0C12043F-5F25-1BCC-CC0A-4AB4A7C86032}"/>
                </a:ext>
              </a:extLst>
            </p:cNvPr>
            <p:cNvSpPr/>
            <p:nvPr/>
          </p:nvSpPr>
          <p:spPr>
            <a:xfrm flipH="1">
              <a:off x="9022006" y="4650814"/>
              <a:ext cx="72000" cy="526836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4A627696-0A21-BB0E-2EE6-146DEEF5608F}"/>
                </a:ext>
              </a:extLst>
            </p:cNvPr>
            <p:cNvSpPr/>
            <p:nvPr/>
          </p:nvSpPr>
          <p:spPr>
            <a:xfrm flipH="1">
              <a:off x="9097071" y="4996824"/>
              <a:ext cx="72000" cy="180826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F9064349-E1C6-EF29-9538-A7EC64F96AE6}"/>
                </a:ext>
              </a:extLst>
            </p:cNvPr>
            <p:cNvSpPr/>
            <p:nvPr/>
          </p:nvSpPr>
          <p:spPr>
            <a:xfrm flipH="1">
              <a:off x="9399367" y="4786766"/>
              <a:ext cx="72000" cy="393516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1B362BC-3BEB-9293-026C-B959B0E8554F}"/>
                </a:ext>
              </a:extLst>
            </p:cNvPr>
            <p:cNvSpPr/>
            <p:nvPr/>
          </p:nvSpPr>
          <p:spPr>
            <a:xfrm flipH="1">
              <a:off x="9322266" y="4828128"/>
              <a:ext cx="72000" cy="349522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1750AB14-3011-8A94-288A-D6DB9E9517E5}"/>
                </a:ext>
              </a:extLst>
            </p:cNvPr>
            <p:cNvSpPr/>
            <p:nvPr/>
          </p:nvSpPr>
          <p:spPr>
            <a:xfrm flipH="1">
              <a:off x="9247201" y="4809643"/>
              <a:ext cx="72000" cy="368007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9A52D440-EEA0-E6B6-1C3D-D2D33E9E81CA}"/>
                </a:ext>
              </a:extLst>
            </p:cNvPr>
            <p:cNvSpPr/>
            <p:nvPr/>
          </p:nvSpPr>
          <p:spPr>
            <a:xfrm flipH="1">
              <a:off x="9172136" y="4777445"/>
              <a:ext cx="72000" cy="400205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D2D49F0-9282-0394-7355-2D7DB29BBBCC}"/>
                </a:ext>
              </a:extLst>
            </p:cNvPr>
            <p:cNvSpPr/>
            <p:nvPr/>
          </p:nvSpPr>
          <p:spPr>
            <a:xfrm flipH="1">
              <a:off x="9639658" y="5080662"/>
              <a:ext cx="72000" cy="99275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DB8C2EE5-AA22-28D4-8BFF-D196EF07F3E7}"/>
                </a:ext>
              </a:extLst>
            </p:cNvPr>
            <p:cNvSpPr/>
            <p:nvPr/>
          </p:nvSpPr>
          <p:spPr>
            <a:xfrm flipH="1">
              <a:off x="9719827" y="5080662"/>
              <a:ext cx="72000" cy="99275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069B8738-685C-B518-BFA7-5746E465A020}"/>
                </a:ext>
              </a:extLst>
            </p:cNvPr>
            <p:cNvSpPr/>
            <p:nvPr/>
          </p:nvSpPr>
          <p:spPr>
            <a:xfrm flipH="1">
              <a:off x="9795147" y="5137851"/>
              <a:ext cx="72000" cy="39779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95BFBDE5-33B3-2D25-4D3A-717CF318B572}"/>
                </a:ext>
              </a:extLst>
            </p:cNvPr>
            <p:cNvSpPr/>
            <p:nvPr/>
          </p:nvSpPr>
          <p:spPr>
            <a:xfrm flipH="1">
              <a:off x="9944894" y="5131931"/>
              <a:ext cx="72000" cy="45719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48" name="Groupe 347">
              <a:extLst>
                <a:ext uri="{FF2B5EF4-FFF2-40B4-BE49-F238E27FC236}">
                  <a16:creationId xmlns:a16="http://schemas.microsoft.com/office/drawing/2014/main" id="{A019834D-FD5D-173B-9CE1-B755FE4BE2F6}"/>
                </a:ext>
              </a:extLst>
            </p:cNvPr>
            <p:cNvGrpSpPr/>
            <p:nvPr/>
          </p:nvGrpSpPr>
          <p:grpSpPr>
            <a:xfrm rot="5400000">
              <a:off x="7366295" y="5084961"/>
              <a:ext cx="86227" cy="45719"/>
              <a:chOff x="5014719" y="5665696"/>
              <a:chExt cx="470517" cy="139792"/>
            </a:xfrm>
          </p:grpSpPr>
          <p:cxnSp>
            <p:nvCxnSpPr>
              <p:cNvPr id="370" name="Connecteur droit 369">
                <a:extLst>
                  <a:ext uri="{FF2B5EF4-FFF2-40B4-BE49-F238E27FC236}">
                    <a16:creationId xmlns:a16="http://schemas.microsoft.com/office/drawing/2014/main" id="{4143A687-E384-9EB4-8BD7-4C560EAE4A13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370">
                <a:extLst>
                  <a:ext uri="{FF2B5EF4-FFF2-40B4-BE49-F238E27FC236}">
                    <a16:creationId xmlns:a16="http://schemas.microsoft.com/office/drawing/2014/main" id="{D70B14EA-ABEE-A37C-A6C9-D037AEA001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necteur droit 371">
                <a:extLst>
                  <a:ext uri="{FF2B5EF4-FFF2-40B4-BE49-F238E27FC236}">
                    <a16:creationId xmlns:a16="http://schemas.microsoft.com/office/drawing/2014/main" id="{269F1A0C-C92A-9251-BE08-C47601D521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e 349">
              <a:extLst>
                <a:ext uri="{FF2B5EF4-FFF2-40B4-BE49-F238E27FC236}">
                  <a16:creationId xmlns:a16="http://schemas.microsoft.com/office/drawing/2014/main" id="{AC5D7C65-3C4F-A754-992F-31C07EC2448C}"/>
                </a:ext>
              </a:extLst>
            </p:cNvPr>
            <p:cNvGrpSpPr/>
            <p:nvPr/>
          </p:nvGrpSpPr>
          <p:grpSpPr>
            <a:xfrm rot="5400000">
              <a:off x="7353485" y="4911540"/>
              <a:ext cx="276507" cy="45719"/>
              <a:chOff x="5014719" y="5665696"/>
              <a:chExt cx="470517" cy="139792"/>
            </a:xfrm>
          </p:grpSpPr>
          <p:cxnSp>
            <p:nvCxnSpPr>
              <p:cNvPr id="364" name="Connecteur droit 363">
                <a:extLst>
                  <a:ext uri="{FF2B5EF4-FFF2-40B4-BE49-F238E27FC236}">
                    <a16:creationId xmlns:a16="http://schemas.microsoft.com/office/drawing/2014/main" id="{50BA7280-6B62-D9E7-1BE4-4FF334C0082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necteur droit 364">
                <a:extLst>
                  <a:ext uri="{FF2B5EF4-FFF2-40B4-BE49-F238E27FC236}">
                    <a16:creationId xmlns:a16="http://schemas.microsoft.com/office/drawing/2014/main" id="{214D81DB-A0D1-5A6C-B05E-00A69C5C2F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cteur droit 365">
                <a:extLst>
                  <a:ext uri="{FF2B5EF4-FFF2-40B4-BE49-F238E27FC236}">
                    <a16:creationId xmlns:a16="http://schemas.microsoft.com/office/drawing/2014/main" id="{36D3B950-830A-DE8E-F3C6-3F00B962CB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1" name="Groupe 350">
              <a:extLst>
                <a:ext uri="{FF2B5EF4-FFF2-40B4-BE49-F238E27FC236}">
                  <a16:creationId xmlns:a16="http://schemas.microsoft.com/office/drawing/2014/main" id="{0ECEE631-53B9-D2C0-A634-28B006FCF608}"/>
                </a:ext>
              </a:extLst>
            </p:cNvPr>
            <p:cNvGrpSpPr/>
            <p:nvPr/>
          </p:nvGrpSpPr>
          <p:grpSpPr>
            <a:xfrm rot="5400000">
              <a:off x="7495872" y="5066679"/>
              <a:ext cx="150709" cy="45719"/>
              <a:chOff x="5014719" y="5665696"/>
              <a:chExt cx="470517" cy="139792"/>
            </a:xfrm>
          </p:grpSpPr>
          <p:cxnSp>
            <p:nvCxnSpPr>
              <p:cNvPr id="361" name="Connecteur droit 360">
                <a:extLst>
                  <a:ext uri="{FF2B5EF4-FFF2-40B4-BE49-F238E27FC236}">
                    <a16:creationId xmlns:a16="http://schemas.microsoft.com/office/drawing/2014/main" id="{27198B28-19F5-28F1-B6C0-6C4940214A9A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361">
                <a:extLst>
                  <a:ext uri="{FF2B5EF4-FFF2-40B4-BE49-F238E27FC236}">
                    <a16:creationId xmlns:a16="http://schemas.microsoft.com/office/drawing/2014/main" id="{A4C291E8-42C9-607B-5A1B-7C1716BC85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7B667C82-2758-A7B3-1F1B-EB34843C0B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B8E411BC-3425-436D-F8B9-2818F2790A16}"/>
                </a:ext>
              </a:extLst>
            </p:cNvPr>
            <p:cNvSpPr/>
            <p:nvPr/>
          </p:nvSpPr>
          <p:spPr>
            <a:xfrm flipH="1">
              <a:off x="7530075" y="5088733"/>
              <a:ext cx="74518" cy="88715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CF076914-7E33-FD83-42A9-0FC3CDFB3881}"/>
                </a:ext>
              </a:extLst>
            </p:cNvPr>
            <p:cNvSpPr/>
            <p:nvPr/>
          </p:nvSpPr>
          <p:spPr>
            <a:xfrm flipH="1">
              <a:off x="7374873" y="5148362"/>
              <a:ext cx="74518" cy="29086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7DAC5592-DC32-0618-C934-CB0F5A8B4FE4}"/>
                </a:ext>
              </a:extLst>
            </p:cNvPr>
            <p:cNvSpPr/>
            <p:nvPr/>
          </p:nvSpPr>
          <p:spPr>
            <a:xfrm flipH="1">
              <a:off x="7462322" y="4996858"/>
              <a:ext cx="66517" cy="180590"/>
            </a:xfrm>
            <a:prstGeom prst="rect">
              <a:avLst/>
            </a:prstGeom>
            <a:solidFill>
              <a:schemeClr val="bg2">
                <a:lumMod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79D53E30-2586-296E-16B7-3522E61A28FE}"/>
                </a:ext>
              </a:extLst>
            </p:cNvPr>
            <p:cNvSpPr/>
            <p:nvPr/>
          </p:nvSpPr>
          <p:spPr>
            <a:xfrm flipH="1" flipV="1">
              <a:off x="7293797" y="5131729"/>
              <a:ext cx="74518" cy="45719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42F0F82E-DF40-E40F-B7F7-D54B00F309B7}"/>
                </a:ext>
              </a:extLst>
            </p:cNvPr>
            <p:cNvSpPr/>
            <p:nvPr/>
          </p:nvSpPr>
          <p:spPr>
            <a:xfrm rot="10800000" flipH="1">
              <a:off x="7162128" y="5104472"/>
              <a:ext cx="72000" cy="72975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7" name="Groupe 356">
              <a:extLst>
                <a:ext uri="{FF2B5EF4-FFF2-40B4-BE49-F238E27FC236}">
                  <a16:creationId xmlns:a16="http://schemas.microsoft.com/office/drawing/2014/main" id="{93C2ECB3-530E-42F8-D205-77FCB9A98976}"/>
                </a:ext>
              </a:extLst>
            </p:cNvPr>
            <p:cNvGrpSpPr/>
            <p:nvPr/>
          </p:nvGrpSpPr>
          <p:grpSpPr>
            <a:xfrm rot="5400000">
              <a:off x="7161755" y="5071470"/>
              <a:ext cx="71671" cy="45719"/>
              <a:chOff x="5014719" y="5665696"/>
              <a:chExt cx="470517" cy="139792"/>
            </a:xfrm>
          </p:grpSpPr>
          <p:cxnSp>
            <p:nvCxnSpPr>
              <p:cNvPr id="358" name="Connecteur droit 357">
                <a:extLst>
                  <a:ext uri="{FF2B5EF4-FFF2-40B4-BE49-F238E27FC236}">
                    <a16:creationId xmlns:a16="http://schemas.microsoft.com/office/drawing/2014/main" id="{15DFE4DC-A78B-6EB6-EBCC-DF567BB7B54D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necteur droit 358">
                <a:extLst>
                  <a:ext uri="{FF2B5EF4-FFF2-40B4-BE49-F238E27FC236}">
                    <a16:creationId xmlns:a16="http://schemas.microsoft.com/office/drawing/2014/main" id="{6F27ADCC-C481-1E8D-7DCB-213EE164E0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necteur droit 359">
                <a:extLst>
                  <a:ext uri="{FF2B5EF4-FFF2-40B4-BE49-F238E27FC236}">
                    <a16:creationId xmlns:a16="http://schemas.microsoft.com/office/drawing/2014/main" id="{EDAED4BF-EC6C-8DFA-01A6-1999D21A94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8" name="Groupe 477">
              <a:extLst>
                <a:ext uri="{FF2B5EF4-FFF2-40B4-BE49-F238E27FC236}">
                  <a16:creationId xmlns:a16="http://schemas.microsoft.com/office/drawing/2014/main" id="{12A8E47E-FEAF-8C35-D285-542E8D379B46}"/>
                </a:ext>
              </a:extLst>
            </p:cNvPr>
            <p:cNvGrpSpPr/>
            <p:nvPr/>
          </p:nvGrpSpPr>
          <p:grpSpPr>
            <a:xfrm rot="5400000">
              <a:off x="7255694" y="5063550"/>
              <a:ext cx="151637" cy="45719"/>
              <a:chOff x="5014719" y="5665696"/>
              <a:chExt cx="470517" cy="139792"/>
            </a:xfrm>
          </p:grpSpPr>
          <p:cxnSp>
            <p:nvCxnSpPr>
              <p:cNvPr id="479" name="Connecteur droit 478">
                <a:extLst>
                  <a:ext uri="{FF2B5EF4-FFF2-40B4-BE49-F238E27FC236}">
                    <a16:creationId xmlns:a16="http://schemas.microsoft.com/office/drawing/2014/main" id="{BECAC28B-F1C6-B752-4AF4-33F05A446366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necteur droit 479">
                <a:extLst>
                  <a:ext uri="{FF2B5EF4-FFF2-40B4-BE49-F238E27FC236}">
                    <a16:creationId xmlns:a16="http://schemas.microsoft.com/office/drawing/2014/main" id="{902CC644-C93F-06BD-B031-58E15ED218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necteur droit 480">
                <a:extLst>
                  <a:ext uri="{FF2B5EF4-FFF2-40B4-BE49-F238E27FC236}">
                    <a16:creationId xmlns:a16="http://schemas.microsoft.com/office/drawing/2014/main" id="{7FB7DD7F-9706-F9FC-A22B-CA74BFDC7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85E7B216-1680-9857-956A-09766479F311}"/>
                </a:ext>
              </a:extLst>
            </p:cNvPr>
            <p:cNvSpPr/>
            <p:nvPr/>
          </p:nvSpPr>
          <p:spPr>
            <a:xfrm flipH="1">
              <a:off x="10010073" y="5065035"/>
              <a:ext cx="72000" cy="112615"/>
            </a:xfrm>
            <a:prstGeom prst="rect">
              <a:avLst/>
            </a:prstGeom>
            <a:solidFill>
              <a:srgbClr val="181717">
                <a:alpha val="5490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83" name="Groupe 482">
              <a:extLst>
                <a:ext uri="{FF2B5EF4-FFF2-40B4-BE49-F238E27FC236}">
                  <a16:creationId xmlns:a16="http://schemas.microsoft.com/office/drawing/2014/main" id="{CADBE98A-AA60-2191-2FA7-5175CFE4D3CA}"/>
                </a:ext>
              </a:extLst>
            </p:cNvPr>
            <p:cNvGrpSpPr/>
            <p:nvPr/>
          </p:nvGrpSpPr>
          <p:grpSpPr>
            <a:xfrm rot="5400000">
              <a:off x="7705592" y="4760014"/>
              <a:ext cx="189332" cy="45719"/>
              <a:chOff x="5014719" y="5665696"/>
              <a:chExt cx="470517" cy="139792"/>
            </a:xfrm>
          </p:grpSpPr>
          <p:cxnSp>
            <p:nvCxnSpPr>
              <p:cNvPr id="484" name="Connecteur droit 483">
                <a:extLst>
                  <a:ext uri="{FF2B5EF4-FFF2-40B4-BE49-F238E27FC236}">
                    <a16:creationId xmlns:a16="http://schemas.microsoft.com/office/drawing/2014/main" id="{870BA6F3-8D70-0911-58E6-31F2AFE9FE95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cteur droit 484">
                <a:extLst>
                  <a:ext uri="{FF2B5EF4-FFF2-40B4-BE49-F238E27FC236}">
                    <a16:creationId xmlns:a16="http://schemas.microsoft.com/office/drawing/2014/main" id="{75E47A96-50C7-B49E-1416-47424D035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cteur droit 485">
                <a:extLst>
                  <a:ext uri="{FF2B5EF4-FFF2-40B4-BE49-F238E27FC236}">
                    <a16:creationId xmlns:a16="http://schemas.microsoft.com/office/drawing/2014/main" id="{566B6DBE-1C8B-7FDB-DBD3-241ECD638B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7" name="Groupe 486">
              <a:extLst>
                <a:ext uri="{FF2B5EF4-FFF2-40B4-BE49-F238E27FC236}">
                  <a16:creationId xmlns:a16="http://schemas.microsoft.com/office/drawing/2014/main" id="{38ABA0BB-C3E5-4C7D-A71A-48A4645D6F23}"/>
                </a:ext>
              </a:extLst>
            </p:cNvPr>
            <p:cNvGrpSpPr/>
            <p:nvPr/>
          </p:nvGrpSpPr>
          <p:grpSpPr>
            <a:xfrm rot="5400000">
              <a:off x="7703316" y="4702292"/>
              <a:ext cx="344653" cy="50738"/>
              <a:chOff x="5014719" y="5665696"/>
              <a:chExt cx="470517" cy="139792"/>
            </a:xfrm>
          </p:grpSpPr>
          <p:cxnSp>
            <p:nvCxnSpPr>
              <p:cNvPr id="488" name="Connecteur droit 487">
                <a:extLst>
                  <a:ext uri="{FF2B5EF4-FFF2-40B4-BE49-F238E27FC236}">
                    <a16:creationId xmlns:a16="http://schemas.microsoft.com/office/drawing/2014/main" id="{FF5BD597-A7A0-67BE-CB8F-83C03612431D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necteur droit 488">
                <a:extLst>
                  <a:ext uri="{FF2B5EF4-FFF2-40B4-BE49-F238E27FC236}">
                    <a16:creationId xmlns:a16="http://schemas.microsoft.com/office/drawing/2014/main" id="{3242CCF4-1264-7FB6-A47A-99EB4AE391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necteur droit 489">
                <a:extLst>
                  <a:ext uri="{FF2B5EF4-FFF2-40B4-BE49-F238E27FC236}">
                    <a16:creationId xmlns:a16="http://schemas.microsoft.com/office/drawing/2014/main" id="{22D954ED-4D81-6ECE-9350-EC0AEFF4D6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1" name="Groupe 490">
              <a:extLst>
                <a:ext uri="{FF2B5EF4-FFF2-40B4-BE49-F238E27FC236}">
                  <a16:creationId xmlns:a16="http://schemas.microsoft.com/office/drawing/2014/main" id="{EF0EABBB-542C-CE96-E13C-ADA66097E879}"/>
                </a:ext>
              </a:extLst>
            </p:cNvPr>
            <p:cNvGrpSpPr/>
            <p:nvPr/>
          </p:nvGrpSpPr>
          <p:grpSpPr>
            <a:xfrm rot="5400000">
              <a:off x="7812514" y="4790357"/>
              <a:ext cx="430258" cy="45719"/>
              <a:chOff x="5014719" y="5665696"/>
              <a:chExt cx="470517" cy="139792"/>
            </a:xfrm>
          </p:grpSpPr>
          <p:cxnSp>
            <p:nvCxnSpPr>
              <p:cNvPr id="492" name="Connecteur droit 491">
                <a:extLst>
                  <a:ext uri="{FF2B5EF4-FFF2-40B4-BE49-F238E27FC236}">
                    <a16:creationId xmlns:a16="http://schemas.microsoft.com/office/drawing/2014/main" id="{EAA71780-6788-5674-FD1A-87A0C9ED3D8E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necteur droit 492">
                <a:extLst>
                  <a:ext uri="{FF2B5EF4-FFF2-40B4-BE49-F238E27FC236}">
                    <a16:creationId xmlns:a16="http://schemas.microsoft.com/office/drawing/2014/main" id="{5A5C0FC9-DC50-3384-22D0-C0AEC9456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necteur droit 493">
                <a:extLst>
                  <a:ext uri="{FF2B5EF4-FFF2-40B4-BE49-F238E27FC236}">
                    <a16:creationId xmlns:a16="http://schemas.microsoft.com/office/drawing/2014/main" id="{D4C4286D-52F6-7010-6B08-E818E6905B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e 494">
              <a:extLst>
                <a:ext uri="{FF2B5EF4-FFF2-40B4-BE49-F238E27FC236}">
                  <a16:creationId xmlns:a16="http://schemas.microsoft.com/office/drawing/2014/main" id="{0E4E58CC-6E5D-8C3A-EA7D-66A95E47AB38}"/>
                </a:ext>
              </a:extLst>
            </p:cNvPr>
            <p:cNvGrpSpPr/>
            <p:nvPr/>
          </p:nvGrpSpPr>
          <p:grpSpPr>
            <a:xfrm rot="5400000">
              <a:off x="7879132" y="4849165"/>
              <a:ext cx="430258" cy="45719"/>
              <a:chOff x="5014719" y="5665696"/>
              <a:chExt cx="470517" cy="139792"/>
            </a:xfrm>
          </p:grpSpPr>
          <p:cxnSp>
            <p:nvCxnSpPr>
              <p:cNvPr id="496" name="Connecteur droit 495">
                <a:extLst>
                  <a:ext uri="{FF2B5EF4-FFF2-40B4-BE49-F238E27FC236}">
                    <a16:creationId xmlns:a16="http://schemas.microsoft.com/office/drawing/2014/main" id="{D52A1DB3-6CC4-8C0B-65FF-48D881635074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necteur droit 496">
                <a:extLst>
                  <a:ext uri="{FF2B5EF4-FFF2-40B4-BE49-F238E27FC236}">
                    <a16:creationId xmlns:a16="http://schemas.microsoft.com/office/drawing/2014/main" id="{10563B49-50DA-3E85-C4B6-7383588C6E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necteur droit 497">
                <a:extLst>
                  <a:ext uri="{FF2B5EF4-FFF2-40B4-BE49-F238E27FC236}">
                    <a16:creationId xmlns:a16="http://schemas.microsoft.com/office/drawing/2014/main" id="{4231FD05-3CB4-5002-7967-D8CFAF453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9" name="Groupe 498">
              <a:extLst>
                <a:ext uri="{FF2B5EF4-FFF2-40B4-BE49-F238E27FC236}">
                  <a16:creationId xmlns:a16="http://schemas.microsoft.com/office/drawing/2014/main" id="{F363E391-0F23-5823-087E-DA34F5819B2B}"/>
                </a:ext>
              </a:extLst>
            </p:cNvPr>
            <p:cNvGrpSpPr/>
            <p:nvPr/>
          </p:nvGrpSpPr>
          <p:grpSpPr>
            <a:xfrm rot="5400000">
              <a:off x="7961341" y="4621056"/>
              <a:ext cx="430258" cy="45719"/>
              <a:chOff x="5014719" y="5665696"/>
              <a:chExt cx="470517" cy="139792"/>
            </a:xfrm>
          </p:grpSpPr>
          <p:cxnSp>
            <p:nvCxnSpPr>
              <p:cNvPr id="500" name="Connecteur droit 499">
                <a:extLst>
                  <a:ext uri="{FF2B5EF4-FFF2-40B4-BE49-F238E27FC236}">
                    <a16:creationId xmlns:a16="http://schemas.microsoft.com/office/drawing/2014/main" id="{8B73AB4C-5982-A54C-B8E3-616EA8EAB2B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necteur droit 500">
                <a:extLst>
                  <a:ext uri="{FF2B5EF4-FFF2-40B4-BE49-F238E27FC236}">
                    <a16:creationId xmlns:a16="http://schemas.microsoft.com/office/drawing/2014/main" id="{23CE5085-AA6A-9B00-C637-70FDCA8637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necteur droit 501">
                <a:extLst>
                  <a:ext uri="{FF2B5EF4-FFF2-40B4-BE49-F238E27FC236}">
                    <a16:creationId xmlns:a16="http://schemas.microsoft.com/office/drawing/2014/main" id="{8E4BDAA6-FE9A-F260-4072-9DF33D24B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3" name="Groupe 502">
              <a:extLst>
                <a:ext uri="{FF2B5EF4-FFF2-40B4-BE49-F238E27FC236}">
                  <a16:creationId xmlns:a16="http://schemas.microsoft.com/office/drawing/2014/main" id="{ACC9AF4E-359A-BAB8-6C28-A66600CD52B9}"/>
                </a:ext>
              </a:extLst>
            </p:cNvPr>
            <p:cNvGrpSpPr/>
            <p:nvPr/>
          </p:nvGrpSpPr>
          <p:grpSpPr>
            <a:xfrm rot="5400000">
              <a:off x="7996061" y="4572768"/>
              <a:ext cx="526836" cy="45719"/>
              <a:chOff x="5014719" y="5665696"/>
              <a:chExt cx="470517" cy="139792"/>
            </a:xfrm>
          </p:grpSpPr>
          <p:cxnSp>
            <p:nvCxnSpPr>
              <p:cNvPr id="504" name="Connecteur droit 503">
                <a:extLst>
                  <a:ext uri="{FF2B5EF4-FFF2-40B4-BE49-F238E27FC236}">
                    <a16:creationId xmlns:a16="http://schemas.microsoft.com/office/drawing/2014/main" id="{276E4964-086E-029C-5116-CAE485BF7EBA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necteur droit 504">
                <a:extLst>
                  <a:ext uri="{FF2B5EF4-FFF2-40B4-BE49-F238E27FC236}">
                    <a16:creationId xmlns:a16="http://schemas.microsoft.com/office/drawing/2014/main" id="{BF5540A6-B374-08ED-D31C-5B80D54281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necteur droit 505">
                <a:extLst>
                  <a:ext uri="{FF2B5EF4-FFF2-40B4-BE49-F238E27FC236}">
                    <a16:creationId xmlns:a16="http://schemas.microsoft.com/office/drawing/2014/main" id="{EF2318FA-B81B-98C2-2CE1-BAAE5E34C0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990418A4-2A03-9098-C619-DD59A039A02B}"/>
                </a:ext>
              </a:extLst>
            </p:cNvPr>
            <p:cNvGrpSpPr/>
            <p:nvPr/>
          </p:nvGrpSpPr>
          <p:grpSpPr>
            <a:xfrm rot="5400000">
              <a:off x="8296394" y="4950349"/>
              <a:ext cx="189332" cy="45719"/>
              <a:chOff x="5014719" y="5665696"/>
              <a:chExt cx="470517" cy="139792"/>
            </a:xfrm>
          </p:grpSpPr>
          <p:cxnSp>
            <p:nvCxnSpPr>
              <p:cNvPr id="508" name="Connecteur droit 507">
                <a:extLst>
                  <a:ext uri="{FF2B5EF4-FFF2-40B4-BE49-F238E27FC236}">
                    <a16:creationId xmlns:a16="http://schemas.microsoft.com/office/drawing/2014/main" id="{0D13A20F-A0C3-8857-952C-B4EA296270C8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necteur droit 508">
                <a:extLst>
                  <a:ext uri="{FF2B5EF4-FFF2-40B4-BE49-F238E27FC236}">
                    <a16:creationId xmlns:a16="http://schemas.microsoft.com/office/drawing/2014/main" id="{BF02709B-9ACE-05C1-E460-534BC35E2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necteur droit 509">
                <a:extLst>
                  <a:ext uri="{FF2B5EF4-FFF2-40B4-BE49-F238E27FC236}">
                    <a16:creationId xmlns:a16="http://schemas.microsoft.com/office/drawing/2014/main" id="{25FA55CF-CDA2-CFD9-4473-25F73D8A05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1" name="Groupe 510">
              <a:extLst>
                <a:ext uri="{FF2B5EF4-FFF2-40B4-BE49-F238E27FC236}">
                  <a16:creationId xmlns:a16="http://schemas.microsoft.com/office/drawing/2014/main" id="{F4BDCBA0-E36E-2CA3-A9F8-A8FCA73F3439}"/>
                </a:ext>
              </a:extLst>
            </p:cNvPr>
            <p:cNvGrpSpPr/>
            <p:nvPr/>
          </p:nvGrpSpPr>
          <p:grpSpPr>
            <a:xfrm rot="5400000">
              <a:off x="8300004" y="4887006"/>
              <a:ext cx="316021" cy="45719"/>
              <a:chOff x="5014719" y="5665696"/>
              <a:chExt cx="470517" cy="139792"/>
            </a:xfrm>
          </p:grpSpPr>
          <p:cxnSp>
            <p:nvCxnSpPr>
              <p:cNvPr id="512" name="Connecteur droit 511">
                <a:extLst>
                  <a:ext uri="{FF2B5EF4-FFF2-40B4-BE49-F238E27FC236}">
                    <a16:creationId xmlns:a16="http://schemas.microsoft.com/office/drawing/2014/main" id="{270F6E1C-E0D9-D9FE-ED19-3293EAEE00C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necteur droit 512">
                <a:extLst>
                  <a:ext uri="{FF2B5EF4-FFF2-40B4-BE49-F238E27FC236}">
                    <a16:creationId xmlns:a16="http://schemas.microsoft.com/office/drawing/2014/main" id="{3F07154B-E3EC-3712-9CE1-3A44CA13A9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Connecteur droit 513">
                <a:extLst>
                  <a:ext uri="{FF2B5EF4-FFF2-40B4-BE49-F238E27FC236}">
                    <a16:creationId xmlns:a16="http://schemas.microsoft.com/office/drawing/2014/main" id="{CC1C3EC6-0EA6-CFA5-B4EB-297D723E78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5" name="Groupe 514">
              <a:extLst>
                <a:ext uri="{FF2B5EF4-FFF2-40B4-BE49-F238E27FC236}">
                  <a16:creationId xmlns:a16="http://schemas.microsoft.com/office/drawing/2014/main" id="{38CC6F7A-B341-9BEE-28EC-B42906C37E9F}"/>
                </a:ext>
              </a:extLst>
            </p:cNvPr>
            <p:cNvGrpSpPr/>
            <p:nvPr/>
          </p:nvGrpSpPr>
          <p:grpSpPr>
            <a:xfrm rot="5400000">
              <a:off x="8674441" y="4896117"/>
              <a:ext cx="316021" cy="45719"/>
              <a:chOff x="5014719" y="5665696"/>
              <a:chExt cx="470517" cy="139792"/>
            </a:xfrm>
          </p:grpSpPr>
          <p:cxnSp>
            <p:nvCxnSpPr>
              <p:cNvPr id="516" name="Connecteur droit 515">
                <a:extLst>
                  <a:ext uri="{FF2B5EF4-FFF2-40B4-BE49-F238E27FC236}">
                    <a16:creationId xmlns:a16="http://schemas.microsoft.com/office/drawing/2014/main" id="{888B44FD-BBFC-AAE6-1652-78116F652336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necteur droit 516">
                <a:extLst>
                  <a:ext uri="{FF2B5EF4-FFF2-40B4-BE49-F238E27FC236}">
                    <a16:creationId xmlns:a16="http://schemas.microsoft.com/office/drawing/2014/main" id="{4929D40E-5097-2A86-21DF-E8BD561D73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>
                <a:extLst>
                  <a:ext uri="{FF2B5EF4-FFF2-40B4-BE49-F238E27FC236}">
                    <a16:creationId xmlns:a16="http://schemas.microsoft.com/office/drawing/2014/main" id="{47337493-214E-4E0A-E59F-8F15C4F33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e 518">
              <a:extLst>
                <a:ext uri="{FF2B5EF4-FFF2-40B4-BE49-F238E27FC236}">
                  <a16:creationId xmlns:a16="http://schemas.microsoft.com/office/drawing/2014/main" id="{4E277C61-3ADF-5E24-3F07-BAD0D8B473A3}"/>
                </a:ext>
              </a:extLst>
            </p:cNvPr>
            <p:cNvGrpSpPr/>
            <p:nvPr/>
          </p:nvGrpSpPr>
          <p:grpSpPr>
            <a:xfrm rot="5400000">
              <a:off x="8640070" y="4845272"/>
              <a:ext cx="252426" cy="45719"/>
              <a:chOff x="5014719" y="5665696"/>
              <a:chExt cx="470517" cy="139792"/>
            </a:xfrm>
          </p:grpSpPr>
          <p:cxnSp>
            <p:nvCxnSpPr>
              <p:cNvPr id="520" name="Connecteur droit 519">
                <a:extLst>
                  <a:ext uri="{FF2B5EF4-FFF2-40B4-BE49-F238E27FC236}">
                    <a16:creationId xmlns:a16="http://schemas.microsoft.com/office/drawing/2014/main" id="{47CF17F8-A740-8B26-3E7C-DBD8CBC59377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>
                <a:extLst>
                  <a:ext uri="{FF2B5EF4-FFF2-40B4-BE49-F238E27FC236}">
                    <a16:creationId xmlns:a16="http://schemas.microsoft.com/office/drawing/2014/main" id="{7E9C8115-880B-4F47-E210-95A5063BA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>
                <a:extLst>
                  <a:ext uri="{FF2B5EF4-FFF2-40B4-BE49-F238E27FC236}">
                    <a16:creationId xmlns:a16="http://schemas.microsoft.com/office/drawing/2014/main" id="{697ACD5A-0829-2553-2A42-B8D1313B2C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Groupe 522">
              <a:extLst>
                <a:ext uri="{FF2B5EF4-FFF2-40B4-BE49-F238E27FC236}">
                  <a16:creationId xmlns:a16="http://schemas.microsoft.com/office/drawing/2014/main" id="{26A74FDE-F064-A639-FBB6-90AF9C9E35E6}"/>
                </a:ext>
              </a:extLst>
            </p:cNvPr>
            <p:cNvGrpSpPr/>
            <p:nvPr/>
          </p:nvGrpSpPr>
          <p:grpSpPr>
            <a:xfrm rot="5400000">
              <a:off x="8528255" y="4930083"/>
              <a:ext cx="316021" cy="45719"/>
              <a:chOff x="5014719" y="5665696"/>
              <a:chExt cx="470517" cy="139792"/>
            </a:xfrm>
          </p:grpSpPr>
          <p:cxnSp>
            <p:nvCxnSpPr>
              <p:cNvPr id="524" name="Connecteur droit 523">
                <a:extLst>
                  <a:ext uri="{FF2B5EF4-FFF2-40B4-BE49-F238E27FC236}">
                    <a16:creationId xmlns:a16="http://schemas.microsoft.com/office/drawing/2014/main" id="{5B4D4C4D-B238-1287-07CD-6BF09A132232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necteur droit 524">
                <a:extLst>
                  <a:ext uri="{FF2B5EF4-FFF2-40B4-BE49-F238E27FC236}">
                    <a16:creationId xmlns:a16="http://schemas.microsoft.com/office/drawing/2014/main" id="{C83C2812-2EED-4B81-BEEF-C968350F91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>
                <a:extLst>
                  <a:ext uri="{FF2B5EF4-FFF2-40B4-BE49-F238E27FC236}">
                    <a16:creationId xmlns:a16="http://schemas.microsoft.com/office/drawing/2014/main" id="{A139F3BF-A130-5A59-80CF-8A9E3B56DD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Groupe 526">
              <a:extLst>
                <a:ext uri="{FF2B5EF4-FFF2-40B4-BE49-F238E27FC236}">
                  <a16:creationId xmlns:a16="http://schemas.microsoft.com/office/drawing/2014/main" id="{6B5BD7D2-418B-863F-65C0-3B2325F24681}"/>
                </a:ext>
              </a:extLst>
            </p:cNvPr>
            <p:cNvGrpSpPr/>
            <p:nvPr/>
          </p:nvGrpSpPr>
          <p:grpSpPr>
            <a:xfrm rot="5400000">
              <a:off x="8422050" y="5025387"/>
              <a:ext cx="228590" cy="45719"/>
              <a:chOff x="5014719" y="5665696"/>
              <a:chExt cx="470517" cy="139792"/>
            </a:xfrm>
          </p:grpSpPr>
          <p:cxnSp>
            <p:nvCxnSpPr>
              <p:cNvPr id="528" name="Connecteur droit 527">
                <a:extLst>
                  <a:ext uri="{FF2B5EF4-FFF2-40B4-BE49-F238E27FC236}">
                    <a16:creationId xmlns:a16="http://schemas.microsoft.com/office/drawing/2014/main" id="{579EBB1D-E76F-4C81-3869-C2CCBEFDB952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necteur droit 528">
                <a:extLst>
                  <a:ext uri="{FF2B5EF4-FFF2-40B4-BE49-F238E27FC236}">
                    <a16:creationId xmlns:a16="http://schemas.microsoft.com/office/drawing/2014/main" id="{5D7F5665-A990-1A8E-FC34-E6FE4E04C9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>
                <a:extLst>
                  <a:ext uri="{FF2B5EF4-FFF2-40B4-BE49-F238E27FC236}">
                    <a16:creationId xmlns:a16="http://schemas.microsoft.com/office/drawing/2014/main" id="{18FE7963-3B9A-6620-1C77-8449B21D61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1" name="Groupe 530">
              <a:extLst>
                <a:ext uri="{FF2B5EF4-FFF2-40B4-BE49-F238E27FC236}">
                  <a16:creationId xmlns:a16="http://schemas.microsoft.com/office/drawing/2014/main" id="{5AFA4463-A83A-9DD0-C58F-94659F1AF03A}"/>
                </a:ext>
              </a:extLst>
            </p:cNvPr>
            <p:cNvGrpSpPr/>
            <p:nvPr/>
          </p:nvGrpSpPr>
          <p:grpSpPr>
            <a:xfrm rot="5400000">
              <a:off x="8492403" y="4891977"/>
              <a:ext cx="228590" cy="45719"/>
              <a:chOff x="5014719" y="5665696"/>
              <a:chExt cx="470517" cy="139792"/>
            </a:xfrm>
          </p:grpSpPr>
          <p:cxnSp>
            <p:nvCxnSpPr>
              <p:cNvPr id="532" name="Connecteur droit 531">
                <a:extLst>
                  <a:ext uri="{FF2B5EF4-FFF2-40B4-BE49-F238E27FC236}">
                    <a16:creationId xmlns:a16="http://schemas.microsoft.com/office/drawing/2014/main" id="{84694EF3-D289-4B7D-6E09-40E767BDA7F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necteur droit 532">
                <a:extLst>
                  <a:ext uri="{FF2B5EF4-FFF2-40B4-BE49-F238E27FC236}">
                    <a16:creationId xmlns:a16="http://schemas.microsoft.com/office/drawing/2014/main" id="{853E6926-DB38-AE3F-C773-9A15F6902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>
                <a:extLst>
                  <a:ext uri="{FF2B5EF4-FFF2-40B4-BE49-F238E27FC236}">
                    <a16:creationId xmlns:a16="http://schemas.microsoft.com/office/drawing/2014/main" id="{05AEC155-F604-B616-E2EF-1365EF34E6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5" name="Groupe 534">
              <a:extLst>
                <a:ext uri="{FF2B5EF4-FFF2-40B4-BE49-F238E27FC236}">
                  <a16:creationId xmlns:a16="http://schemas.microsoft.com/office/drawing/2014/main" id="{58784A6C-041E-6419-35B8-97A4F8FFF641}"/>
                </a:ext>
              </a:extLst>
            </p:cNvPr>
            <p:cNvGrpSpPr/>
            <p:nvPr/>
          </p:nvGrpSpPr>
          <p:grpSpPr>
            <a:xfrm rot="5400000">
              <a:off x="8873954" y="4584659"/>
              <a:ext cx="386047" cy="45719"/>
              <a:chOff x="5014719" y="5665696"/>
              <a:chExt cx="470517" cy="139792"/>
            </a:xfrm>
          </p:grpSpPr>
          <p:cxnSp>
            <p:nvCxnSpPr>
              <p:cNvPr id="536" name="Connecteur droit 535">
                <a:extLst>
                  <a:ext uri="{FF2B5EF4-FFF2-40B4-BE49-F238E27FC236}">
                    <a16:creationId xmlns:a16="http://schemas.microsoft.com/office/drawing/2014/main" id="{1E15BBC5-246E-15EB-7DA1-932214E2420F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Connecteur droit 536">
                <a:extLst>
                  <a:ext uri="{FF2B5EF4-FFF2-40B4-BE49-F238E27FC236}">
                    <a16:creationId xmlns:a16="http://schemas.microsoft.com/office/drawing/2014/main" id="{358A699A-EAFD-4641-AA7E-FF2CC342D8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Connecteur droit 537">
                <a:extLst>
                  <a:ext uri="{FF2B5EF4-FFF2-40B4-BE49-F238E27FC236}">
                    <a16:creationId xmlns:a16="http://schemas.microsoft.com/office/drawing/2014/main" id="{6C9E7C82-EDF9-654F-DC61-B5C0C73218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9" name="Groupe 538">
              <a:extLst>
                <a:ext uri="{FF2B5EF4-FFF2-40B4-BE49-F238E27FC236}">
                  <a16:creationId xmlns:a16="http://schemas.microsoft.com/office/drawing/2014/main" id="{279AA44B-7283-16CE-B0DF-8B445BE61DFC}"/>
                </a:ext>
              </a:extLst>
            </p:cNvPr>
            <p:cNvGrpSpPr/>
            <p:nvPr/>
          </p:nvGrpSpPr>
          <p:grpSpPr>
            <a:xfrm rot="5400000">
              <a:off x="9233686" y="4672859"/>
              <a:ext cx="386047" cy="45719"/>
              <a:chOff x="5014719" y="5665696"/>
              <a:chExt cx="470517" cy="139792"/>
            </a:xfrm>
          </p:grpSpPr>
          <p:cxnSp>
            <p:nvCxnSpPr>
              <p:cNvPr id="540" name="Connecteur droit 539">
                <a:extLst>
                  <a:ext uri="{FF2B5EF4-FFF2-40B4-BE49-F238E27FC236}">
                    <a16:creationId xmlns:a16="http://schemas.microsoft.com/office/drawing/2014/main" id="{91517BE3-BCB9-881C-607F-BFD1B08DC8AC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Connecteur droit 540">
                <a:extLst>
                  <a:ext uri="{FF2B5EF4-FFF2-40B4-BE49-F238E27FC236}">
                    <a16:creationId xmlns:a16="http://schemas.microsoft.com/office/drawing/2014/main" id="{DD5E40F9-FD79-29E2-267B-00A1BAB934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Connecteur droit 541">
                <a:extLst>
                  <a:ext uri="{FF2B5EF4-FFF2-40B4-BE49-F238E27FC236}">
                    <a16:creationId xmlns:a16="http://schemas.microsoft.com/office/drawing/2014/main" id="{E8A87F26-F7B5-3C47-5F3A-3DA34A34E4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e 542">
              <a:extLst>
                <a:ext uri="{FF2B5EF4-FFF2-40B4-BE49-F238E27FC236}">
                  <a16:creationId xmlns:a16="http://schemas.microsoft.com/office/drawing/2014/main" id="{DA4FCE66-047D-CD2E-669F-CD2DCC8F3C58}"/>
                </a:ext>
              </a:extLst>
            </p:cNvPr>
            <p:cNvGrpSpPr/>
            <p:nvPr/>
          </p:nvGrpSpPr>
          <p:grpSpPr>
            <a:xfrm rot="5400000">
              <a:off x="9263175" y="4787770"/>
              <a:ext cx="230141" cy="45719"/>
              <a:chOff x="5014719" y="5665696"/>
              <a:chExt cx="470517" cy="139792"/>
            </a:xfrm>
          </p:grpSpPr>
          <p:cxnSp>
            <p:nvCxnSpPr>
              <p:cNvPr id="544" name="Connecteur droit 543">
                <a:extLst>
                  <a:ext uri="{FF2B5EF4-FFF2-40B4-BE49-F238E27FC236}">
                    <a16:creationId xmlns:a16="http://schemas.microsoft.com/office/drawing/2014/main" id="{2DA69052-7540-2C28-43C8-04BBF755DC51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Connecteur droit 544">
                <a:extLst>
                  <a:ext uri="{FF2B5EF4-FFF2-40B4-BE49-F238E27FC236}">
                    <a16:creationId xmlns:a16="http://schemas.microsoft.com/office/drawing/2014/main" id="{6CB4062A-7FA4-3845-CA29-E3C5B72180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>
                <a:extLst>
                  <a:ext uri="{FF2B5EF4-FFF2-40B4-BE49-F238E27FC236}">
                    <a16:creationId xmlns:a16="http://schemas.microsoft.com/office/drawing/2014/main" id="{E16C5CC5-5A2A-1723-B8D5-175238F7CC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e 546">
              <a:extLst>
                <a:ext uri="{FF2B5EF4-FFF2-40B4-BE49-F238E27FC236}">
                  <a16:creationId xmlns:a16="http://schemas.microsoft.com/office/drawing/2014/main" id="{0D40BA65-0024-B036-48B5-0D67EC7097A6}"/>
                </a:ext>
              </a:extLst>
            </p:cNvPr>
            <p:cNvGrpSpPr/>
            <p:nvPr/>
          </p:nvGrpSpPr>
          <p:grpSpPr>
            <a:xfrm rot="5400000">
              <a:off x="9088564" y="4726470"/>
              <a:ext cx="387995" cy="45719"/>
              <a:chOff x="5014719" y="5665696"/>
              <a:chExt cx="470517" cy="139792"/>
            </a:xfrm>
          </p:grpSpPr>
          <p:cxnSp>
            <p:nvCxnSpPr>
              <p:cNvPr id="548" name="Connecteur droit 547">
                <a:extLst>
                  <a:ext uri="{FF2B5EF4-FFF2-40B4-BE49-F238E27FC236}">
                    <a16:creationId xmlns:a16="http://schemas.microsoft.com/office/drawing/2014/main" id="{ACAC43DF-8683-662C-0088-74D46E6437AE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Connecteur droit 548">
                <a:extLst>
                  <a:ext uri="{FF2B5EF4-FFF2-40B4-BE49-F238E27FC236}">
                    <a16:creationId xmlns:a16="http://schemas.microsoft.com/office/drawing/2014/main" id="{1266E569-C6E4-85E6-8992-41A642D93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Connecteur droit 549">
                <a:extLst>
                  <a:ext uri="{FF2B5EF4-FFF2-40B4-BE49-F238E27FC236}">
                    <a16:creationId xmlns:a16="http://schemas.microsoft.com/office/drawing/2014/main" id="{B189784B-834F-D392-3BAC-C293E5983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Groupe 550">
              <a:extLst>
                <a:ext uri="{FF2B5EF4-FFF2-40B4-BE49-F238E27FC236}">
                  <a16:creationId xmlns:a16="http://schemas.microsoft.com/office/drawing/2014/main" id="{0241AE61-4123-F4F7-EEF7-1EC96DC4AB50}"/>
                </a:ext>
              </a:extLst>
            </p:cNvPr>
            <p:cNvGrpSpPr/>
            <p:nvPr/>
          </p:nvGrpSpPr>
          <p:grpSpPr>
            <a:xfrm rot="5400000">
              <a:off x="9021667" y="4797357"/>
              <a:ext cx="387995" cy="45719"/>
              <a:chOff x="5014719" y="5665696"/>
              <a:chExt cx="470517" cy="139792"/>
            </a:xfrm>
          </p:grpSpPr>
          <p:cxnSp>
            <p:nvCxnSpPr>
              <p:cNvPr id="552" name="Connecteur droit 551">
                <a:extLst>
                  <a:ext uri="{FF2B5EF4-FFF2-40B4-BE49-F238E27FC236}">
                    <a16:creationId xmlns:a16="http://schemas.microsoft.com/office/drawing/2014/main" id="{39B0B6C8-E3EB-E625-A55C-2F3F75692149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Connecteur droit 552">
                <a:extLst>
                  <a:ext uri="{FF2B5EF4-FFF2-40B4-BE49-F238E27FC236}">
                    <a16:creationId xmlns:a16="http://schemas.microsoft.com/office/drawing/2014/main" id="{8D3CEF1D-84F7-0ECC-2861-9FDD3AC602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Connecteur droit 553">
                <a:extLst>
                  <a:ext uri="{FF2B5EF4-FFF2-40B4-BE49-F238E27FC236}">
                    <a16:creationId xmlns:a16="http://schemas.microsoft.com/office/drawing/2014/main" id="{3424CFD7-0047-6647-019B-1252AD31D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5" name="Groupe 554">
              <a:extLst>
                <a:ext uri="{FF2B5EF4-FFF2-40B4-BE49-F238E27FC236}">
                  <a16:creationId xmlns:a16="http://schemas.microsoft.com/office/drawing/2014/main" id="{2D65E5E0-4F17-1961-9008-C063863FDA09}"/>
                </a:ext>
              </a:extLst>
            </p:cNvPr>
            <p:cNvGrpSpPr/>
            <p:nvPr/>
          </p:nvGrpSpPr>
          <p:grpSpPr>
            <a:xfrm rot="5400000">
              <a:off x="9014222" y="4920335"/>
              <a:ext cx="259573" cy="45719"/>
              <a:chOff x="5014719" y="5665696"/>
              <a:chExt cx="470517" cy="139792"/>
            </a:xfrm>
          </p:grpSpPr>
          <p:cxnSp>
            <p:nvCxnSpPr>
              <p:cNvPr id="556" name="Connecteur droit 555">
                <a:extLst>
                  <a:ext uri="{FF2B5EF4-FFF2-40B4-BE49-F238E27FC236}">
                    <a16:creationId xmlns:a16="http://schemas.microsoft.com/office/drawing/2014/main" id="{85161913-1055-B268-7ACA-B4380EC17AB0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Connecteur droit 556">
                <a:extLst>
                  <a:ext uri="{FF2B5EF4-FFF2-40B4-BE49-F238E27FC236}">
                    <a16:creationId xmlns:a16="http://schemas.microsoft.com/office/drawing/2014/main" id="{975569B0-1880-6F50-B8E3-7098E5E04D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Connecteur droit 557">
                <a:extLst>
                  <a:ext uri="{FF2B5EF4-FFF2-40B4-BE49-F238E27FC236}">
                    <a16:creationId xmlns:a16="http://schemas.microsoft.com/office/drawing/2014/main" id="{C4DD0F9C-D725-DBE3-00E5-A10FF9553E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9" name="Groupe 558">
              <a:extLst>
                <a:ext uri="{FF2B5EF4-FFF2-40B4-BE49-F238E27FC236}">
                  <a16:creationId xmlns:a16="http://schemas.microsoft.com/office/drawing/2014/main" id="{19EC28DB-683E-0F45-A773-590F7CDFC3F8}"/>
                </a:ext>
              </a:extLst>
            </p:cNvPr>
            <p:cNvGrpSpPr/>
            <p:nvPr/>
          </p:nvGrpSpPr>
          <p:grpSpPr>
            <a:xfrm rot="5400000">
              <a:off x="9595899" y="5040474"/>
              <a:ext cx="166104" cy="54747"/>
              <a:chOff x="5014719" y="5665696"/>
              <a:chExt cx="470517" cy="139792"/>
            </a:xfrm>
          </p:grpSpPr>
          <p:cxnSp>
            <p:nvCxnSpPr>
              <p:cNvPr id="560" name="Connecteur droit 559">
                <a:extLst>
                  <a:ext uri="{FF2B5EF4-FFF2-40B4-BE49-F238E27FC236}">
                    <a16:creationId xmlns:a16="http://schemas.microsoft.com/office/drawing/2014/main" id="{A129608C-9F5F-5B5C-3CD8-581AF387D103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Connecteur droit 560">
                <a:extLst>
                  <a:ext uri="{FF2B5EF4-FFF2-40B4-BE49-F238E27FC236}">
                    <a16:creationId xmlns:a16="http://schemas.microsoft.com/office/drawing/2014/main" id="{890D1B9F-7BE0-456F-B329-8ECEB0CD50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Connecteur droit 561">
                <a:extLst>
                  <a:ext uri="{FF2B5EF4-FFF2-40B4-BE49-F238E27FC236}">
                    <a16:creationId xmlns:a16="http://schemas.microsoft.com/office/drawing/2014/main" id="{C2F27D81-1EE5-5C66-55EB-67DE8239DE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3" name="Groupe 562">
              <a:extLst>
                <a:ext uri="{FF2B5EF4-FFF2-40B4-BE49-F238E27FC236}">
                  <a16:creationId xmlns:a16="http://schemas.microsoft.com/office/drawing/2014/main" id="{F8731FC6-9638-395C-0FC5-D88D98A874FC}"/>
                </a:ext>
              </a:extLst>
            </p:cNvPr>
            <p:cNvGrpSpPr/>
            <p:nvPr/>
          </p:nvGrpSpPr>
          <p:grpSpPr>
            <a:xfrm rot="5400000">
              <a:off x="9673501" y="5045541"/>
              <a:ext cx="148010" cy="62709"/>
              <a:chOff x="5014719" y="5665696"/>
              <a:chExt cx="470517" cy="139792"/>
            </a:xfrm>
          </p:grpSpPr>
          <p:cxnSp>
            <p:nvCxnSpPr>
              <p:cNvPr id="564" name="Connecteur droit 563">
                <a:extLst>
                  <a:ext uri="{FF2B5EF4-FFF2-40B4-BE49-F238E27FC236}">
                    <a16:creationId xmlns:a16="http://schemas.microsoft.com/office/drawing/2014/main" id="{274394A0-D1B3-024E-4D53-AEBFA770B270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Connecteur droit 564">
                <a:extLst>
                  <a:ext uri="{FF2B5EF4-FFF2-40B4-BE49-F238E27FC236}">
                    <a16:creationId xmlns:a16="http://schemas.microsoft.com/office/drawing/2014/main" id="{21B194D5-DFE1-2ECB-B943-2E3F673F8A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necteur droit 565">
                <a:extLst>
                  <a:ext uri="{FF2B5EF4-FFF2-40B4-BE49-F238E27FC236}">
                    <a16:creationId xmlns:a16="http://schemas.microsoft.com/office/drawing/2014/main" id="{A004A16F-7294-B543-24D4-4F2C8D99C3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7" name="Groupe 566">
              <a:extLst>
                <a:ext uri="{FF2B5EF4-FFF2-40B4-BE49-F238E27FC236}">
                  <a16:creationId xmlns:a16="http://schemas.microsoft.com/office/drawing/2014/main" id="{7EB4BFD9-BA1F-C4B2-AE9A-A7C5DDA78041}"/>
                </a:ext>
              </a:extLst>
            </p:cNvPr>
            <p:cNvGrpSpPr/>
            <p:nvPr/>
          </p:nvGrpSpPr>
          <p:grpSpPr>
            <a:xfrm rot="5400000">
              <a:off x="9802110" y="5103637"/>
              <a:ext cx="48812" cy="45719"/>
              <a:chOff x="5014719" y="5665696"/>
              <a:chExt cx="470517" cy="139792"/>
            </a:xfrm>
          </p:grpSpPr>
          <p:cxnSp>
            <p:nvCxnSpPr>
              <p:cNvPr id="568" name="Connecteur droit 567">
                <a:extLst>
                  <a:ext uri="{FF2B5EF4-FFF2-40B4-BE49-F238E27FC236}">
                    <a16:creationId xmlns:a16="http://schemas.microsoft.com/office/drawing/2014/main" id="{0F1B5DED-86DB-7A7E-CA87-2DBA834BD2EF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Connecteur droit 568">
                <a:extLst>
                  <a:ext uri="{FF2B5EF4-FFF2-40B4-BE49-F238E27FC236}">
                    <a16:creationId xmlns:a16="http://schemas.microsoft.com/office/drawing/2014/main" id="{35944FD9-69DF-796B-8688-0B38C22D71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Connecteur droit 569">
                <a:extLst>
                  <a:ext uri="{FF2B5EF4-FFF2-40B4-BE49-F238E27FC236}">
                    <a16:creationId xmlns:a16="http://schemas.microsoft.com/office/drawing/2014/main" id="{6FB5B9A2-8AFE-FBCE-A675-006A66B571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1" name="Groupe 570">
              <a:extLst>
                <a:ext uri="{FF2B5EF4-FFF2-40B4-BE49-F238E27FC236}">
                  <a16:creationId xmlns:a16="http://schemas.microsoft.com/office/drawing/2014/main" id="{3EA50D89-0945-C4AA-53C4-8A710B1AD668}"/>
                </a:ext>
              </a:extLst>
            </p:cNvPr>
            <p:cNvGrpSpPr/>
            <p:nvPr/>
          </p:nvGrpSpPr>
          <p:grpSpPr>
            <a:xfrm rot="5400000">
              <a:off x="9568261" y="5103637"/>
              <a:ext cx="48812" cy="45719"/>
              <a:chOff x="5014719" y="5665696"/>
              <a:chExt cx="470517" cy="139792"/>
            </a:xfrm>
          </p:grpSpPr>
          <p:cxnSp>
            <p:nvCxnSpPr>
              <p:cNvPr id="572" name="Connecteur droit 571">
                <a:extLst>
                  <a:ext uri="{FF2B5EF4-FFF2-40B4-BE49-F238E27FC236}">
                    <a16:creationId xmlns:a16="http://schemas.microsoft.com/office/drawing/2014/main" id="{66772DAE-A834-ED3C-651E-E6E2362FA448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Connecteur droit 572">
                <a:extLst>
                  <a:ext uri="{FF2B5EF4-FFF2-40B4-BE49-F238E27FC236}">
                    <a16:creationId xmlns:a16="http://schemas.microsoft.com/office/drawing/2014/main" id="{C13A3B95-6185-D359-D93E-141FFA3ACD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Connecteur droit 573">
                <a:extLst>
                  <a:ext uri="{FF2B5EF4-FFF2-40B4-BE49-F238E27FC236}">
                    <a16:creationId xmlns:a16="http://schemas.microsoft.com/office/drawing/2014/main" id="{EBFB737F-C12B-3F2D-28A5-63088DC1B3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5" name="Groupe 574">
              <a:extLst>
                <a:ext uri="{FF2B5EF4-FFF2-40B4-BE49-F238E27FC236}">
                  <a16:creationId xmlns:a16="http://schemas.microsoft.com/office/drawing/2014/main" id="{7AF108F6-AA00-778B-D64D-E6820E87E35C}"/>
                </a:ext>
              </a:extLst>
            </p:cNvPr>
            <p:cNvGrpSpPr/>
            <p:nvPr/>
          </p:nvGrpSpPr>
          <p:grpSpPr>
            <a:xfrm rot="5400000">
              <a:off x="9941085" y="5081917"/>
              <a:ext cx="78364" cy="59610"/>
              <a:chOff x="5014719" y="5665696"/>
              <a:chExt cx="470517" cy="139792"/>
            </a:xfrm>
          </p:grpSpPr>
          <p:cxnSp>
            <p:nvCxnSpPr>
              <p:cNvPr id="576" name="Connecteur droit 575">
                <a:extLst>
                  <a:ext uri="{FF2B5EF4-FFF2-40B4-BE49-F238E27FC236}">
                    <a16:creationId xmlns:a16="http://schemas.microsoft.com/office/drawing/2014/main" id="{DE15DCBF-42C9-27AF-F7CD-35967A04864D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Connecteur droit 576">
                <a:extLst>
                  <a:ext uri="{FF2B5EF4-FFF2-40B4-BE49-F238E27FC236}">
                    <a16:creationId xmlns:a16="http://schemas.microsoft.com/office/drawing/2014/main" id="{EBA45846-E29B-233B-37CF-A1C6D26FD2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Connecteur droit 577">
                <a:extLst>
                  <a:ext uri="{FF2B5EF4-FFF2-40B4-BE49-F238E27FC236}">
                    <a16:creationId xmlns:a16="http://schemas.microsoft.com/office/drawing/2014/main" id="{E6699E8D-2268-C648-EE22-67FBB84CE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9" name="Groupe 578">
              <a:extLst>
                <a:ext uri="{FF2B5EF4-FFF2-40B4-BE49-F238E27FC236}">
                  <a16:creationId xmlns:a16="http://schemas.microsoft.com/office/drawing/2014/main" id="{B08E2D2A-76BC-7896-EF4C-656FFD2E7A6F}"/>
                </a:ext>
              </a:extLst>
            </p:cNvPr>
            <p:cNvGrpSpPr/>
            <p:nvPr/>
          </p:nvGrpSpPr>
          <p:grpSpPr>
            <a:xfrm rot="5400000">
              <a:off x="9912956" y="4995225"/>
              <a:ext cx="262321" cy="49040"/>
              <a:chOff x="5014719" y="5665696"/>
              <a:chExt cx="470517" cy="139792"/>
            </a:xfrm>
          </p:grpSpPr>
          <p:cxnSp>
            <p:nvCxnSpPr>
              <p:cNvPr id="580" name="Connecteur droit 579">
                <a:extLst>
                  <a:ext uri="{FF2B5EF4-FFF2-40B4-BE49-F238E27FC236}">
                    <a16:creationId xmlns:a16="http://schemas.microsoft.com/office/drawing/2014/main" id="{1725D4E7-1903-2EC6-4BD0-3A3A5F0D1E76}"/>
                  </a:ext>
                </a:extLst>
              </p:cNvPr>
              <p:cNvCxnSpPr/>
              <p:nvPr/>
            </p:nvCxnSpPr>
            <p:spPr>
              <a:xfrm>
                <a:off x="5014719" y="5735149"/>
                <a:ext cx="470517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Connecteur droit 580">
                <a:extLst>
                  <a:ext uri="{FF2B5EF4-FFF2-40B4-BE49-F238E27FC236}">
                    <a16:creationId xmlns:a16="http://schemas.microsoft.com/office/drawing/2014/main" id="{6A3D76D8-0430-647C-3565-6AFA827702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4719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necteur droit 581">
                <a:extLst>
                  <a:ext uri="{FF2B5EF4-FFF2-40B4-BE49-F238E27FC236}">
                    <a16:creationId xmlns:a16="http://schemas.microsoft.com/office/drawing/2014/main" id="{F484DA4B-68AD-D970-4465-3E09B7D52E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5042" y="5665696"/>
                <a:ext cx="194" cy="139792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583" name="Graphique 582">
            <a:extLst>
              <a:ext uri="{FF2B5EF4-FFF2-40B4-BE49-F238E27FC236}">
                <a16:creationId xmlns:a16="http://schemas.microsoft.com/office/drawing/2014/main" id="{EA515393-B057-4950-1F95-0AA7BA04B1E2}"/>
              </a:ext>
            </a:extLst>
          </p:cNvPr>
          <p:cNvGraphicFramePr/>
          <p:nvPr/>
        </p:nvGraphicFramePr>
        <p:xfrm>
          <a:off x="6739468" y="1455045"/>
          <a:ext cx="5305459" cy="42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86" name="Groupe 585">
            <a:extLst>
              <a:ext uri="{FF2B5EF4-FFF2-40B4-BE49-F238E27FC236}">
                <a16:creationId xmlns:a16="http://schemas.microsoft.com/office/drawing/2014/main" id="{152A9094-27B6-21CA-B30D-00400D3C4CC6}"/>
              </a:ext>
            </a:extLst>
          </p:cNvPr>
          <p:cNvGrpSpPr/>
          <p:nvPr/>
        </p:nvGrpSpPr>
        <p:grpSpPr>
          <a:xfrm>
            <a:off x="7552114" y="5242558"/>
            <a:ext cx="3362830" cy="739141"/>
            <a:chOff x="1870173" y="5242558"/>
            <a:chExt cx="3256256" cy="739141"/>
          </a:xfrm>
        </p:grpSpPr>
        <p:sp>
          <p:nvSpPr>
            <p:cNvPr id="587" name="Text Box 4">
              <a:extLst>
                <a:ext uri="{FF2B5EF4-FFF2-40B4-BE49-F238E27FC236}">
                  <a16:creationId xmlns:a16="http://schemas.microsoft.com/office/drawing/2014/main" id="{23D7C47B-C649-FAD2-DB1A-D502B036D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627560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05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ESBL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8" name="Text Box 4">
              <a:extLst>
                <a:ext uri="{FF2B5EF4-FFF2-40B4-BE49-F238E27FC236}">
                  <a16:creationId xmlns:a16="http://schemas.microsoft.com/office/drawing/2014/main" id="{8474D366-F7DA-CE7D-27C7-A7D11B4D3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41739" y="5481324"/>
              <a:ext cx="73914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CPE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9" name="Text Box 4">
              <a:extLst>
                <a:ext uri="{FF2B5EF4-FFF2-40B4-BE49-F238E27FC236}">
                  <a16:creationId xmlns:a16="http://schemas.microsoft.com/office/drawing/2014/main" id="{16535BAD-BF8E-2E07-559A-6688D3526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23254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CPPA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0" name="Text Box 4">
              <a:extLst>
                <a:ext uri="{FF2B5EF4-FFF2-40B4-BE49-F238E27FC236}">
                  <a16:creationId xmlns:a16="http://schemas.microsoft.com/office/drawing/2014/main" id="{E22EA6E0-2896-818E-FB7C-CF1806039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437948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MDR-PA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1" name="Text Box 4">
              <a:extLst>
                <a:ext uri="{FF2B5EF4-FFF2-40B4-BE49-F238E27FC236}">
                  <a16:creationId xmlns:a16="http://schemas.microsoft.com/office/drawing/2014/main" id="{D8A99560-400C-B683-FC10-BC8696A54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02778" y="5485171"/>
              <a:ext cx="7391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MRSA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2" name="Text Box 4">
              <a:extLst>
                <a:ext uri="{FF2B5EF4-FFF2-40B4-BE49-F238E27FC236}">
                  <a16:creationId xmlns:a16="http://schemas.microsoft.com/office/drawing/2014/main" id="{E7896F40-9428-ED7E-6B5C-4D922B8F3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626053" y="5481324"/>
              <a:ext cx="739141" cy="26161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VRE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99" name="Groupe 598">
            <a:extLst>
              <a:ext uri="{FF2B5EF4-FFF2-40B4-BE49-F238E27FC236}">
                <a16:creationId xmlns:a16="http://schemas.microsoft.com/office/drawing/2014/main" id="{7C5F4F30-E47F-A9C8-9ED2-3F76FE7C9456}"/>
              </a:ext>
            </a:extLst>
          </p:cNvPr>
          <p:cNvGrpSpPr/>
          <p:nvPr/>
        </p:nvGrpSpPr>
        <p:grpSpPr>
          <a:xfrm>
            <a:off x="9176169" y="1161404"/>
            <a:ext cx="1786080" cy="646331"/>
            <a:chOff x="-2544258" y="4236569"/>
            <a:chExt cx="1786080" cy="646331"/>
          </a:xfrm>
        </p:grpSpPr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CC57A530-9FE1-B005-35CC-63F31D493436}"/>
                </a:ext>
              </a:extLst>
            </p:cNvPr>
            <p:cNvSpPr/>
            <p:nvPr/>
          </p:nvSpPr>
          <p:spPr>
            <a:xfrm rot="5400000" flipH="1">
              <a:off x="-2436658" y="4183046"/>
              <a:ext cx="144799" cy="360000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2DA715CA-4349-1255-658E-E727E93BCCD3}"/>
                </a:ext>
              </a:extLst>
            </p:cNvPr>
            <p:cNvSpPr/>
            <p:nvPr/>
          </p:nvSpPr>
          <p:spPr>
            <a:xfrm rot="5400000" flipH="1">
              <a:off x="-2436658" y="4364262"/>
              <a:ext cx="144799" cy="36000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DC180258-9A38-78A6-CA28-BBC8C4135CFD}"/>
                </a:ext>
              </a:extLst>
            </p:cNvPr>
            <p:cNvSpPr/>
            <p:nvPr/>
          </p:nvSpPr>
          <p:spPr>
            <a:xfrm rot="5400000" flipH="1">
              <a:off x="-2436658" y="4545478"/>
              <a:ext cx="144799" cy="3600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8" name="ZoneTexte 597">
              <a:extLst>
                <a:ext uri="{FF2B5EF4-FFF2-40B4-BE49-F238E27FC236}">
                  <a16:creationId xmlns:a16="http://schemas.microsoft.com/office/drawing/2014/main" id="{5D8A3375-89DA-C082-2476-B152FA1D6644}"/>
                </a:ext>
              </a:extLst>
            </p:cNvPr>
            <p:cNvSpPr txBox="1"/>
            <p:nvPr/>
          </p:nvSpPr>
          <p:spPr>
            <a:xfrm>
              <a:off x="-2214210" y="4236569"/>
              <a:ext cx="1456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Pre-covid 19</a:t>
              </a:r>
            </a:p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Wave</a:t>
              </a:r>
            </a:p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Interwave</a:t>
              </a:r>
            </a:p>
          </p:txBody>
        </p:sp>
      </p:grpSp>
      <p:grpSp>
        <p:nvGrpSpPr>
          <p:cNvPr id="600" name="Groupe 599">
            <a:extLst>
              <a:ext uri="{FF2B5EF4-FFF2-40B4-BE49-F238E27FC236}">
                <a16:creationId xmlns:a16="http://schemas.microsoft.com/office/drawing/2014/main" id="{2E16DC08-E808-3F3D-A7B2-87AF86FC0640}"/>
              </a:ext>
            </a:extLst>
          </p:cNvPr>
          <p:cNvGrpSpPr/>
          <p:nvPr/>
        </p:nvGrpSpPr>
        <p:grpSpPr>
          <a:xfrm>
            <a:off x="4007497" y="1161404"/>
            <a:ext cx="1786080" cy="646331"/>
            <a:chOff x="-2544258" y="4236569"/>
            <a:chExt cx="1786080" cy="646331"/>
          </a:xfrm>
        </p:grpSpPr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FC1D117F-8A71-C6CC-F6E0-6A8FF8265C1E}"/>
                </a:ext>
              </a:extLst>
            </p:cNvPr>
            <p:cNvSpPr/>
            <p:nvPr/>
          </p:nvSpPr>
          <p:spPr>
            <a:xfrm rot="5400000" flipH="1">
              <a:off x="-2436658" y="4183046"/>
              <a:ext cx="144799" cy="360000"/>
            </a:xfrm>
            <a:prstGeom prst="rect">
              <a:avLst/>
            </a:prstGeom>
            <a:solidFill>
              <a:schemeClr val="bg1">
                <a:lumMod val="85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D5F8931F-14F6-B433-5AF1-1E19510A4FB8}"/>
                </a:ext>
              </a:extLst>
            </p:cNvPr>
            <p:cNvSpPr/>
            <p:nvPr/>
          </p:nvSpPr>
          <p:spPr>
            <a:xfrm rot="5400000" flipH="1">
              <a:off x="-2436658" y="4364262"/>
              <a:ext cx="144799" cy="360000"/>
            </a:xfrm>
            <a:prstGeom prst="rect">
              <a:avLst/>
            </a:prstGeom>
            <a:solidFill>
              <a:srgbClr val="181717">
                <a:alpha val="6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FFAD574E-8013-32E4-4F70-1E3EB17748B2}"/>
                </a:ext>
              </a:extLst>
            </p:cNvPr>
            <p:cNvSpPr/>
            <p:nvPr/>
          </p:nvSpPr>
          <p:spPr>
            <a:xfrm rot="5400000" flipH="1">
              <a:off x="-2436658" y="4545478"/>
              <a:ext cx="144799" cy="3600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4" name="ZoneTexte 603">
              <a:extLst>
                <a:ext uri="{FF2B5EF4-FFF2-40B4-BE49-F238E27FC236}">
                  <a16:creationId xmlns:a16="http://schemas.microsoft.com/office/drawing/2014/main" id="{899456FD-E76B-FE57-9C0C-E3A6D5CB4E14}"/>
                </a:ext>
              </a:extLst>
            </p:cNvPr>
            <p:cNvSpPr txBox="1"/>
            <p:nvPr/>
          </p:nvSpPr>
          <p:spPr>
            <a:xfrm>
              <a:off x="-2214210" y="4236569"/>
              <a:ext cx="1456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Pre-covid 19</a:t>
              </a:r>
            </a:p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Wave</a:t>
              </a:r>
            </a:p>
            <a:p>
              <a:r>
                <a:rPr lang="fr-FR" sz="1200">
                  <a:latin typeface="Arial" panose="020B0604020202020204" pitchFamily="34" charset="0"/>
                  <a:cs typeface="Arial" panose="020B0604020202020204" pitchFamily="34" charset="0"/>
                </a:rPr>
                <a:t>Interwave</a:t>
              </a:r>
            </a:p>
          </p:txBody>
        </p:sp>
      </p:grpSp>
      <p:sp>
        <p:nvSpPr>
          <p:cNvPr id="605" name="Text Box 4">
            <a:extLst>
              <a:ext uri="{FF2B5EF4-FFF2-40B4-BE49-F238E27FC236}">
                <a16:creationId xmlns:a16="http://schemas.microsoft.com/office/drawing/2014/main" id="{815C6406-94E8-F91E-12CF-B58A21A30DE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00046" y="2836746"/>
            <a:ext cx="218027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N per 10,000 ICU admissions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AE6B05DE-F371-5507-1087-95C6EB65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da-DK" dirty="0"/>
              <a:t>W. Altorf – Van Der Kuil et al., ECCMID</a:t>
            </a:r>
            <a:r>
              <a:rPr lang="da-DK" baseline="30000" dirty="0"/>
              <a:t>®</a:t>
            </a:r>
            <a:r>
              <a:rPr lang="da-DK" dirty="0"/>
              <a:t> 2023, Abs #O0136</a:t>
            </a:r>
          </a:p>
        </p:txBody>
      </p:sp>
    </p:spTree>
    <p:extLst>
      <p:ext uri="{BB962C8B-B14F-4D97-AF65-F5344CB8AC3E}">
        <p14:creationId xmlns:p14="http://schemas.microsoft.com/office/powerpoint/2010/main" val="790628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9861395" cy="2114016"/>
          </a:xfrm>
        </p:spPr>
        <p:txBody>
          <a:bodyPr/>
          <a:lstStyle/>
          <a:p>
            <a:r>
              <a:rPr lang="en-US" dirty="0"/>
              <a:t>Quantifying changes in antibiotic prescribing, microbiological testing and </a:t>
            </a:r>
            <a:r>
              <a:rPr lang="en-US" i="1" dirty="0"/>
              <a:t>Escherichia coli </a:t>
            </a:r>
            <a:r>
              <a:rPr lang="en-US" dirty="0"/>
              <a:t>resistance during COVID-19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L. </a:t>
            </a:r>
            <a:r>
              <a:rPr lang="fr-FR" dirty="0" err="1"/>
              <a:t>Ciaccio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#O0139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Impact of the COVID-19 pandemic on AMR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877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3748B77-BAA6-68D2-EE78-C5FF7CA53BC6}"/>
              </a:ext>
            </a:extLst>
          </p:cNvPr>
          <p:cNvCxnSpPr>
            <a:cxnSpLocks/>
          </p:cNvCxnSpPr>
          <p:nvPr/>
        </p:nvCxnSpPr>
        <p:spPr>
          <a:xfrm>
            <a:off x="7361302" y="1418910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Joinpoint</a:t>
            </a:r>
            <a:r>
              <a:rPr lang="fr-FR" dirty="0"/>
              <a:t>: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Prescribing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Ciaccio et al., ECCMID</a:t>
            </a:r>
            <a:r>
              <a:rPr lang="da-DK" baseline="30000" dirty="0"/>
              <a:t>®</a:t>
            </a:r>
            <a:r>
              <a:rPr lang="da-DK" dirty="0"/>
              <a:t> 2023, Abs #O0139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071418" y="1639758"/>
          <a:ext cx="5210941" cy="374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82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Joinpoint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 Change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13">
                <a:tc rowSpan="5"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Prescribing (Prescriptions per month)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Jun. 2018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1942.7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(959.7, 2,925.7)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Jan. 2019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-2036.8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(-3394.9, -678.7)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663127"/>
                  </a:ext>
                </a:extLst>
              </a:tr>
              <a:tr h="426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Jun. 2019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1711.7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(514.4, 2969.0)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47410"/>
                  </a:ext>
                </a:extLst>
              </a:tr>
              <a:tr h="426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Jan. 2020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-2146.0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(-3996.8, -295.2)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41106"/>
                  </a:ext>
                </a:extLst>
              </a:tr>
              <a:tr h="426613">
                <a:tc vMerge="1"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 dolor sit amet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May. 2020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1668.0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(-87.4, 3423.4)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Prescribing (DDD per month)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</a:t>
                      </a: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2019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-2463,4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(-4672.7, -254.6)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4437"/>
                  </a:ext>
                </a:extLst>
              </a:tr>
              <a:tr h="427799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Jun. 2020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2640.9 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(419.8, 4862.0)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403818"/>
                  </a:ext>
                </a:extLst>
              </a:tr>
            </a:tbl>
          </a:graphicData>
        </a:graphic>
      </p:graphicFrame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DF9A9D2-FBEF-B4E2-B0DA-5AC70F823492}"/>
              </a:ext>
            </a:extLst>
          </p:cNvPr>
          <p:cNvCxnSpPr>
            <a:cxnSpLocks/>
          </p:cNvCxnSpPr>
          <p:nvPr/>
        </p:nvCxnSpPr>
        <p:spPr>
          <a:xfrm>
            <a:off x="7361302" y="1062205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94F12AE-4C91-6DEC-A258-062204DC0784}"/>
              </a:ext>
            </a:extLst>
          </p:cNvPr>
          <p:cNvSpPr txBox="1"/>
          <p:nvPr/>
        </p:nvSpPr>
        <p:spPr>
          <a:xfrm>
            <a:off x="7132094" y="2677644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4BF4CFC-CADF-32DD-99F5-FE4CF704EFFE}"/>
              </a:ext>
            </a:extLst>
          </p:cNvPr>
          <p:cNvSpPr/>
          <p:nvPr/>
        </p:nvSpPr>
        <p:spPr>
          <a:xfrm>
            <a:off x="7589165" y="180208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FBECEC5-4383-A4B0-5664-8035373039A7}"/>
              </a:ext>
            </a:extLst>
          </p:cNvPr>
          <p:cNvSpPr/>
          <p:nvPr/>
        </p:nvSpPr>
        <p:spPr>
          <a:xfrm>
            <a:off x="7657469" y="163541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AEF389C-911C-E6C3-863B-9F9217BDAB9E}"/>
              </a:ext>
            </a:extLst>
          </p:cNvPr>
          <p:cNvSpPr/>
          <p:nvPr/>
        </p:nvSpPr>
        <p:spPr>
          <a:xfrm>
            <a:off x="7512314" y="137618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5070838-C1E4-4ECC-A69A-ED05FA3A27D9}"/>
              </a:ext>
            </a:extLst>
          </p:cNvPr>
          <p:cNvSpPr/>
          <p:nvPr/>
        </p:nvSpPr>
        <p:spPr>
          <a:xfrm>
            <a:off x="7726282" y="182535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041BDF-7B7A-39F9-8790-455A125DD10B}"/>
              </a:ext>
            </a:extLst>
          </p:cNvPr>
          <p:cNvSpPr/>
          <p:nvPr/>
        </p:nvSpPr>
        <p:spPr>
          <a:xfrm>
            <a:off x="7806258" y="182444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0C17745-5BDC-51C1-86B2-747A8DD96DDF}"/>
              </a:ext>
            </a:extLst>
          </p:cNvPr>
          <p:cNvSpPr/>
          <p:nvPr/>
        </p:nvSpPr>
        <p:spPr>
          <a:xfrm>
            <a:off x="7880585" y="190230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173A073-1F44-B313-4FBD-059D7F530A26}"/>
              </a:ext>
            </a:extLst>
          </p:cNvPr>
          <p:cNvSpPr/>
          <p:nvPr/>
        </p:nvSpPr>
        <p:spPr>
          <a:xfrm>
            <a:off x="7948582" y="190858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D0BE11B-D4DF-92FE-F77C-4A59279F5A20}"/>
              </a:ext>
            </a:extLst>
          </p:cNvPr>
          <p:cNvSpPr/>
          <p:nvPr/>
        </p:nvSpPr>
        <p:spPr>
          <a:xfrm>
            <a:off x="8020741" y="187053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B8383DE-E679-1A3D-F1DD-466D4E9B4C54}"/>
              </a:ext>
            </a:extLst>
          </p:cNvPr>
          <p:cNvSpPr/>
          <p:nvPr/>
        </p:nvSpPr>
        <p:spPr>
          <a:xfrm>
            <a:off x="8104911" y="187300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AEE0445-5149-0750-B38D-27216B10CE74}"/>
              </a:ext>
            </a:extLst>
          </p:cNvPr>
          <p:cNvSpPr/>
          <p:nvPr/>
        </p:nvSpPr>
        <p:spPr>
          <a:xfrm>
            <a:off x="8177009" y="181379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AD3A6-ADE1-9467-554A-ABF6B406C000}"/>
              </a:ext>
            </a:extLst>
          </p:cNvPr>
          <p:cNvSpPr/>
          <p:nvPr/>
        </p:nvSpPr>
        <p:spPr>
          <a:xfrm>
            <a:off x="8241988" y="173216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5D8DB39-E4E3-A447-3FB1-FD33DCDDD78F}"/>
              </a:ext>
            </a:extLst>
          </p:cNvPr>
          <p:cNvSpPr/>
          <p:nvPr/>
        </p:nvSpPr>
        <p:spPr>
          <a:xfrm>
            <a:off x="8311130" y="163556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7B62C1-3031-4235-15C9-BEA3647122B5}"/>
              </a:ext>
            </a:extLst>
          </p:cNvPr>
          <p:cNvSpPr/>
          <p:nvPr/>
        </p:nvSpPr>
        <p:spPr>
          <a:xfrm>
            <a:off x="8399431" y="151901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FA02B16-263C-5780-7B2E-616C78354D40}"/>
              </a:ext>
            </a:extLst>
          </p:cNvPr>
          <p:cNvSpPr/>
          <p:nvPr/>
        </p:nvSpPr>
        <p:spPr>
          <a:xfrm>
            <a:off x="8463266" y="170811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7030E37-7129-AD2A-F91F-286CD3C15976}"/>
              </a:ext>
            </a:extLst>
          </p:cNvPr>
          <p:cNvSpPr/>
          <p:nvPr/>
        </p:nvSpPr>
        <p:spPr>
          <a:xfrm>
            <a:off x="8532287" y="176485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D914CDC-F698-8F69-DF00-E21FE81D5C20}"/>
              </a:ext>
            </a:extLst>
          </p:cNvPr>
          <p:cNvSpPr/>
          <p:nvPr/>
        </p:nvSpPr>
        <p:spPr>
          <a:xfrm>
            <a:off x="8604446" y="181889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8376F7E-C4DC-C931-026A-3D95C748276B}"/>
              </a:ext>
            </a:extLst>
          </p:cNvPr>
          <p:cNvSpPr/>
          <p:nvPr/>
        </p:nvSpPr>
        <p:spPr>
          <a:xfrm>
            <a:off x="8676453" y="184916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D0A9245-FECD-0B3F-516B-6FF39C7FB22A}"/>
              </a:ext>
            </a:extLst>
          </p:cNvPr>
          <p:cNvSpPr/>
          <p:nvPr/>
        </p:nvSpPr>
        <p:spPr>
          <a:xfrm>
            <a:off x="8757666" y="195768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3B4FA77-2FAD-CD8F-137B-D7EBE855B9C8}"/>
              </a:ext>
            </a:extLst>
          </p:cNvPr>
          <p:cNvSpPr/>
          <p:nvPr/>
        </p:nvSpPr>
        <p:spPr>
          <a:xfrm>
            <a:off x="8826777" y="194172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24BEFA5-FAB5-7088-ABEF-2716C72A27DA}"/>
              </a:ext>
            </a:extLst>
          </p:cNvPr>
          <p:cNvSpPr/>
          <p:nvPr/>
        </p:nvSpPr>
        <p:spPr>
          <a:xfrm>
            <a:off x="8894075" y="191073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7527D25-065C-A587-369F-0FCE3F48C84B}"/>
              </a:ext>
            </a:extLst>
          </p:cNvPr>
          <p:cNvSpPr/>
          <p:nvPr/>
        </p:nvSpPr>
        <p:spPr>
          <a:xfrm>
            <a:off x="8971004" y="186776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F4D429C-C05F-ACFE-423E-8B46E22C283F}"/>
              </a:ext>
            </a:extLst>
          </p:cNvPr>
          <p:cNvSpPr/>
          <p:nvPr/>
        </p:nvSpPr>
        <p:spPr>
          <a:xfrm>
            <a:off x="9046181" y="179167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2EF11A1-C87F-8AC8-D793-69C7E0E89C94}"/>
              </a:ext>
            </a:extLst>
          </p:cNvPr>
          <p:cNvSpPr/>
          <p:nvPr/>
        </p:nvSpPr>
        <p:spPr>
          <a:xfrm>
            <a:off x="9115322" y="182065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855D4F5-B744-D3B9-4656-AE3C2A492444}"/>
              </a:ext>
            </a:extLst>
          </p:cNvPr>
          <p:cNvSpPr/>
          <p:nvPr/>
        </p:nvSpPr>
        <p:spPr>
          <a:xfrm>
            <a:off x="9190408" y="164459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E65E355-78C2-86EE-D971-E65217DC126D}"/>
              </a:ext>
            </a:extLst>
          </p:cNvPr>
          <p:cNvSpPr/>
          <p:nvPr/>
        </p:nvSpPr>
        <p:spPr>
          <a:xfrm>
            <a:off x="9263266" y="167068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5781AC3-09A5-6365-D151-33BCE5C396BE}"/>
              </a:ext>
            </a:extLst>
          </p:cNvPr>
          <p:cNvCxnSpPr>
            <a:cxnSpLocks/>
          </p:cNvCxnSpPr>
          <p:nvPr/>
        </p:nvCxnSpPr>
        <p:spPr>
          <a:xfrm>
            <a:off x="7361302" y="1771134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E120842-849B-7EF1-1B84-CA092D271F0F}"/>
              </a:ext>
            </a:extLst>
          </p:cNvPr>
          <p:cNvCxnSpPr>
            <a:cxnSpLocks/>
          </p:cNvCxnSpPr>
          <p:nvPr/>
        </p:nvCxnSpPr>
        <p:spPr>
          <a:xfrm>
            <a:off x="7361302" y="2111636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DCF942-4265-4754-8259-9304B959DDB7}"/>
              </a:ext>
            </a:extLst>
          </p:cNvPr>
          <p:cNvCxnSpPr>
            <a:cxnSpLocks/>
          </p:cNvCxnSpPr>
          <p:nvPr/>
        </p:nvCxnSpPr>
        <p:spPr>
          <a:xfrm>
            <a:off x="7361302" y="2467768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4B839E0-C767-756F-EC2B-5491A4C9D7E3}"/>
              </a:ext>
            </a:extLst>
          </p:cNvPr>
          <p:cNvSpPr txBox="1"/>
          <p:nvPr/>
        </p:nvSpPr>
        <p:spPr>
          <a:xfrm>
            <a:off x="6858554" y="2312028"/>
            <a:ext cx="542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5 000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F1B9A1D-D5FD-7A92-2517-67C866367E5B}"/>
              </a:ext>
            </a:extLst>
          </p:cNvPr>
          <p:cNvSpPr txBox="1"/>
          <p:nvPr/>
        </p:nvSpPr>
        <p:spPr>
          <a:xfrm>
            <a:off x="6784309" y="1963712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10 000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965DC96E-8641-839B-BFEE-87932B1B4FAC}"/>
              </a:ext>
            </a:extLst>
          </p:cNvPr>
          <p:cNvSpPr txBox="1"/>
          <p:nvPr/>
        </p:nvSpPr>
        <p:spPr>
          <a:xfrm>
            <a:off x="6784309" y="1624877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15 000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EC95F036-C066-8086-B7A0-CAECE5E0ECD1}"/>
              </a:ext>
            </a:extLst>
          </p:cNvPr>
          <p:cNvSpPr txBox="1"/>
          <p:nvPr/>
        </p:nvSpPr>
        <p:spPr>
          <a:xfrm>
            <a:off x="6784309" y="1268746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20 000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791AB9BB-89E4-85ED-7D1B-B75A2133041C}"/>
              </a:ext>
            </a:extLst>
          </p:cNvPr>
          <p:cNvSpPr txBox="1"/>
          <p:nvPr/>
        </p:nvSpPr>
        <p:spPr>
          <a:xfrm>
            <a:off x="6784309" y="912612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25 000</a:t>
            </a:r>
          </a:p>
        </p:txBody>
      </p:sp>
      <p:sp>
        <p:nvSpPr>
          <p:cNvPr id="145" name="Forme libre : forme 144">
            <a:extLst>
              <a:ext uri="{FF2B5EF4-FFF2-40B4-BE49-F238E27FC236}">
                <a16:creationId xmlns:a16="http://schemas.microsoft.com/office/drawing/2014/main" id="{E2FD7F21-C03C-85B6-451A-E74A34FA8E3A}"/>
              </a:ext>
            </a:extLst>
          </p:cNvPr>
          <p:cNvSpPr/>
          <p:nvPr/>
        </p:nvSpPr>
        <p:spPr>
          <a:xfrm>
            <a:off x="7550219" y="1573686"/>
            <a:ext cx="3657600" cy="574431"/>
          </a:xfrm>
          <a:custGeom>
            <a:avLst/>
            <a:gdLst>
              <a:gd name="connsiteX0" fmla="*/ 0 w 3657600"/>
              <a:gd name="connsiteY0" fmla="*/ 0 h 574431"/>
              <a:gd name="connsiteX1" fmla="*/ 355600 w 3657600"/>
              <a:gd name="connsiteY1" fmla="*/ 425938 h 574431"/>
              <a:gd name="connsiteX2" fmla="*/ 879230 w 3657600"/>
              <a:gd name="connsiteY2" fmla="*/ 39077 h 574431"/>
              <a:gd name="connsiteX3" fmla="*/ 1250461 w 3657600"/>
              <a:gd name="connsiteY3" fmla="*/ 445477 h 574431"/>
              <a:gd name="connsiteX4" fmla="*/ 1742830 w 3657600"/>
              <a:gd name="connsiteY4" fmla="*/ 152400 h 574431"/>
              <a:gd name="connsiteX5" fmla="*/ 2028092 w 3657600"/>
              <a:gd name="connsiteY5" fmla="*/ 574431 h 574431"/>
              <a:gd name="connsiteX6" fmla="*/ 3657600 w 3657600"/>
              <a:gd name="connsiteY6" fmla="*/ 390769 h 5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574431">
                <a:moveTo>
                  <a:pt x="0" y="0"/>
                </a:moveTo>
                <a:lnTo>
                  <a:pt x="355600" y="425938"/>
                </a:lnTo>
                <a:lnTo>
                  <a:pt x="879230" y="39077"/>
                </a:lnTo>
                <a:lnTo>
                  <a:pt x="1250461" y="445477"/>
                </a:lnTo>
                <a:lnTo>
                  <a:pt x="1742830" y="152400"/>
                </a:lnTo>
                <a:lnTo>
                  <a:pt x="2028092" y="574431"/>
                </a:lnTo>
                <a:lnTo>
                  <a:pt x="3657600" y="390769"/>
                </a:ln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160B8A93-4245-2543-0F4A-0ECD43FB7EC6}"/>
              </a:ext>
            </a:extLst>
          </p:cNvPr>
          <p:cNvSpPr/>
          <p:nvPr/>
        </p:nvSpPr>
        <p:spPr>
          <a:xfrm>
            <a:off x="9346251" y="190454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97FA99AE-6977-F73A-5EFF-F68CA4D8B80B}"/>
              </a:ext>
            </a:extLst>
          </p:cNvPr>
          <p:cNvSpPr/>
          <p:nvPr/>
        </p:nvSpPr>
        <p:spPr>
          <a:xfrm>
            <a:off x="9408366" y="177519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ADC465C-795D-A241-9FC4-A8F6BF4FE4F2}"/>
              </a:ext>
            </a:extLst>
          </p:cNvPr>
          <p:cNvSpPr/>
          <p:nvPr/>
        </p:nvSpPr>
        <p:spPr>
          <a:xfrm>
            <a:off x="9487249" y="202055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39C3DDF0-1D15-0295-A25C-391983C6AC2E}"/>
              </a:ext>
            </a:extLst>
          </p:cNvPr>
          <p:cNvSpPr/>
          <p:nvPr/>
        </p:nvSpPr>
        <p:spPr>
          <a:xfrm>
            <a:off x="9553222" y="208653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8EC74F1D-8EFB-6BD1-83A1-FA7D6DF42416}"/>
              </a:ext>
            </a:extLst>
          </p:cNvPr>
          <p:cNvSpPr/>
          <p:nvPr/>
        </p:nvSpPr>
        <p:spPr>
          <a:xfrm>
            <a:off x="9631265" y="210120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7BEDC141-D181-1BCA-FE4F-99073D99DF4E}"/>
              </a:ext>
            </a:extLst>
          </p:cNvPr>
          <p:cNvSpPr/>
          <p:nvPr/>
        </p:nvSpPr>
        <p:spPr>
          <a:xfrm>
            <a:off x="9699835" y="210203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E256C1E2-169A-2AD3-87F9-15D8604F3BEF}"/>
              </a:ext>
            </a:extLst>
          </p:cNvPr>
          <p:cNvSpPr/>
          <p:nvPr/>
        </p:nvSpPr>
        <p:spPr>
          <a:xfrm>
            <a:off x="9777880" y="209214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73DAE820-07DB-9A75-1C7B-C21F6E0771B1}"/>
              </a:ext>
            </a:extLst>
          </p:cNvPr>
          <p:cNvSpPr/>
          <p:nvPr/>
        </p:nvSpPr>
        <p:spPr>
          <a:xfrm>
            <a:off x="9846869" y="200287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38EFE5C0-67DD-627A-C375-B37E209EED85}"/>
              </a:ext>
            </a:extLst>
          </p:cNvPr>
          <p:cNvSpPr/>
          <p:nvPr/>
        </p:nvSpPr>
        <p:spPr>
          <a:xfrm>
            <a:off x="9921895" y="203606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96F39601-F215-1081-D0F8-EE286E222F57}"/>
              </a:ext>
            </a:extLst>
          </p:cNvPr>
          <p:cNvSpPr/>
          <p:nvPr/>
        </p:nvSpPr>
        <p:spPr>
          <a:xfrm>
            <a:off x="9999939" y="204168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64108B74-EDCE-7810-39EC-586FE4DF2E61}"/>
              </a:ext>
            </a:extLst>
          </p:cNvPr>
          <p:cNvSpPr/>
          <p:nvPr/>
        </p:nvSpPr>
        <p:spPr>
          <a:xfrm>
            <a:off x="10065911" y="198518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D412FF99-0E29-2AB2-DDB2-A606ACFA9B00}"/>
              </a:ext>
            </a:extLst>
          </p:cNvPr>
          <p:cNvSpPr/>
          <p:nvPr/>
        </p:nvSpPr>
        <p:spPr>
          <a:xfrm>
            <a:off x="10134901" y="211109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0BB2BF7-5DE5-20E0-EBA9-3D696B872045}"/>
              </a:ext>
            </a:extLst>
          </p:cNvPr>
          <p:cNvSpPr/>
          <p:nvPr/>
        </p:nvSpPr>
        <p:spPr>
          <a:xfrm>
            <a:off x="10219400" y="216457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570F24AC-8F7B-64C9-A735-9A56D4211F31}"/>
              </a:ext>
            </a:extLst>
          </p:cNvPr>
          <p:cNvSpPr/>
          <p:nvPr/>
        </p:nvSpPr>
        <p:spPr>
          <a:xfrm>
            <a:off x="10285373" y="205551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F18C11DB-35C5-1825-03DC-EE15EF47C800}"/>
              </a:ext>
            </a:extLst>
          </p:cNvPr>
          <p:cNvSpPr/>
          <p:nvPr/>
        </p:nvSpPr>
        <p:spPr>
          <a:xfrm>
            <a:off x="10356961" y="212878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94A31730-525F-C5B9-C7DF-CF2E86BC83AD}"/>
              </a:ext>
            </a:extLst>
          </p:cNvPr>
          <p:cNvSpPr/>
          <p:nvPr/>
        </p:nvSpPr>
        <p:spPr>
          <a:xfrm>
            <a:off x="10434585" y="212400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065CF4B-86A1-60C3-3162-44F5703F99B4}"/>
              </a:ext>
            </a:extLst>
          </p:cNvPr>
          <p:cNvSpPr/>
          <p:nvPr/>
        </p:nvSpPr>
        <p:spPr>
          <a:xfrm>
            <a:off x="10497960" y="203690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8B75D5F-2A73-0243-EB97-CFA61DA54BE9}"/>
              </a:ext>
            </a:extLst>
          </p:cNvPr>
          <p:cNvSpPr/>
          <p:nvPr/>
        </p:nvSpPr>
        <p:spPr>
          <a:xfrm>
            <a:off x="10579020" y="208611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19C2A836-E00B-A0DB-DEA8-D168AE16ACA7}"/>
              </a:ext>
            </a:extLst>
          </p:cNvPr>
          <p:cNvSpPr/>
          <p:nvPr/>
        </p:nvSpPr>
        <p:spPr>
          <a:xfrm>
            <a:off x="10651029" y="208653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15DB71B3-D2FB-3F0D-6DC6-976B867E8A6D}"/>
              </a:ext>
            </a:extLst>
          </p:cNvPr>
          <p:cNvSpPr/>
          <p:nvPr/>
        </p:nvSpPr>
        <p:spPr>
          <a:xfrm>
            <a:off x="10717421" y="193178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38CC4B81-A28A-92FF-2159-A8E4AC6BEACC}"/>
              </a:ext>
            </a:extLst>
          </p:cNvPr>
          <p:cNvSpPr/>
          <p:nvPr/>
        </p:nvSpPr>
        <p:spPr>
          <a:xfrm>
            <a:off x="10785991" y="187956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1787B0D5-25B9-3710-8821-2C3B05598F6C}"/>
              </a:ext>
            </a:extLst>
          </p:cNvPr>
          <p:cNvSpPr/>
          <p:nvPr/>
        </p:nvSpPr>
        <p:spPr>
          <a:xfrm>
            <a:off x="10858000" y="18127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48FFCB3A-3B0E-7924-5412-9873303462FE}"/>
              </a:ext>
            </a:extLst>
          </p:cNvPr>
          <p:cNvSpPr/>
          <p:nvPr/>
        </p:nvSpPr>
        <p:spPr>
          <a:xfrm>
            <a:off x="10936042" y="175582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BBF6CDA1-3E0C-C01E-781F-78C1FAD77C57}"/>
              </a:ext>
            </a:extLst>
          </p:cNvPr>
          <p:cNvSpPr/>
          <p:nvPr/>
        </p:nvSpPr>
        <p:spPr>
          <a:xfrm>
            <a:off x="11017104" y="196104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8FB88F36-D710-82C4-5BF1-3E3072C6368D}"/>
              </a:ext>
            </a:extLst>
          </p:cNvPr>
          <p:cNvSpPr/>
          <p:nvPr/>
        </p:nvSpPr>
        <p:spPr>
          <a:xfrm>
            <a:off x="11089112" y="203263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1F62F428-9C75-4D56-34D7-0B7F275B397C}"/>
              </a:ext>
            </a:extLst>
          </p:cNvPr>
          <p:cNvSpPr/>
          <p:nvPr/>
        </p:nvSpPr>
        <p:spPr>
          <a:xfrm>
            <a:off x="11149049" y="194209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84A67BEF-CCAD-50B4-6C74-07350BDEFF86}"/>
              </a:ext>
            </a:extLst>
          </p:cNvPr>
          <p:cNvSpPr/>
          <p:nvPr/>
        </p:nvSpPr>
        <p:spPr>
          <a:xfrm>
            <a:off x="8150692" y="341769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279EC660-D837-EA33-6091-DF5B5E4C73FB}"/>
              </a:ext>
            </a:extLst>
          </p:cNvPr>
          <p:cNvCxnSpPr/>
          <p:nvPr/>
        </p:nvCxnSpPr>
        <p:spPr>
          <a:xfrm>
            <a:off x="9277518" y="3458485"/>
            <a:ext cx="20823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ZoneTexte 174">
            <a:extLst>
              <a:ext uri="{FF2B5EF4-FFF2-40B4-BE49-F238E27FC236}">
                <a16:creationId xmlns:a16="http://schemas.microsoft.com/office/drawing/2014/main" id="{7007F806-C656-0B38-FD00-1832EB2D71C1}"/>
              </a:ext>
            </a:extLst>
          </p:cNvPr>
          <p:cNvSpPr txBox="1"/>
          <p:nvPr/>
        </p:nvSpPr>
        <p:spPr>
          <a:xfrm>
            <a:off x="8143160" y="3312816"/>
            <a:ext cx="1086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AB06CCD1-6889-B70A-0469-958ECE6B5BE9}"/>
              </a:ext>
            </a:extLst>
          </p:cNvPr>
          <p:cNvSpPr txBox="1"/>
          <p:nvPr/>
        </p:nvSpPr>
        <p:spPr>
          <a:xfrm>
            <a:off x="9452952" y="3312816"/>
            <a:ext cx="1086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Joinpoint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06E07F7C-106A-0948-E407-E3D329520CCB}"/>
              </a:ext>
            </a:extLst>
          </p:cNvPr>
          <p:cNvSpPr txBox="1"/>
          <p:nvPr/>
        </p:nvSpPr>
        <p:spPr>
          <a:xfrm rot="16200000">
            <a:off x="7240144" y="2916213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</a:t>
            </a:r>
            <a:endParaRPr lang="fr-FR" sz="1100" dirty="0"/>
          </a:p>
        </p:txBody>
      </p: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id="{348A274F-3145-D48D-9512-2135214CA87B}"/>
              </a:ext>
            </a:extLst>
          </p:cNvPr>
          <p:cNvCxnSpPr>
            <a:cxnSpLocks/>
          </p:cNvCxnSpPr>
          <p:nvPr/>
        </p:nvCxnSpPr>
        <p:spPr>
          <a:xfrm>
            <a:off x="7361302" y="2807337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421C9423-335B-960A-AF58-D70B701BCE4A}"/>
              </a:ext>
            </a:extLst>
          </p:cNvPr>
          <p:cNvCxnSpPr>
            <a:cxnSpLocks/>
          </p:cNvCxnSpPr>
          <p:nvPr/>
        </p:nvCxnSpPr>
        <p:spPr>
          <a:xfrm>
            <a:off x="7315759" y="4106978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ZoneTexte 180">
            <a:extLst>
              <a:ext uri="{FF2B5EF4-FFF2-40B4-BE49-F238E27FC236}">
                <a16:creationId xmlns:a16="http://schemas.microsoft.com/office/drawing/2014/main" id="{E62591D5-5577-467F-527C-D26CD4F8FDD8}"/>
              </a:ext>
            </a:extLst>
          </p:cNvPr>
          <p:cNvSpPr txBox="1"/>
          <p:nvPr/>
        </p:nvSpPr>
        <p:spPr>
          <a:xfrm>
            <a:off x="7086551" y="5325598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C6F3A195-474E-389E-81D1-280CBD6B074D}"/>
              </a:ext>
            </a:extLst>
          </p:cNvPr>
          <p:cNvCxnSpPr>
            <a:cxnSpLocks/>
          </p:cNvCxnSpPr>
          <p:nvPr/>
        </p:nvCxnSpPr>
        <p:spPr>
          <a:xfrm>
            <a:off x="7315759" y="4365916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298025E7-D4AC-DF11-B48D-66A7A2F40726}"/>
              </a:ext>
            </a:extLst>
          </p:cNvPr>
          <p:cNvCxnSpPr>
            <a:cxnSpLocks/>
          </p:cNvCxnSpPr>
          <p:nvPr/>
        </p:nvCxnSpPr>
        <p:spPr>
          <a:xfrm>
            <a:off x="7315759" y="4654879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id="{D73129FD-427B-3E29-B3A3-51668B9C92C3}"/>
              </a:ext>
            </a:extLst>
          </p:cNvPr>
          <p:cNvCxnSpPr>
            <a:cxnSpLocks/>
          </p:cNvCxnSpPr>
          <p:nvPr/>
        </p:nvCxnSpPr>
        <p:spPr>
          <a:xfrm>
            <a:off x="7315759" y="4932120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05BF50F6-6ADD-74B8-3DA6-0ECAEAD80BEE}"/>
              </a:ext>
            </a:extLst>
          </p:cNvPr>
          <p:cNvCxnSpPr>
            <a:cxnSpLocks/>
          </p:cNvCxnSpPr>
          <p:nvPr/>
        </p:nvCxnSpPr>
        <p:spPr>
          <a:xfrm>
            <a:off x="7315759" y="5196236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ZoneTexte 186">
            <a:extLst>
              <a:ext uri="{FF2B5EF4-FFF2-40B4-BE49-F238E27FC236}">
                <a16:creationId xmlns:a16="http://schemas.microsoft.com/office/drawing/2014/main" id="{FA69B439-B2BD-EAD8-9C5D-C8B471A47724}"/>
              </a:ext>
            </a:extLst>
          </p:cNvPr>
          <p:cNvSpPr txBox="1"/>
          <p:nvPr/>
        </p:nvSpPr>
        <p:spPr>
          <a:xfrm>
            <a:off x="6738766" y="5048742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10 000</a:t>
            </a:r>
          </a:p>
        </p:txBody>
      </p:sp>
      <p:sp>
        <p:nvSpPr>
          <p:cNvPr id="188" name="ZoneTexte 187">
            <a:extLst>
              <a:ext uri="{FF2B5EF4-FFF2-40B4-BE49-F238E27FC236}">
                <a16:creationId xmlns:a16="http://schemas.microsoft.com/office/drawing/2014/main" id="{8004B885-A4CB-E35A-3FF1-D37AFCE6E617}"/>
              </a:ext>
            </a:extLst>
          </p:cNvPr>
          <p:cNvSpPr txBox="1"/>
          <p:nvPr/>
        </p:nvSpPr>
        <p:spPr>
          <a:xfrm>
            <a:off x="6738766" y="4514373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30 000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CD76A571-F23A-082F-091F-9536A2D4FBFF}"/>
              </a:ext>
            </a:extLst>
          </p:cNvPr>
          <p:cNvSpPr txBox="1"/>
          <p:nvPr/>
        </p:nvSpPr>
        <p:spPr>
          <a:xfrm>
            <a:off x="6738766" y="4227254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40 000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F48E0E3A-24AB-8D4E-02FD-B1E2B1D2C3C4}"/>
              </a:ext>
            </a:extLst>
          </p:cNvPr>
          <p:cNvSpPr txBox="1"/>
          <p:nvPr/>
        </p:nvSpPr>
        <p:spPr>
          <a:xfrm>
            <a:off x="6738766" y="3957385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50 000</a:t>
            </a:r>
          </a:p>
        </p:txBody>
      </p: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id="{3FB0E8E8-8722-7D93-B499-69740DD4077C}"/>
              </a:ext>
            </a:extLst>
          </p:cNvPr>
          <p:cNvCxnSpPr>
            <a:cxnSpLocks/>
          </p:cNvCxnSpPr>
          <p:nvPr/>
        </p:nvCxnSpPr>
        <p:spPr>
          <a:xfrm>
            <a:off x="7315759" y="5462668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DE0DD31D-3504-A814-56BC-317A9292969B}"/>
              </a:ext>
            </a:extLst>
          </p:cNvPr>
          <p:cNvCxnSpPr>
            <a:cxnSpLocks/>
          </p:cNvCxnSpPr>
          <p:nvPr/>
        </p:nvCxnSpPr>
        <p:spPr>
          <a:xfrm>
            <a:off x="7315759" y="3825835"/>
            <a:ext cx="40184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ZoneTexte 192">
            <a:extLst>
              <a:ext uri="{FF2B5EF4-FFF2-40B4-BE49-F238E27FC236}">
                <a16:creationId xmlns:a16="http://schemas.microsoft.com/office/drawing/2014/main" id="{7EFC7522-D672-4CDA-A261-A3BFEF8564FC}"/>
              </a:ext>
            </a:extLst>
          </p:cNvPr>
          <p:cNvSpPr txBox="1"/>
          <p:nvPr/>
        </p:nvSpPr>
        <p:spPr>
          <a:xfrm>
            <a:off x="6738766" y="4773441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20 000</a:t>
            </a:r>
          </a:p>
        </p:txBody>
      </p:sp>
      <p:sp>
        <p:nvSpPr>
          <p:cNvPr id="194" name="ZoneTexte 193">
            <a:extLst>
              <a:ext uri="{FF2B5EF4-FFF2-40B4-BE49-F238E27FC236}">
                <a16:creationId xmlns:a16="http://schemas.microsoft.com/office/drawing/2014/main" id="{FA35E892-BC75-FFBA-5EBC-C0C4956C5198}"/>
              </a:ext>
            </a:extLst>
          </p:cNvPr>
          <p:cNvSpPr txBox="1"/>
          <p:nvPr/>
        </p:nvSpPr>
        <p:spPr>
          <a:xfrm>
            <a:off x="6738766" y="3676068"/>
            <a:ext cx="74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60 000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35099123-BA8A-1FD7-99AB-57CB1311E235}"/>
              </a:ext>
            </a:extLst>
          </p:cNvPr>
          <p:cNvSpPr/>
          <p:nvPr/>
        </p:nvSpPr>
        <p:spPr>
          <a:xfrm>
            <a:off x="8598993" y="602292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0C47BF6F-61D2-2EBB-16CC-CE15A431A530}"/>
              </a:ext>
            </a:extLst>
          </p:cNvPr>
          <p:cNvCxnSpPr/>
          <p:nvPr/>
        </p:nvCxnSpPr>
        <p:spPr>
          <a:xfrm>
            <a:off x="9187730" y="6068940"/>
            <a:ext cx="20823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ZoneTexte 196">
            <a:extLst>
              <a:ext uri="{FF2B5EF4-FFF2-40B4-BE49-F238E27FC236}">
                <a16:creationId xmlns:a16="http://schemas.microsoft.com/office/drawing/2014/main" id="{C58B2F90-929C-8568-32F1-DFE6BAFEA31E}"/>
              </a:ext>
            </a:extLst>
          </p:cNvPr>
          <p:cNvSpPr txBox="1"/>
          <p:nvPr/>
        </p:nvSpPr>
        <p:spPr>
          <a:xfrm>
            <a:off x="8591461" y="5918049"/>
            <a:ext cx="554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679FFD3F-C0A9-1288-3CA5-F12C945DAB14}"/>
              </a:ext>
            </a:extLst>
          </p:cNvPr>
          <p:cNvSpPr txBox="1"/>
          <p:nvPr/>
        </p:nvSpPr>
        <p:spPr>
          <a:xfrm>
            <a:off x="9377912" y="5918049"/>
            <a:ext cx="1086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Joinpoint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Forme libre : forme 198">
            <a:extLst>
              <a:ext uri="{FF2B5EF4-FFF2-40B4-BE49-F238E27FC236}">
                <a16:creationId xmlns:a16="http://schemas.microsoft.com/office/drawing/2014/main" id="{E0E062EF-C2DA-BA9C-3226-33ECF684EC08}"/>
              </a:ext>
            </a:extLst>
          </p:cNvPr>
          <p:cNvSpPr/>
          <p:nvPr/>
        </p:nvSpPr>
        <p:spPr>
          <a:xfrm>
            <a:off x="7541025" y="4373249"/>
            <a:ext cx="3600090" cy="345056"/>
          </a:xfrm>
          <a:custGeom>
            <a:avLst/>
            <a:gdLst>
              <a:gd name="connsiteX0" fmla="*/ 0 w 3600090"/>
              <a:gd name="connsiteY0" fmla="*/ 178279 h 345056"/>
              <a:gd name="connsiteX1" fmla="*/ 1765539 w 3600090"/>
              <a:gd name="connsiteY1" fmla="*/ 0 h 345056"/>
              <a:gd name="connsiteX2" fmla="*/ 2254369 w 3600090"/>
              <a:gd name="connsiteY2" fmla="*/ 345056 h 345056"/>
              <a:gd name="connsiteX3" fmla="*/ 3600090 w 3600090"/>
              <a:gd name="connsiteY3" fmla="*/ 138022 h 34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90" h="345056">
                <a:moveTo>
                  <a:pt x="0" y="178279"/>
                </a:moveTo>
                <a:lnTo>
                  <a:pt x="1765539" y="0"/>
                </a:lnTo>
                <a:lnTo>
                  <a:pt x="2254369" y="345056"/>
                </a:lnTo>
                <a:lnTo>
                  <a:pt x="3600090" y="138022"/>
                </a:ln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0D11D955-5B10-1134-64FB-D5FCEF0B5C51}"/>
              </a:ext>
            </a:extLst>
          </p:cNvPr>
          <p:cNvSpPr/>
          <p:nvPr/>
        </p:nvSpPr>
        <p:spPr>
          <a:xfrm>
            <a:off x="7494091" y="426031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420C0033-DE1F-34B3-8D9A-7F5DDA45D27B}"/>
              </a:ext>
            </a:extLst>
          </p:cNvPr>
          <p:cNvSpPr/>
          <p:nvPr/>
        </p:nvSpPr>
        <p:spPr>
          <a:xfrm>
            <a:off x="7574529" y="452405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B9088F05-B431-936B-3E08-F7BDD6454CA9}"/>
              </a:ext>
            </a:extLst>
          </p:cNvPr>
          <p:cNvSpPr/>
          <p:nvPr/>
        </p:nvSpPr>
        <p:spPr>
          <a:xfrm>
            <a:off x="7654092" y="446857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DB7F5885-E849-6C68-1EB4-062C0301CBF5}"/>
              </a:ext>
            </a:extLst>
          </p:cNvPr>
          <p:cNvSpPr/>
          <p:nvPr/>
        </p:nvSpPr>
        <p:spPr>
          <a:xfrm>
            <a:off x="7733999" y="451383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98775A5A-7674-C812-BFF3-4650D84CDAC8}"/>
              </a:ext>
            </a:extLst>
          </p:cNvPr>
          <p:cNvSpPr/>
          <p:nvPr/>
        </p:nvSpPr>
        <p:spPr>
          <a:xfrm>
            <a:off x="7810606" y="446575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C8D85E9A-B5FF-8DDE-7368-43BAA3C2CBA7}"/>
              </a:ext>
            </a:extLst>
          </p:cNvPr>
          <p:cNvSpPr/>
          <p:nvPr/>
        </p:nvSpPr>
        <p:spPr>
          <a:xfrm>
            <a:off x="7891830" y="453457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9A5A95E4-115C-3C2C-BA9B-9A9E479EC4AD}"/>
              </a:ext>
            </a:extLst>
          </p:cNvPr>
          <p:cNvSpPr/>
          <p:nvPr/>
        </p:nvSpPr>
        <p:spPr>
          <a:xfrm>
            <a:off x="7959103" y="450279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B81CEF23-1D49-B67D-E434-8F83AFAC18C1}"/>
              </a:ext>
            </a:extLst>
          </p:cNvPr>
          <p:cNvSpPr/>
          <p:nvPr/>
        </p:nvSpPr>
        <p:spPr>
          <a:xfrm>
            <a:off x="8043577" y="455376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B364EF26-4412-3ABB-D449-947A78298662}"/>
              </a:ext>
            </a:extLst>
          </p:cNvPr>
          <p:cNvSpPr/>
          <p:nvPr/>
        </p:nvSpPr>
        <p:spPr>
          <a:xfrm>
            <a:off x="8118663" y="454092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A6F7E9BB-0E43-171C-F68D-C3D1A0DE077B}"/>
              </a:ext>
            </a:extLst>
          </p:cNvPr>
          <p:cNvSpPr/>
          <p:nvPr/>
        </p:nvSpPr>
        <p:spPr>
          <a:xfrm>
            <a:off x="8199877" y="449550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6322119D-EBB4-5C73-AA7D-51A34D3ED778}"/>
              </a:ext>
            </a:extLst>
          </p:cNvPr>
          <p:cNvSpPr/>
          <p:nvPr/>
        </p:nvSpPr>
        <p:spPr>
          <a:xfrm>
            <a:off x="8272066" y="444568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7DC07156-1169-483F-B4BF-62BC16CA69DD}"/>
              </a:ext>
            </a:extLst>
          </p:cNvPr>
          <p:cNvSpPr/>
          <p:nvPr/>
        </p:nvSpPr>
        <p:spPr>
          <a:xfrm>
            <a:off x="8354759" y="43192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F62B9D1A-A0C9-62C1-7C87-E868B4AEAAD8}"/>
              </a:ext>
            </a:extLst>
          </p:cNvPr>
          <p:cNvSpPr/>
          <p:nvPr/>
        </p:nvSpPr>
        <p:spPr>
          <a:xfrm>
            <a:off x="8428608" y="450410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2177141B-441C-63C6-C299-FE40DB9BD757}"/>
              </a:ext>
            </a:extLst>
          </p:cNvPr>
          <p:cNvSpPr/>
          <p:nvPr/>
        </p:nvSpPr>
        <p:spPr>
          <a:xfrm>
            <a:off x="8509944" y="444649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96D9D5A2-BC1E-D00C-724B-8A63EDF72617}"/>
              </a:ext>
            </a:extLst>
          </p:cNvPr>
          <p:cNvSpPr/>
          <p:nvPr/>
        </p:nvSpPr>
        <p:spPr>
          <a:xfrm>
            <a:off x="8585242" y="450933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A45B9E9C-2874-6FE6-F2CC-6341049B9CD7}"/>
              </a:ext>
            </a:extLst>
          </p:cNvPr>
          <p:cNvSpPr/>
          <p:nvPr/>
        </p:nvSpPr>
        <p:spPr>
          <a:xfrm>
            <a:off x="8654170" y="440408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088BC781-8973-1962-5528-86558EFC521E}"/>
              </a:ext>
            </a:extLst>
          </p:cNvPr>
          <p:cNvSpPr/>
          <p:nvPr/>
        </p:nvSpPr>
        <p:spPr>
          <a:xfrm>
            <a:off x="8813235" y="450099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6553FEB7-1471-A82D-D3A2-3DA717C9FC1C}"/>
              </a:ext>
            </a:extLst>
          </p:cNvPr>
          <p:cNvSpPr/>
          <p:nvPr/>
        </p:nvSpPr>
        <p:spPr>
          <a:xfrm>
            <a:off x="8740130" y="437637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30D74177-25C8-6969-379C-39AD250E9162}"/>
              </a:ext>
            </a:extLst>
          </p:cNvPr>
          <p:cNvSpPr/>
          <p:nvPr/>
        </p:nvSpPr>
        <p:spPr>
          <a:xfrm>
            <a:off x="8890601" y="440845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94526CB0-90E7-8A67-A564-30A967CA2925}"/>
              </a:ext>
            </a:extLst>
          </p:cNvPr>
          <p:cNvSpPr/>
          <p:nvPr/>
        </p:nvSpPr>
        <p:spPr>
          <a:xfrm>
            <a:off x="8975642" y="443214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F43C92AD-F181-78D9-8F72-E229C28B4623}"/>
              </a:ext>
            </a:extLst>
          </p:cNvPr>
          <p:cNvSpPr/>
          <p:nvPr/>
        </p:nvSpPr>
        <p:spPr>
          <a:xfrm>
            <a:off x="9057008" y="436573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3EA8E95E-88B6-1969-70A6-C2711A49A19F}"/>
              </a:ext>
            </a:extLst>
          </p:cNvPr>
          <p:cNvSpPr/>
          <p:nvPr/>
        </p:nvSpPr>
        <p:spPr>
          <a:xfrm>
            <a:off x="9128894" y="435577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3CD510AA-9852-C32C-7762-A761697FC366}"/>
              </a:ext>
            </a:extLst>
          </p:cNvPr>
          <p:cNvSpPr/>
          <p:nvPr/>
        </p:nvSpPr>
        <p:spPr>
          <a:xfrm>
            <a:off x="9286748" y="400562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21AA4997-9CDA-DACF-8C4A-54A4D58786F3}"/>
              </a:ext>
            </a:extLst>
          </p:cNvPr>
          <p:cNvSpPr/>
          <p:nvPr/>
        </p:nvSpPr>
        <p:spPr>
          <a:xfrm>
            <a:off x="9521812" y="421433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D1AE0AA8-06C3-C397-5D60-9A66222797AA}"/>
              </a:ext>
            </a:extLst>
          </p:cNvPr>
          <p:cNvSpPr/>
          <p:nvPr/>
        </p:nvSpPr>
        <p:spPr>
          <a:xfrm>
            <a:off x="9209031" y="438983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FB44C741-C8C7-9894-2A77-47EF1420FCF7}"/>
              </a:ext>
            </a:extLst>
          </p:cNvPr>
          <p:cNvSpPr/>
          <p:nvPr/>
        </p:nvSpPr>
        <p:spPr>
          <a:xfrm>
            <a:off x="9361027" y="44199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59A3BBCC-CD58-2677-BBBC-B250EFC561BC}"/>
              </a:ext>
            </a:extLst>
          </p:cNvPr>
          <p:cNvSpPr/>
          <p:nvPr/>
        </p:nvSpPr>
        <p:spPr>
          <a:xfrm>
            <a:off x="9445228" y="457642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FC39479D-6ACB-1F24-2648-257301E01B61}"/>
              </a:ext>
            </a:extLst>
          </p:cNvPr>
          <p:cNvSpPr/>
          <p:nvPr/>
        </p:nvSpPr>
        <p:spPr>
          <a:xfrm>
            <a:off x="9588170" y="464615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1618BDC7-64FE-5B26-35BB-2F5FDDD9A016}"/>
              </a:ext>
            </a:extLst>
          </p:cNvPr>
          <p:cNvSpPr/>
          <p:nvPr/>
        </p:nvSpPr>
        <p:spPr>
          <a:xfrm>
            <a:off x="9678711" y="473512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86D17330-C840-C00B-D387-AAF1EA2EEF3C}"/>
              </a:ext>
            </a:extLst>
          </p:cNvPr>
          <p:cNvSpPr/>
          <p:nvPr/>
        </p:nvSpPr>
        <p:spPr>
          <a:xfrm>
            <a:off x="9750895" y="465005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2FB40495-F0D5-E1EB-52F6-B6E4399B725A}"/>
              </a:ext>
            </a:extLst>
          </p:cNvPr>
          <p:cNvSpPr/>
          <p:nvPr/>
        </p:nvSpPr>
        <p:spPr>
          <a:xfrm>
            <a:off x="9835341" y="467953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901F9385-BFB4-D8FD-2B04-2F8886468DC8}"/>
              </a:ext>
            </a:extLst>
          </p:cNvPr>
          <p:cNvSpPr/>
          <p:nvPr/>
        </p:nvSpPr>
        <p:spPr>
          <a:xfrm>
            <a:off x="9903850" y="462965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C1ADBF89-966D-6D07-A167-EB06AF1CCBF2}"/>
              </a:ext>
            </a:extLst>
          </p:cNvPr>
          <p:cNvSpPr/>
          <p:nvPr/>
        </p:nvSpPr>
        <p:spPr>
          <a:xfrm>
            <a:off x="9981474" y="456945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C46D98E9-A7B9-2FDA-D824-6E87A9D99BA1}"/>
              </a:ext>
            </a:extLst>
          </p:cNvPr>
          <p:cNvSpPr/>
          <p:nvPr/>
        </p:nvSpPr>
        <p:spPr>
          <a:xfrm>
            <a:off x="10063322" y="454701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BA7F5C65-5AF2-9CA1-52FC-90113786E3BD}"/>
              </a:ext>
            </a:extLst>
          </p:cNvPr>
          <p:cNvSpPr/>
          <p:nvPr/>
        </p:nvSpPr>
        <p:spPr>
          <a:xfrm>
            <a:off x="10147461" y="465779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94B45B81-F52A-6729-B8D9-620336A36666}"/>
              </a:ext>
            </a:extLst>
          </p:cNvPr>
          <p:cNvSpPr/>
          <p:nvPr/>
        </p:nvSpPr>
        <p:spPr>
          <a:xfrm>
            <a:off x="10216391" y="444885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2780E0E8-5381-8BB3-B802-889CFFB55560}"/>
              </a:ext>
            </a:extLst>
          </p:cNvPr>
          <p:cNvSpPr/>
          <p:nvPr/>
        </p:nvSpPr>
        <p:spPr>
          <a:xfrm>
            <a:off x="10295098" y="475900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FD10C2E2-AC8D-06ED-A326-D92BA9F3D704}"/>
              </a:ext>
            </a:extLst>
          </p:cNvPr>
          <p:cNvSpPr/>
          <p:nvPr/>
        </p:nvSpPr>
        <p:spPr>
          <a:xfrm>
            <a:off x="10379062" y="476836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9587AD58-D3CB-BB2A-034A-896D134D5586}"/>
              </a:ext>
            </a:extLst>
          </p:cNvPr>
          <p:cNvSpPr/>
          <p:nvPr/>
        </p:nvSpPr>
        <p:spPr>
          <a:xfrm>
            <a:off x="10444914" y="460918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07C1162E-0334-4772-4471-947D8AD65442}"/>
              </a:ext>
            </a:extLst>
          </p:cNvPr>
          <p:cNvSpPr/>
          <p:nvPr/>
        </p:nvSpPr>
        <p:spPr>
          <a:xfrm>
            <a:off x="10532192" y="463847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4383B723-6333-01EE-31CC-AD3B2A65EC53}"/>
              </a:ext>
            </a:extLst>
          </p:cNvPr>
          <p:cNvSpPr/>
          <p:nvPr/>
        </p:nvSpPr>
        <p:spPr>
          <a:xfrm>
            <a:off x="10610176" y="463432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29A8360B-C095-9ABF-F104-BD735BB87E88}"/>
              </a:ext>
            </a:extLst>
          </p:cNvPr>
          <p:cNvSpPr/>
          <p:nvPr/>
        </p:nvSpPr>
        <p:spPr>
          <a:xfrm>
            <a:off x="10676026" y="455813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DE1E9D0F-A8A5-4C96-3368-1C81896F7F09}"/>
              </a:ext>
            </a:extLst>
          </p:cNvPr>
          <p:cNvSpPr/>
          <p:nvPr/>
        </p:nvSpPr>
        <p:spPr>
          <a:xfrm>
            <a:off x="10763672" y="452917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52305AF8-A806-6498-C1DB-C7879D3A78DA}"/>
              </a:ext>
            </a:extLst>
          </p:cNvPr>
          <p:cNvSpPr/>
          <p:nvPr/>
        </p:nvSpPr>
        <p:spPr>
          <a:xfrm>
            <a:off x="10841506" y="445637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65563E0F-AF55-A811-6C84-386AA1A9A607}"/>
              </a:ext>
            </a:extLst>
          </p:cNvPr>
          <p:cNvSpPr/>
          <p:nvPr/>
        </p:nvSpPr>
        <p:spPr>
          <a:xfrm>
            <a:off x="10925829" y="453830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48E4B6A9-90DE-6C62-663B-50BF9CBBFB7D}"/>
              </a:ext>
            </a:extLst>
          </p:cNvPr>
          <p:cNvSpPr/>
          <p:nvPr/>
        </p:nvSpPr>
        <p:spPr>
          <a:xfrm>
            <a:off x="11151777" y="432945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D93B17CA-7D31-467B-D0DE-AA32D8B6CCB8}"/>
              </a:ext>
            </a:extLst>
          </p:cNvPr>
          <p:cNvSpPr/>
          <p:nvPr/>
        </p:nvSpPr>
        <p:spPr>
          <a:xfrm>
            <a:off x="10982953" y="446817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27801D71-928E-BABD-34E2-781562A6F3C0}"/>
              </a:ext>
            </a:extLst>
          </p:cNvPr>
          <p:cNvSpPr/>
          <p:nvPr/>
        </p:nvSpPr>
        <p:spPr>
          <a:xfrm>
            <a:off x="11076003" y="446064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ZoneTexte 247">
            <a:extLst>
              <a:ext uri="{FF2B5EF4-FFF2-40B4-BE49-F238E27FC236}">
                <a16:creationId xmlns:a16="http://schemas.microsoft.com/office/drawing/2014/main" id="{9F3BA928-107F-C18E-A40F-1AB6111DB86A}"/>
              </a:ext>
            </a:extLst>
          </p:cNvPr>
          <p:cNvSpPr txBox="1"/>
          <p:nvPr/>
        </p:nvSpPr>
        <p:spPr>
          <a:xfrm rot="16200000">
            <a:off x="7406345" y="295138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Mars-18</a:t>
            </a:r>
            <a:endParaRPr lang="fr-FR" sz="1100" dirty="0"/>
          </a:p>
        </p:txBody>
      </p:sp>
      <p:sp>
        <p:nvSpPr>
          <p:cNvPr id="249" name="ZoneTexte 248">
            <a:extLst>
              <a:ext uri="{FF2B5EF4-FFF2-40B4-BE49-F238E27FC236}">
                <a16:creationId xmlns:a16="http://schemas.microsoft.com/office/drawing/2014/main" id="{A35A1973-FA01-8879-6AEB-38BEA859AF30}"/>
              </a:ext>
            </a:extLst>
          </p:cNvPr>
          <p:cNvSpPr txBox="1"/>
          <p:nvPr/>
        </p:nvSpPr>
        <p:spPr>
          <a:xfrm rot="16200000">
            <a:off x="7601267" y="2852908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Jun-18</a:t>
            </a:r>
            <a:endParaRPr lang="fr-FR" sz="1100" dirty="0"/>
          </a:p>
        </p:txBody>
      </p:sp>
      <p:sp>
        <p:nvSpPr>
          <p:cNvPr id="250" name="ZoneTexte 249">
            <a:extLst>
              <a:ext uri="{FF2B5EF4-FFF2-40B4-BE49-F238E27FC236}">
                <a16:creationId xmlns:a16="http://schemas.microsoft.com/office/drawing/2014/main" id="{118A1B56-2F8D-0777-D3EE-126A10505C3F}"/>
              </a:ext>
            </a:extLst>
          </p:cNvPr>
          <p:cNvSpPr txBox="1"/>
          <p:nvPr/>
        </p:nvSpPr>
        <p:spPr>
          <a:xfrm rot="16200000">
            <a:off x="7803224" y="288104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Sep-18</a:t>
            </a:r>
            <a:endParaRPr lang="fr-FR" sz="1100" dirty="0"/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id="{44E5090F-AE6F-3C18-F1FB-6942E124D2D9}"/>
              </a:ext>
            </a:extLst>
          </p:cNvPr>
          <p:cNvSpPr txBox="1"/>
          <p:nvPr/>
        </p:nvSpPr>
        <p:spPr>
          <a:xfrm rot="16200000">
            <a:off x="7988129" y="290214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Nov-18</a:t>
            </a:r>
            <a:endParaRPr lang="fr-FR" sz="1100" dirty="0"/>
          </a:p>
        </p:txBody>
      </p:sp>
      <p:sp>
        <p:nvSpPr>
          <p:cNvPr id="252" name="ZoneTexte 251">
            <a:extLst>
              <a:ext uri="{FF2B5EF4-FFF2-40B4-BE49-F238E27FC236}">
                <a16:creationId xmlns:a16="http://schemas.microsoft.com/office/drawing/2014/main" id="{C304260A-8D1C-0988-3D4E-DFDA6F0FFC01}"/>
              </a:ext>
            </a:extLst>
          </p:cNvPr>
          <p:cNvSpPr txBox="1"/>
          <p:nvPr/>
        </p:nvSpPr>
        <p:spPr>
          <a:xfrm rot="16200000">
            <a:off x="8181381" y="2874010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Fev-19</a:t>
            </a:r>
            <a:endParaRPr lang="fr-FR" sz="1100" dirty="0"/>
          </a:p>
        </p:txBody>
      </p:sp>
      <p:sp>
        <p:nvSpPr>
          <p:cNvPr id="254" name="ZoneTexte 253">
            <a:extLst>
              <a:ext uri="{FF2B5EF4-FFF2-40B4-BE49-F238E27FC236}">
                <a16:creationId xmlns:a16="http://schemas.microsoft.com/office/drawing/2014/main" id="{756A3D08-913B-E267-4729-94A25B8A3458}"/>
              </a:ext>
            </a:extLst>
          </p:cNvPr>
          <p:cNvSpPr txBox="1"/>
          <p:nvPr/>
        </p:nvSpPr>
        <p:spPr>
          <a:xfrm rot="16200000">
            <a:off x="8379642" y="2888077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Apr-19</a:t>
            </a:r>
            <a:endParaRPr lang="fr-FR" sz="1100" dirty="0"/>
          </a:p>
        </p:txBody>
      </p:sp>
      <p:sp>
        <p:nvSpPr>
          <p:cNvPr id="255" name="ZoneTexte 254">
            <a:extLst>
              <a:ext uri="{FF2B5EF4-FFF2-40B4-BE49-F238E27FC236}">
                <a16:creationId xmlns:a16="http://schemas.microsoft.com/office/drawing/2014/main" id="{FEA7D22E-BE20-AB7B-EB66-B538AE3AED8B}"/>
              </a:ext>
            </a:extLst>
          </p:cNvPr>
          <p:cNvSpPr txBox="1"/>
          <p:nvPr/>
        </p:nvSpPr>
        <p:spPr>
          <a:xfrm rot="16200000">
            <a:off x="10880875" y="2894471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Mar-22</a:t>
            </a:r>
            <a:endParaRPr lang="fr-FR" sz="1100" dirty="0"/>
          </a:p>
        </p:txBody>
      </p:sp>
      <p:sp>
        <p:nvSpPr>
          <p:cNvPr id="256" name="ZoneTexte 255">
            <a:extLst>
              <a:ext uri="{FF2B5EF4-FFF2-40B4-BE49-F238E27FC236}">
                <a16:creationId xmlns:a16="http://schemas.microsoft.com/office/drawing/2014/main" id="{7743FCD5-B535-BD3C-0875-45D3FC357527}"/>
              </a:ext>
            </a:extLst>
          </p:cNvPr>
          <p:cNvSpPr txBox="1"/>
          <p:nvPr/>
        </p:nvSpPr>
        <p:spPr>
          <a:xfrm rot="16200000">
            <a:off x="10664850" y="287209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Dec-21</a:t>
            </a:r>
            <a:endParaRPr lang="fr-FR" sz="1100" dirty="0"/>
          </a:p>
        </p:txBody>
      </p:sp>
      <p:sp>
        <p:nvSpPr>
          <p:cNvPr id="257" name="ZoneTexte 256">
            <a:extLst>
              <a:ext uri="{FF2B5EF4-FFF2-40B4-BE49-F238E27FC236}">
                <a16:creationId xmlns:a16="http://schemas.microsoft.com/office/drawing/2014/main" id="{1E23C9AE-8135-9B68-0CB2-87EB89FD3968}"/>
              </a:ext>
            </a:extLst>
          </p:cNvPr>
          <p:cNvSpPr txBox="1"/>
          <p:nvPr/>
        </p:nvSpPr>
        <p:spPr>
          <a:xfrm rot="16200000">
            <a:off x="10483996" y="287209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Sep-21</a:t>
            </a:r>
            <a:endParaRPr lang="fr-FR" sz="1100" dirty="0"/>
          </a:p>
        </p:txBody>
      </p:sp>
      <p:sp>
        <p:nvSpPr>
          <p:cNvPr id="258" name="ZoneTexte 257">
            <a:extLst>
              <a:ext uri="{FF2B5EF4-FFF2-40B4-BE49-F238E27FC236}">
                <a16:creationId xmlns:a16="http://schemas.microsoft.com/office/drawing/2014/main" id="{0F969218-7BAF-94E5-9105-48A1D3B904D4}"/>
              </a:ext>
            </a:extLst>
          </p:cNvPr>
          <p:cNvSpPr txBox="1"/>
          <p:nvPr/>
        </p:nvSpPr>
        <p:spPr>
          <a:xfrm rot="16200000">
            <a:off x="10292022" y="2817740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Jul-21</a:t>
            </a:r>
            <a:endParaRPr lang="fr-FR" sz="1100" dirty="0"/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id="{1C0749D3-B94A-B99D-C216-0D02D7098A05}"/>
              </a:ext>
            </a:extLst>
          </p:cNvPr>
          <p:cNvSpPr txBox="1"/>
          <p:nvPr/>
        </p:nvSpPr>
        <p:spPr>
          <a:xfrm rot="16200000">
            <a:off x="10088787" y="286889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Apr-21</a:t>
            </a:r>
            <a:endParaRPr lang="fr-FR" sz="1100" dirty="0"/>
          </a:p>
        </p:txBody>
      </p:sp>
      <p:sp>
        <p:nvSpPr>
          <p:cNvPr id="260" name="ZoneTexte 259">
            <a:extLst>
              <a:ext uri="{FF2B5EF4-FFF2-40B4-BE49-F238E27FC236}">
                <a16:creationId xmlns:a16="http://schemas.microsoft.com/office/drawing/2014/main" id="{01B24478-281B-F1FE-A1C3-408B9D517A6F}"/>
              </a:ext>
            </a:extLst>
          </p:cNvPr>
          <p:cNvSpPr txBox="1"/>
          <p:nvPr/>
        </p:nvSpPr>
        <p:spPr>
          <a:xfrm rot="16200000">
            <a:off x="9901536" y="2852909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Jan-21</a:t>
            </a:r>
            <a:endParaRPr lang="fr-FR" sz="1100" dirty="0"/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id="{1BF6656C-17F9-8097-B0D9-F9673171F544}"/>
              </a:ext>
            </a:extLst>
          </p:cNvPr>
          <p:cNvSpPr txBox="1"/>
          <p:nvPr/>
        </p:nvSpPr>
        <p:spPr>
          <a:xfrm rot="16200000">
            <a:off x="9722353" y="290600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Nov-20</a:t>
            </a:r>
            <a:endParaRPr lang="fr-FR" sz="1100" dirty="0"/>
          </a:p>
        </p:txBody>
      </p:sp>
      <p:sp>
        <p:nvSpPr>
          <p:cNvPr id="262" name="ZoneTexte 261">
            <a:extLst>
              <a:ext uri="{FF2B5EF4-FFF2-40B4-BE49-F238E27FC236}">
                <a16:creationId xmlns:a16="http://schemas.microsoft.com/office/drawing/2014/main" id="{A761A92A-3B6E-CC60-2DDE-D41B764BF1B8}"/>
              </a:ext>
            </a:extLst>
          </p:cNvPr>
          <p:cNvSpPr txBox="1"/>
          <p:nvPr/>
        </p:nvSpPr>
        <p:spPr>
          <a:xfrm rot="16200000">
            <a:off x="8573422" y="2824133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Jul-19</a:t>
            </a:r>
            <a:endParaRPr lang="fr-FR" sz="1100" dirty="0"/>
          </a:p>
        </p:txBody>
      </p:sp>
      <p:sp>
        <p:nvSpPr>
          <p:cNvPr id="263" name="ZoneTexte 262">
            <a:extLst>
              <a:ext uri="{FF2B5EF4-FFF2-40B4-BE49-F238E27FC236}">
                <a16:creationId xmlns:a16="http://schemas.microsoft.com/office/drawing/2014/main" id="{86CA7030-794A-33DE-ACEF-D18F8EA7C22E}"/>
              </a:ext>
            </a:extLst>
          </p:cNvPr>
          <p:cNvSpPr txBox="1"/>
          <p:nvPr/>
        </p:nvSpPr>
        <p:spPr>
          <a:xfrm rot="16200000">
            <a:off x="8760671" y="286889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Oct-19</a:t>
            </a:r>
            <a:endParaRPr lang="fr-FR" sz="1100" dirty="0"/>
          </a:p>
        </p:txBody>
      </p:sp>
      <p:sp>
        <p:nvSpPr>
          <p:cNvPr id="264" name="ZoneTexte 263">
            <a:extLst>
              <a:ext uri="{FF2B5EF4-FFF2-40B4-BE49-F238E27FC236}">
                <a16:creationId xmlns:a16="http://schemas.microsoft.com/office/drawing/2014/main" id="{FB5490A9-6283-D2E8-F260-BB5CB509A033}"/>
              </a:ext>
            </a:extLst>
          </p:cNvPr>
          <p:cNvSpPr txBox="1"/>
          <p:nvPr/>
        </p:nvSpPr>
        <p:spPr>
          <a:xfrm rot="16200000">
            <a:off x="8949449" y="2881683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Dec-19</a:t>
            </a:r>
            <a:endParaRPr lang="fr-FR" sz="1100" dirty="0"/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id="{232A6FBE-7063-94C2-D041-6B1C2B38F66F}"/>
              </a:ext>
            </a:extLst>
          </p:cNvPr>
          <p:cNvSpPr txBox="1"/>
          <p:nvPr/>
        </p:nvSpPr>
        <p:spPr>
          <a:xfrm rot="16200000">
            <a:off x="9152683" y="2910458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Mar-20</a:t>
            </a:r>
            <a:endParaRPr lang="fr-FR" sz="1100" dirty="0"/>
          </a:p>
        </p:txBody>
      </p:sp>
      <p:sp>
        <p:nvSpPr>
          <p:cNvPr id="266" name="ZoneTexte 265">
            <a:extLst>
              <a:ext uri="{FF2B5EF4-FFF2-40B4-BE49-F238E27FC236}">
                <a16:creationId xmlns:a16="http://schemas.microsoft.com/office/drawing/2014/main" id="{58B77929-9C50-709F-F94D-0C31184CE963}"/>
              </a:ext>
            </a:extLst>
          </p:cNvPr>
          <p:cNvSpPr txBox="1"/>
          <p:nvPr/>
        </p:nvSpPr>
        <p:spPr>
          <a:xfrm rot="16200000">
            <a:off x="9335066" y="2865697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Jun-20</a:t>
            </a:r>
            <a:endParaRPr lang="fr-FR" sz="1100" dirty="0"/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id="{BDF9A3E5-6B9C-44FC-5525-478027AA0787}"/>
              </a:ext>
            </a:extLst>
          </p:cNvPr>
          <p:cNvSpPr txBox="1"/>
          <p:nvPr/>
        </p:nvSpPr>
        <p:spPr>
          <a:xfrm rot="16200000">
            <a:off x="9512723" y="289127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Aug-20</a:t>
            </a:r>
            <a:endParaRPr lang="fr-FR" sz="1100" dirty="0"/>
          </a:p>
        </p:txBody>
      </p:sp>
      <p:sp>
        <p:nvSpPr>
          <p:cNvPr id="268" name="ZoneTexte 267">
            <a:extLst>
              <a:ext uri="{FF2B5EF4-FFF2-40B4-BE49-F238E27FC236}">
                <a16:creationId xmlns:a16="http://schemas.microsoft.com/office/drawing/2014/main" id="{293A6797-2A3C-2BDF-6993-BCD3DC2E2FA8}"/>
              </a:ext>
            </a:extLst>
          </p:cNvPr>
          <p:cNvSpPr txBox="1"/>
          <p:nvPr/>
        </p:nvSpPr>
        <p:spPr>
          <a:xfrm rot="16200000">
            <a:off x="7194602" y="555916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</a:t>
            </a:r>
            <a:endParaRPr lang="fr-FR" sz="1100" dirty="0"/>
          </a:p>
        </p:txBody>
      </p:sp>
      <p:sp>
        <p:nvSpPr>
          <p:cNvPr id="269" name="ZoneTexte 268">
            <a:extLst>
              <a:ext uri="{FF2B5EF4-FFF2-40B4-BE49-F238E27FC236}">
                <a16:creationId xmlns:a16="http://schemas.microsoft.com/office/drawing/2014/main" id="{D3FAF94F-32F0-0F81-1BFD-00E53310E7A2}"/>
              </a:ext>
            </a:extLst>
          </p:cNvPr>
          <p:cNvSpPr txBox="1"/>
          <p:nvPr/>
        </p:nvSpPr>
        <p:spPr>
          <a:xfrm rot="16200000">
            <a:off x="7360803" y="559433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Mars-18</a:t>
            </a:r>
            <a:endParaRPr lang="fr-FR" sz="1100" dirty="0"/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id="{914AF7C5-C6AE-4C3F-015C-FE3F17C1B267}"/>
              </a:ext>
            </a:extLst>
          </p:cNvPr>
          <p:cNvSpPr txBox="1"/>
          <p:nvPr/>
        </p:nvSpPr>
        <p:spPr>
          <a:xfrm rot="16200000">
            <a:off x="7555725" y="5495860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Jun-18</a:t>
            </a:r>
            <a:endParaRPr lang="fr-FR" sz="1100" dirty="0"/>
          </a:p>
        </p:txBody>
      </p:sp>
      <p:sp>
        <p:nvSpPr>
          <p:cNvPr id="271" name="ZoneTexte 270">
            <a:extLst>
              <a:ext uri="{FF2B5EF4-FFF2-40B4-BE49-F238E27FC236}">
                <a16:creationId xmlns:a16="http://schemas.microsoft.com/office/drawing/2014/main" id="{A70B53FE-9C89-0185-4BB4-DE8A835811C7}"/>
              </a:ext>
            </a:extLst>
          </p:cNvPr>
          <p:cNvSpPr txBox="1"/>
          <p:nvPr/>
        </p:nvSpPr>
        <p:spPr>
          <a:xfrm rot="16200000">
            <a:off x="7757682" y="5523996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Sep-18</a:t>
            </a:r>
            <a:endParaRPr lang="fr-FR" sz="1100" dirty="0"/>
          </a:p>
        </p:txBody>
      </p:sp>
      <p:sp>
        <p:nvSpPr>
          <p:cNvPr id="272" name="ZoneTexte 271">
            <a:extLst>
              <a:ext uri="{FF2B5EF4-FFF2-40B4-BE49-F238E27FC236}">
                <a16:creationId xmlns:a16="http://schemas.microsoft.com/office/drawing/2014/main" id="{90FDF96A-669A-491F-7971-368234AEBCF6}"/>
              </a:ext>
            </a:extLst>
          </p:cNvPr>
          <p:cNvSpPr txBox="1"/>
          <p:nvPr/>
        </p:nvSpPr>
        <p:spPr>
          <a:xfrm rot="16200000">
            <a:off x="7942587" y="5545097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Nov-18</a:t>
            </a:r>
            <a:endParaRPr lang="fr-FR" sz="1100" dirty="0"/>
          </a:p>
        </p:txBody>
      </p:sp>
      <p:sp>
        <p:nvSpPr>
          <p:cNvPr id="273" name="ZoneTexte 272">
            <a:extLst>
              <a:ext uri="{FF2B5EF4-FFF2-40B4-BE49-F238E27FC236}">
                <a16:creationId xmlns:a16="http://schemas.microsoft.com/office/drawing/2014/main" id="{5D54AEED-F5C7-FFA0-5C61-6E9687A5F238}"/>
              </a:ext>
            </a:extLst>
          </p:cNvPr>
          <p:cNvSpPr txBox="1"/>
          <p:nvPr/>
        </p:nvSpPr>
        <p:spPr>
          <a:xfrm rot="16200000">
            <a:off x="8135839" y="551696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Fev-19</a:t>
            </a:r>
            <a:endParaRPr lang="fr-FR" sz="1100" dirty="0"/>
          </a:p>
        </p:txBody>
      </p:sp>
      <p:sp>
        <p:nvSpPr>
          <p:cNvPr id="274" name="ZoneTexte 273">
            <a:extLst>
              <a:ext uri="{FF2B5EF4-FFF2-40B4-BE49-F238E27FC236}">
                <a16:creationId xmlns:a16="http://schemas.microsoft.com/office/drawing/2014/main" id="{CC00DC4C-7E51-E2AB-BFF0-6C270E78C058}"/>
              </a:ext>
            </a:extLst>
          </p:cNvPr>
          <p:cNvSpPr txBox="1"/>
          <p:nvPr/>
        </p:nvSpPr>
        <p:spPr>
          <a:xfrm rot="16200000">
            <a:off x="8334100" y="5531029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Apr-19</a:t>
            </a:r>
            <a:endParaRPr lang="fr-FR" sz="1100" dirty="0"/>
          </a:p>
        </p:txBody>
      </p:sp>
      <p:sp>
        <p:nvSpPr>
          <p:cNvPr id="275" name="ZoneTexte 274">
            <a:extLst>
              <a:ext uri="{FF2B5EF4-FFF2-40B4-BE49-F238E27FC236}">
                <a16:creationId xmlns:a16="http://schemas.microsoft.com/office/drawing/2014/main" id="{CD032673-CD02-1FDC-B188-E3671A291D55}"/>
              </a:ext>
            </a:extLst>
          </p:cNvPr>
          <p:cNvSpPr txBox="1"/>
          <p:nvPr/>
        </p:nvSpPr>
        <p:spPr>
          <a:xfrm rot="16200000">
            <a:off x="10835333" y="5537423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Mar-22</a:t>
            </a:r>
            <a:endParaRPr lang="fr-FR" sz="1100" dirty="0"/>
          </a:p>
        </p:txBody>
      </p:sp>
      <p:sp>
        <p:nvSpPr>
          <p:cNvPr id="276" name="ZoneTexte 275">
            <a:extLst>
              <a:ext uri="{FF2B5EF4-FFF2-40B4-BE49-F238E27FC236}">
                <a16:creationId xmlns:a16="http://schemas.microsoft.com/office/drawing/2014/main" id="{CA4D1D33-15DA-4521-F6A3-A3D0A336070C}"/>
              </a:ext>
            </a:extLst>
          </p:cNvPr>
          <p:cNvSpPr txBox="1"/>
          <p:nvPr/>
        </p:nvSpPr>
        <p:spPr>
          <a:xfrm rot="16200000">
            <a:off x="10619308" y="551504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Dec-21</a:t>
            </a:r>
            <a:endParaRPr lang="fr-FR" sz="1100" dirty="0"/>
          </a:p>
        </p:txBody>
      </p:sp>
      <p:sp>
        <p:nvSpPr>
          <p:cNvPr id="277" name="ZoneTexte 276">
            <a:extLst>
              <a:ext uri="{FF2B5EF4-FFF2-40B4-BE49-F238E27FC236}">
                <a16:creationId xmlns:a16="http://schemas.microsoft.com/office/drawing/2014/main" id="{7037EF98-7148-0A6A-36B4-EA5036ECB193}"/>
              </a:ext>
            </a:extLst>
          </p:cNvPr>
          <p:cNvSpPr txBox="1"/>
          <p:nvPr/>
        </p:nvSpPr>
        <p:spPr>
          <a:xfrm rot="16200000">
            <a:off x="10438454" y="551504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Sep-21</a:t>
            </a:r>
            <a:endParaRPr lang="fr-FR" sz="1100" dirty="0"/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id="{0F2C6ED3-7222-F044-474D-A10BCA5354A1}"/>
              </a:ext>
            </a:extLst>
          </p:cNvPr>
          <p:cNvSpPr txBox="1"/>
          <p:nvPr/>
        </p:nvSpPr>
        <p:spPr>
          <a:xfrm rot="16200000">
            <a:off x="10246480" y="5460692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Jul-21</a:t>
            </a:r>
            <a:endParaRPr lang="fr-FR" sz="1100" dirty="0"/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id="{F1B7FB16-578D-52AD-9C50-BA41D054474C}"/>
              </a:ext>
            </a:extLst>
          </p:cNvPr>
          <p:cNvSpPr txBox="1"/>
          <p:nvPr/>
        </p:nvSpPr>
        <p:spPr>
          <a:xfrm rot="16200000">
            <a:off x="10043245" y="5511847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Apr-21</a:t>
            </a:r>
            <a:endParaRPr lang="fr-FR" sz="1100" dirty="0"/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6D00C415-476F-FEB3-0073-743D4AE09D34}"/>
              </a:ext>
            </a:extLst>
          </p:cNvPr>
          <p:cNvSpPr txBox="1"/>
          <p:nvPr/>
        </p:nvSpPr>
        <p:spPr>
          <a:xfrm rot="16200000">
            <a:off x="9855994" y="5495861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Jan-21</a:t>
            </a:r>
            <a:endParaRPr lang="fr-FR" sz="1100" dirty="0"/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id="{4173D0FA-83EB-D176-7BF7-193894F5DB51}"/>
              </a:ext>
            </a:extLst>
          </p:cNvPr>
          <p:cNvSpPr txBox="1"/>
          <p:nvPr/>
        </p:nvSpPr>
        <p:spPr>
          <a:xfrm rot="16200000">
            <a:off x="9676811" y="5548954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Nov-20</a:t>
            </a:r>
            <a:endParaRPr lang="fr-FR" sz="1100" dirty="0"/>
          </a:p>
        </p:txBody>
      </p:sp>
      <p:sp>
        <p:nvSpPr>
          <p:cNvPr id="282" name="ZoneTexte 281">
            <a:extLst>
              <a:ext uri="{FF2B5EF4-FFF2-40B4-BE49-F238E27FC236}">
                <a16:creationId xmlns:a16="http://schemas.microsoft.com/office/drawing/2014/main" id="{4A945F1D-FFC5-EA34-FAD6-B441C5C02135}"/>
              </a:ext>
            </a:extLst>
          </p:cNvPr>
          <p:cNvSpPr txBox="1"/>
          <p:nvPr/>
        </p:nvSpPr>
        <p:spPr>
          <a:xfrm rot="16200000">
            <a:off x="8527880" y="546708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Jul-19</a:t>
            </a:r>
            <a:endParaRPr lang="fr-FR" sz="1100" dirty="0"/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EB659672-63C2-9011-124E-1F18638479DB}"/>
              </a:ext>
            </a:extLst>
          </p:cNvPr>
          <p:cNvSpPr txBox="1"/>
          <p:nvPr/>
        </p:nvSpPr>
        <p:spPr>
          <a:xfrm rot="16200000">
            <a:off x="8715129" y="5511846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Oct-19</a:t>
            </a:r>
            <a:endParaRPr lang="fr-FR" sz="1100" dirty="0"/>
          </a:p>
        </p:txBody>
      </p:sp>
      <p:sp>
        <p:nvSpPr>
          <p:cNvPr id="284" name="ZoneTexte 283">
            <a:extLst>
              <a:ext uri="{FF2B5EF4-FFF2-40B4-BE49-F238E27FC236}">
                <a16:creationId xmlns:a16="http://schemas.microsoft.com/office/drawing/2014/main" id="{14A7A1F2-17D1-9AF8-130E-113777DD8EDC}"/>
              </a:ext>
            </a:extLst>
          </p:cNvPr>
          <p:cNvSpPr txBox="1"/>
          <p:nvPr/>
        </p:nvSpPr>
        <p:spPr>
          <a:xfrm rot="16200000">
            <a:off x="8903907" y="5524635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Dec-19</a:t>
            </a:r>
            <a:endParaRPr lang="fr-FR" sz="1100" dirty="0"/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id="{F92F108C-3FFB-C545-E027-2EEE54B95284}"/>
              </a:ext>
            </a:extLst>
          </p:cNvPr>
          <p:cNvSpPr txBox="1"/>
          <p:nvPr/>
        </p:nvSpPr>
        <p:spPr>
          <a:xfrm rot="16200000">
            <a:off x="9107141" y="5553410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Mar-20</a:t>
            </a:r>
            <a:endParaRPr lang="fr-FR" sz="1100" dirty="0"/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5B2893E8-74D3-24E6-46F8-91418A774F0D}"/>
              </a:ext>
            </a:extLst>
          </p:cNvPr>
          <p:cNvSpPr txBox="1"/>
          <p:nvPr/>
        </p:nvSpPr>
        <p:spPr>
          <a:xfrm rot="16200000">
            <a:off x="9289524" y="5508649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Jun-20</a:t>
            </a:r>
            <a:endParaRPr lang="fr-FR" sz="1100" dirty="0"/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DA2BF45A-A0D6-1A3C-27EA-F88DC9D52C2B}"/>
              </a:ext>
            </a:extLst>
          </p:cNvPr>
          <p:cNvSpPr txBox="1"/>
          <p:nvPr/>
        </p:nvSpPr>
        <p:spPr>
          <a:xfrm rot="16200000">
            <a:off x="9467181" y="5534227"/>
            <a:ext cx="658204" cy="26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Aug-20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2613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Risk factors for persistent bacteraemia in patients with Gram-negative bloostream infections: a systematic review with meta-analysis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C. </a:t>
            </a:r>
            <a:r>
              <a:rPr lang="fr-FR" dirty="0" err="1">
                <a:solidFill>
                  <a:srgbClr val="FFFFFF"/>
                </a:solidFill>
              </a:rPr>
              <a:t>Bonazzetti</a:t>
            </a:r>
            <a:r>
              <a:rPr lang="fr-FR" dirty="0">
                <a:solidFill>
                  <a:srgbClr val="FFFFFF"/>
                </a:solidFill>
              </a:rPr>
              <a:t>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#O0041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DC5E4-CE20-21DB-E234-55790ED9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/>
              <a:t>Score for persistent bacteremia</a:t>
            </a:r>
            <a:endParaRPr lang="fr-FR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4F34539-C420-9866-0DEF-301959595DB3}"/>
              </a:ext>
            </a:extLst>
          </p:cNvPr>
          <p:cNvGrpSpPr/>
          <p:nvPr/>
        </p:nvGrpSpPr>
        <p:grpSpPr>
          <a:xfrm>
            <a:off x="2889781" y="1857393"/>
            <a:ext cx="6536468" cy="3870763"/>
            <a:chOff x="2874541" y="2525401"/>
            <a:chExt cx="6536468" cy="3870763"/>
          </a:xfrm>
        </p:grpSpPr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16C38D7A-CA3E-1CFF-46C4-AA305D8475EF}"/>
                </a:ext>
              </a:extLst>
            </p:cNvPr>
            <p:cNvSpPr/>
            <p:nvPr/>
          </p:nvSpPr>
          <p:spPr>
            <a:xfrm>
              <a:off x="2874541" y="4307629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ESRD requiring IHD </a:t>
              </a: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2.99 (1.77-5.05)</a:t>
              </a:r>
              <a:b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point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41">
              <a:extLst>
                <a:ext uri="{FF2B5EF4-FFF2-40B4-BE49-F238E27FC236}">
                  <a16:creationId xmlns:a16="http://schemas.microsoft.com/office/drawing/2014/main" id="{CF2C0526-7315-A801-6E6E-75F4259039CB}"/>
                </a:ext>
              </a:extLst>
            </p:cNvPr>
            <p:cNvSpPr/>
            <p:nvPr/>
          </p:nvSpPr>
          <p:spPr>
            <a:xfrm>
              <a:off x="2874541" y="5066634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CVC </a:t>
              </a:r>
              <a:b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3.30 (1.82-5.95)</a:t>
              </a:r>
              <a:b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point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3D0727BF-18CB-8CB2-ABD9-7FD12FD5A5EF}"/>
                </a:ext>
              </a:extLst>
            </p:cNvPr>
            <p:cNvSpPr/>
            <p:nvPr/>
          </p:nvSpPr>
          <p:spPr>
            <a:xfrm>
              <a:off x="4588685" y="4307629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ESBL/CPE</a:t>
              </a:r>
            </a:p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Isolates</a:t>
              </a:r>
            </a:p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3.24 (2.01-5.23)</a:t>
              </a:r>
              <a:b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point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E35D8A0A-0234-5DA4-C9B3-2D45BDAADC3B}"/>
                </a:ext>
              </a:extLst>
            </p:cNvPr>
            <p:cNvSpPr/>
            <p:nvPr/>
          </p:nvSpPr>
          <p:spPr>
            <a:xfrm>
              <a:off x="6302828" y="4307629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Resistance to empirical ABT</a:t>
              </a:r>
            </a:p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2.70 (1.65-4.41)</a:t>
              </a:r>
              <a:b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point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D3FEE221-D6EC-E32D-8D7A-476496717907}"/>
                </a:ext>
              </a:extLst>
            </p:cNvPr>
            <p:cNvSpPr/>
            <p:nvPr/>
          </p:nvSpPr>
          <p:spPr>
            <a:xfrm>
              <a:off x="8016972" y="4307629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96BD24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Unfavourable</a:t>
              </a:r>
            </a:p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2.99 (1.44-6.24)</a:t>
              </a:r>
              <a:b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b="1" i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point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FDAA9BBF-A322-46FD-E1BA-2758EEB24690}"/>
                </a:ext>
              </a:extLst>
            </p:cNvPr>
            <p:cNvSpPr/>
            <p:nvPr/>
          </p:nvSpPr>
          <p:spPr>
            <a:xfrm>
              <a:off x="2874541" y="3429000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Host factors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328152D5-DC9E-C6BC-1092-C80B89841B9B}"/>
                </a:ext>
              </a:extLst>
            </p:cNvPr>
            <p:cNvSpPr/>
            <p:nvPr/>
          </p:nvSpPr>
          <p:spPr>
            <a:xfrm>
              <a:off x="4588685" y="3429000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Infection characteristics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389AF8A1-2AFF-ED9A-63CA-D78B6A111523}"/>
                </a:ext>
              </a:extLst>
            </p:cNvPr>
            <p:cNvSpPr/>
            <p:nvPr/>
          </p:nvSpPr>
          <p:spPr>
            <a:xfrm>
              <a:off x="6302828" y="3429000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therapeutic management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E3DFA477-C056-79D4-A5B7-5F5368FEEFD3}"/>
                </a:ext>
              </a:extLst>
            </p:cNvPr>
            <p:cNvSpPr/>
            <p:nvPr/>
          </p:nvSpPr>
          <p:spPr>
            <a:xfrm>
              <a:off x="8016972" y="3429000"/>
              <a:ext cx="1394037" cy="661522"/>
            </a:xfrm>
            <a:prstGeom prst="roundRect">
              <a:avLst>
                <a:gd name="adj" fmla="val 9151"/>
              </a:avLst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514350">
                <a:defRPr/>
              </a:pPr>
              <a:r>
                <a:rPr lang="en-US" sz="10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clinical response</a:t>
              </a:r>
              <a:endParaRPr lang="en-US" sz="10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8AB069C-8B60-08E9-FF45-D63F98E74023}"/>
                </a:ext>
              </a:extLst>
            </p:cNvPr>
            <p:cNvSpPr txBox="1"/>
            <p:nvPr/>
          </p:nvSpPr>
          <p:spPr>
            <a:xfrm>
              <a:off x="2896298" y="6019016"/>
              <a:ext cx="6514711" cy="377148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Risk factors for positive FUBC (0-5 POINTS)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ED9EBEB-8FAF-A20F-0018-34D0C8E4007A}"/>
                </a:ext>
              </a:extLst>
            </p:cNvPr>
            <p:cNvSpPr txBox="1"/>
            <p:nvPr/>
          </p:nvSpPr>
          <p:spPr>
            <a:xfrm>
              <a:off x="2896298" y="2525401"/>
              <a:ext cx="6514711" cy="377148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Risk factors for positive FUBC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3FED01B5-E5A8-FC58-F5C1-A0D04EBFA41B}"/>
                </a:ext>
              </a:extLst>
            </p:cNvPr>
            <p:cNvCxnSpPr>
              <a:stCxn id="25" idx="2"/>
              <a:endCxn id="19" idx="0"/>
            </p:cNvCxnSpPr>
            <p:nvPr/>
          </p:nvCxnSpPr>
          <p:spPr>
            <a:xfrm rot="5400000">
              <a:off x="4599382" y="1874727"/>
              <a:ext cx="526451" cy="2582094"/>
            </a:xfrm>
            <a:prstGeom prst="bentConnector3">
              <a:avLst/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 : en angle 27">
              <a:extLst>
                <a:ext uri="{FF2B5EF4-FFF2-40B4-BE49-F238E27FC236}">
                  <a16:creationId xmlns:a16="http://schemas.microsoft.com/office/drawing/2014/main" id="{9EE94D76-7F1D-3E95-D691-B79B7C7636E1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92923" y="1874728"/>
              <a:ext cx="526451" cy="2582094"/>
            </a:xfrm>
            <a:prstGeom prst="bentConnector3">
              <a:avLst/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3B2538C-1F80-499C-B047-621966C3A273}"/>
                </a:ext>
              </a:extLst>
            </p:cNvPr>
            <p:cNvCxnSpPr>
              <a:cxnSpLocks/>
            </p:cNvCxnSpPr>
            <p:nvPr/>
          </p:nvCxnSpPr>
          <p:spPr>
            <a:xfrm>
              <a:off x="5285703" y="3165774"/>
              <a:ext cx="0" cy="179406"/>
            </a:xfrm>
            <a:prstGeom prst="line">
              <a:avLst/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776AE3C-330F-E38E-50DB-A36034B78D0A}"/>
                </a:ext>
              </a:extLst>
            </p:cNvPr>
            <p:cNvCxnSpPr>
              <a:cxnSpLocks/>
            </p:cNvCxnSpPr>
            <p:nvPr/>
          </p:nvCxnSpPr>
          <p:spPr>
            <a:xfrm>
              <a:off x="6999846" y="3165774"/>
              <a:ext cx="0" cy="179406"/>
            </a:xfrm>
            <a:prstGeom prst="line">
              <a:avLst/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8009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Interrupted</a:t>
            </a:r>
            <a:r>
              <a:rPr lang="fr-FR" dirty="0"/>
              <a:t> Time </a:t>
            </a:r>
            <a:r>
              <a:rPr lang="fr-FR" dirty="0" err="1"/>
              <a:t>Series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-urine cultures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959370" y="1630521"/>
          <a:ext cx="5376905" cy="3211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5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type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Proportion Change per Month After Jan. 2020 (95% CI)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P-Value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Coli 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Urines-MDR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0.4% (-2.0%, 2.8%)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120">
                <a:tc vMerge="1"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 dolor sit amet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-0.3% (-0.5%, -0.1%)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Coli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Urines-Resistant (Not MDR)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2.5% (-0.44% 5.44%)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4437"/>
                  </a:ext>
                </a:extLst>
              </a:tr>
              <a:tr h="557666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0.3% (0.1%, 0.5%)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40381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E6DE4D2-5A56-161A-0B44-2CDEB52C42FF}"/>
              </a:ext>
            </a:extLst>
          </p:cNvPr>
          <p:cNvSpPr txBox="1"/>
          <p:nvPr/>
        </p:nvSpPr>
        <p:spPr>
          <a:xfrm>
            <a:off x="8270185" y="776563"/>
            <a:ext cx="335285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Urines MDR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F5D8E7-8914-5F64-5CAB-64D45DE99E14}"/>
              </a:ext>
            </a:extLst>
          </p:cNvPr>
          <p:cNvSpPr txBox="1"/>
          <p:nvPr/>
        </p:nvSpPr>
        <p:spPr>
          <a:xfrm>
            <a:off x="7609841" y="3463920"/>
            <a:ext cx="39928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Urines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(not MDR)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00F0708-7092-74B1-230C-DE876767E7B6}"/>
              </a:ext>
            </a:extLst>
          </p:cNvPr>
          <p:cNvCxnSpPr/>
          <p:nvPr/>
        </p:nvCxnSpPr>
        <p:spPr>
          <a:xfrm>
            <a:off x="7106744" y="3068320"/>
            <a:ext cx="428752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9BBD583-5EF7-235D-4956-C7524994860B}"/>
              </a:ext>
            </a:extLst>
          </p:cNvPr>
          <p:cNvCxnSpPr/>
          <p:nvPr/>
        </p:nvCxnSpPr>
        <p:spPr>
          <a:xfrm>
            <a:off x="7145819" y="5795777"/>
            <a:ext cx="428752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2730363-D17F-7E8C-EA1D-5D5E30EB8921}"/>
              </a:ext>
            </a:extLst>
          </p:cNvPr>
          <p:cNvCxnSpPr/>
          <p:nvPr/>
        </p:nvCxnSpPr>
        <p:spPr>
          <a:xfrm>
            <a:off x="7106744" y="2525829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C127CB6-220D-A278-C71B-CF01DB51F9CB}"/>
              </a:ext>
            </a:extLst>
          </p:cNvPr>
          <p:cNvCxnSpPr/>
          <p:nvPr/>
        </p:nvCxnSpPr>
        <p:spPr>
          <a:xfrm>
            <a:off x="7106744" y="1963722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DF9A9D2-FBEF-B4E2-B0DA-5AC70F823492}"/>
              </a:ext>
            </a:extLst>
          </p:cNvPr>
          <p:cNvCxnSpPr/>
          <p:nvPr/>
        </p:nvCxnSpPr>
        <p:spPr>
          <a:xfrm>
            <a:off x="7106744" y="1387658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CF4B264-48F5-E400-35E7-38038C24A0F8}"/>
              </a:ext>
            </a:extLst>
          </p:cNvPr>
          <p:cNvCxnSpPr/>
          <p:nvPr/>
        </p:nvCxnSpPr>
        <p:spPr>
          <a:xfrm>
            <a:off x="7136120" y="5268275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2DC21B9-1625-B619-7E13-32A876935010}"/>
              </a:ext>
            </a:extLst>
          </p:cNvPr>
          <p:cNvCxnSpPr/>
          <p:nvPr/>
        </p:nvCxnSpPr>
        <p:spPr>
          <a:xfrm>
            <a:off x="7136120" y="4706168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E35300A-2BAA-430E-E653-F603BBCE73B2}"/>
              </a:ext>
            </a:extLst>
          </p:cNvPr>
          <p:cNvCxnSpPr/>
          <p:nvPr/>
        </p:nvCxnSpPr>
        <p:spPr>
          <a:xfrm>
            <a:off x="7136120" y="4145734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C78BEF3-44DE-FC95-1485-9F9F12665BFF}"/>
              </a:ext>
            </a:extLst>
          </p:cNvPr>
          <p:cNvSpPr txBox="1"/>
          <p:nvPr/>
        </p:nvSpPr>
        <p:spPr>
          <a:xfrm>
            <a:off x="6635261" y="1273908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5516AB1-6CCC-135D-F0E5-2D5E90109F9C}"/>
              </a:ext>
            </a:extLst>
          </p:cNvPr>
          <p:cNvSpPr txBox="1"/>
          <p:nvPr/>
        </p:nvSpPr>
        <p:spPr>
          <a:xfrm>
            <a:off x="6635261" y="1821379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70B0982-8051-1646-09E7-A674F8D92B82}"/>
              </a:ext>
            </a:extLst>
          </p:cNvPr>
          <p:cNvSpPr txBox="1"/>
          <p:nvPr/>
        </p:nvSpPr>
        <p:spPr>
          <a:xfrm>
            <a:off x="6635261" y="23723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94F12AE-4C91-6DEC-A258-062204DC0784}"/>
              </a:ext>
            </a:extLst>
          </p:cNvPr>
          <p:cNvSpPr txBox="1"/>
          <p:nvPr/>
        </p:nvSpPr>
        <p:spPr>
          <a:xfrm>
            <a:off x="6713414" y="2932759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15C5D5A-3192-CD4C-8891-06AB21E0CB1E}"/>
              </a:ext>
            </a:extLst>
          </p:cNvPr>
          <p:cNvSpPr txBox="1"/>
          <p:nvPr/>
        </p:nvSpPr>
        <p:spPr>
          <a:xfrm>
            <a:off x="6697782" y="4025842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6A3798C-863F-24D1-2CA7-C3176471EC50}"/>
              </a:ext>
            </a:extLst>
          </p:cNvPr>
          <p:cNvSpPr txBox="1"/>
          <p:nvPr/>
        </p:nvSpPr>
        <p:spPr>
          <a:xfrm>
            <a:off x="6697782" y="4573313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8986E15-02E7-57D6-F759-6C7357692D8C}"/>
              </a:ext>
            </a:extLst>
          </p:cNvPr>
          <p:cNvSpPr txBox="1"/>
          <p:nvPr/>
        </p:nvSpPr>
        <p:spPr>
          <a:xfrm>
            <a:off x="6697782" y="5124259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A72BC0F-EAAD-2818-65C0-10BBCA7C8A52}"/>
              </a:ext>
            </a:extLst>
          </p:cNvPr>
          <p:cNvSpPr txBox="1"/>
          <p:nvPr/>
        </p:nvSpPr>
        <p:spPr>
          <a:xfrm>
            <a:off x="6775935" y="5684693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0%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A1F5F6-EE5B-E451-8B08-9FC3313A5D6A}"/>
              </a:ext>
            </a:extLst>
          </p:cNvPr>
          <p:cNvSpPr txBox="1"/>
          <p:nvPr/>
        </p:nvSpPr>
        <p:spPr>
          <a:xfrm>
            <a:off x="6783754" y="3102708"/>
            <a:ext cx="5517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  juin-18  déc-18  mai-19  nov-19   avr-20   oct-20 avril-21  sept-21 mars-22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27A6D8D-9812-58A7-12C6-00634C1C7331}"/>
              </a:ext>
            </a:extLst>
          </p:cNvPr>
          <p:cNvSpPr txBox="1"/>
          <p:nvPr/>
        </p:nvSpPr>
        <p:spPr>
          <a:xfrm>
            <a:off x="6822829" y="5853828"/>
            <a:ext cx="5517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  juin-18  déc-18  mai-19  nov-19   avr-20   oct-20 avril-21  sept-21 mars-22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51700AA4-6F23-56DE-C4C4-021682BD470A}"/>
              </a:ext>
            </a:extLst>
          </p:cNvPr>
          <p:cNvSpPr/>
          <p:nvPr/>
        </p:nvSpPr>
        <p:spPr>
          <a:xfrm>
            <a:off x="7107936" y="1999488"/>
            <a:ext cx="1975104" cy="48768"/>
          </a:xfrm>
          <a:custGeom>
            <a:avLst/>
            <a:gdLst>
              <a:gd name="connsiteX0" fmla="*/ 0 w 1975104"/>
              <a:gd name="connsiteY0" fmla="*/ 48768 h 48768"/>
              <a:gd name="connsiteX1" fmla="*/ 807720 w 1975104"/>
              <a:gd name="connsiteY1" fmla="*/ 36576 h 48768"/>
              <a:gd name="connsiteX2" fmla="*/ 1133856 w 1975104"/>
              <a:gd name="connsiteY2" fmla="*/ 24384 h 48768"/>
              <a:gd name="connsiteX3" fmla="*/ 1271016 w 1975104"/>
              <a:gd name="connsiteY3" fmla="*/ 21336 h 48768"/>
              <a:gd name="connsiteX4" fmla="*/ 1472184 w 1975104"/>
              <a:gd name="connsiteY4" fmla="*/ 21336 h 48768"/>
              <a:gd name="connsiteX5" fmla="*/ 1667256 w 1975104"/>
              <a:gd name="connsiteY5" fmla="*/ 12192 h 48768"/>
              <a:gd name="connsiteX6" fmla="*/ 1975104 w 1975104"/>
              <a:gd name="connsiteY6" fmla="*/ 0 h 4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5104" h="48768">
                <a:moveTo>
                  <a:pt x="0" y="48768"/>
                </a:moveTo>
                <a:lnTo>
                  <a:pt x="807720" y="36576"/>
                </a:lnTo>
                <a:lnTo>
                  <a:pt x="1133856" y="24384"/>
                </a:lnTo>
                <a:lnTo>
                  <a:pt x="1271016" y="21336"/>
                </a:lnTo>
                <a:lnTo>
                  <a:pt x="1472184" y="21336"/>
                </a:lnTo>
                <a:lnTo>
                  <a:pt x="1667256" y="12192"/>
                </a:lnTo>
                <a:lnTo>
                  <a:pt x="1975104" y="0"/>
                </a:ln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69ADEFF3-0AD6-2633-2927-CB3CA40EC8A1}"/>
              </a:ext>
            </a:extLst>
          </p:cNvPr>
          <p:cNvSpPr/>
          <p:nvPr/>
        </p:nvSpPr>
        <p:spPr>
          <a:xfrm>
            <a:off x="9171432" y="2029968"/>
            <a:ext cx="2069592" cy="134112"/>
          </a:xfrm>
          <a:custGeom>
            <a:avLst/>
            <a:gdLst>
              <a:gd name="connsiteX0" fmla="*/ 0 w 2069592"/>
              <a:gd name="connsiteY0" fmla="*/ 0 h 134112"/>
              <a:gd name="connsiteX1" fmla="*/ 167640 w 2069592"/>
              <a:gd name="connsiteY1" fmla="*/ 9144 h 134112"/>
              <a:gd name="connsiteX2" fmla="*/ 289560 w 2069592"/>
              <a:gd name="connsiteY2" fmla="*/ 21336 h 134112"/>
              <a:gd name="connsiteX3" fmla="*/ 411480 w 2069592"/>
              <a:gd name="connsiteY3" fmla="*/ 21336 h 134112"/>
              <a:gd name="connsiteX4" fmla="*/ 533400 w 2069592"/>
              <a:gd name="connsiteY4" fmla="*/ 27432 h 134112"/>
              <a:gd name="connsiteX5" fmla="*/ 667512 w 2069592"/>
              <a:gd name="connsiteY5" fmla="*/ 42672 h 134112"/>
              <a:gd name="connsiteX6" fmla="*/ 789432 w 2069592"/>
              <a:gd name="connsiteY6" fmla="*/ 54864 h 134112"/>
              <a:gd name="connsiteX7" fmla="*/ 929640 w 2069592"/>
              <a:gd name="connsiteY7" fmla="*/ 54864 h 134112"/>
              <a:gd name="connsiteX8" fmla="*/ 993648 w 2069592"/>
              <a:gd name="connsiteY8" fmla="*/ 67056 h 134112"/>
              <a:gd name="connsiteX9" fmla="*/ 1097280 w 2069592"/>
              <a:gd name="connsiteY9" fmla="*/ 67056 h 134112"/>
              <a:gd name="connsiteX10" fmla="*/ 1173480 w 2069592"/>
              <a:gd name="connsiteY10" fmla="*/ 79248 h 134112"/>
              <a:gd name="connsiteX11" fmla="*/ 1341120 w 2069592"/>
              <a:gd name="connsiteY11" fmla="*/ 82296 h 134112"/>
              <a:gd name="connsiteX12" fmla="*/ 1441704 w 2069592"/>
              <a:gd name="connsiteY12" fmla="*/ 97536 h 134112"/>
              <a:gd name="connsiteX13" fmla="*/ 1569720 w 2069592"/>
              <a:gd name="connsiteY13" fmla="*/ 109728 h 134112"/>
              <a:gd name="connsiteX14" fmla="*/ 1664208 w 2069592"/>
              <a:gd name="connsiteY14" fmla="*/ 115824 h 134112"/>
              <a:gd name="connsiteX15" fmla="*/ 1804416 w 2069592"/>
              <a:gd name="connsiteY15" fmla="*/ 118872 h 134112"/>
              <a:gd name="connsiteX16" fmla="*/ 1929384 w 2069592"/>
              <a:gd name="connsiteY16" fmla="*/ 128016 h 134112"/>
              <a:gd name="connsiteX17" fmla="*/ 2069592 w 2069592"/>
              <a:gd name="connsiteY17" fmla="*/ 134112 h 13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9592" h="134112">
                <a:moveTo>
                  <a:pt x="0" y="0"/>
                </a:moveTo>
                <a:lnTo>
                  <a:pt x="167640" y="9144"/>
                </a:lnTo>
                <a:lnTo>
                  <a:pt x="289560" y="21336"/>
                </a:lnTo>
                <a:lnTo>
                  <a:pt x="411480" y="21336"/>
                </a:lnTo>
                <a:lnTo>
                  <a:pt x="533400" y="27432"/>
                </a:lnTo>
                <a:lnTo>
                  <a:pt x="667512" y="42672"/>
                </a:lnTo>
                <a:lnTo>
                  <a:pt x="789432" y="54864"/>
                </a:lnTo>
                <a:lnTo>
                  <a:pt x="929640" y="54864"/>
                </a:lnTo>
                <a:lnTo>
                  <a:pt x="993648" y="67056"/>
                </a:lnTo>
                <a:lnTo>
                  <a:pt x="1097280" y="67056"/>
                </a:lnTo>
                <a:lnTo>
                  <a:pt x="1173480" y="79248"/>
                </a:lnTo>
                <a:lnTo>
                  <a:pt x="1341120" y="82296"/>
                </a:lnTo>
                <a:lnTo>
                  <a:pt x="1441704" y="97536"/>
                </a:lnTo>
                <a:lnTo>
                  <a:pt x="1569720" y="109728"/>
                </a:lnTo>
                <a:lnTo>
                  <a:pt x="1664208" y="115824"/>
                </a:lnTo>
                <a:lnTo>
                  <a:pt x="1804416" y="118872"/>
                </a:lnTo>
                <a:lnTo>
                  <a:pt x="1929384" y="128016"/>
                </a:lnTo>
                <a:lnTo>
                  <a:pt x="2069592" y="134112"/>
                </a:ln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4BF4CFC-CADF-32DD-99F5-FE4CF704EFFE}"/>
              </a:ext>
            </a:extLst>
          </p:cNvPr>
          <p:cNvSpPr/>
          <p:nvPr/>
        </p:nvSpPr>
        <p:spPr>
          <a:xfrm>
            <a:off x="7071361" y="215798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FBECEC5-4383-A4B0-5664-8035373039A7}"/>
              </a:ext>
            </a:extLst>
          </p:cNvPr>
          <p:cNvSpPr/>
          <p:nvPr/>
        </p:nvSpPr>
        <p:spPr>
          <a:xfrm>
            <a:off x="7151736" y="216333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AEF389C-911C-E6C3-863B-9F9217BDAB9E}"/>
              </a:ext>
            </a:extLst>
          </p:cNvPr>
          <p:cNvSpPr/>
          <p:nvPr/>
        </p:nvSpPr>
        <p:spPr>
          <a:xfrm>
            <a:off x="7235936" y="207913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5070838-C1E4-4ECC-A69A-ED05FA3A27D9}"/>
              </a:ext>
            </a:extLst>
          </p:cNvPr>
          <p:cNvSpPr/>
          <p:nvPr/>
        </p:nvSpPr>
        <p:spPr>
          <a:xfrm>
            <a:off x="7320136" y="203036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041BDF-7B7A-39F9-8790-455A125DD10B}"/>
              </a:ext>
            </a:extLst>
          </p:cNvPr>
          <p:cNvSpPr/>
          <p:nvPr/>
        </p:nvSpPr>
        <p:spPr>
          <a:xfrm>
            <a:off x="7397096" y="189968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0C17745-5BDC-51C1-86B2-747A8DD96DDF}"/>
              </a:ext>
            </a:extLst>
          </p:cNvPr>
          <p:cNvSpPr/>
          <p:nvPr/>
        </p:nvSpPr>
        <p:spPr>
          <a:xfrm>
            <a:off x="7474440" y="195340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173A073-1F44-B313-4FBD-059D7F530A26}"/>
              </a:ext>
            </a:extLst>
          </p:cNvPr>
          <p:cNvSpPr/>
          <p:nvPr/>
        </p:nvSpPr>
        <p:spPr>
          <a:xfrm>
            <a:off x="7560544" y="186311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D0BE11B-D4DF-92FE-F77C-4A59279F5A20}"/>
              </a:ext>
            </a:extLst>
          </p:cNvPr>
          <p:cNvSpPr/>
          <p:nvPr/>
        </p:nvSpPr>
        <p:spPr>
          <a:xfrm>
            <a:off x="7647792" y="190654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B8383DE-E679-1A3D-F1DD-466D4E9B4C54}"/>
              </a:ext>
            </a:extLst>
          </p:cNvPr>
          <p:cNvSpPr/>
          <p:nvPr/>
        </p:nvSpPr>
        <p:spPr>
          <a:xfrm>
            <a:off x="7728944" y="196636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AEE0445-5149-0750-B38D-27216B10CE74}"/>
              </a:ext>
            </a:extLst>
          </p:cNvPr>
          <p:cNvSpPr/>
          <p:nvPr/>
        </p:nvSpPr>
        <p:spPr>
          <a:xfrm>
            <a:off x="7810096" y="196750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AD3A6-ADE1-9467-554A-ABF6B406C000}"/>
              </a:ext>
            </a:extLst>
          </p:cNvPr>
          <p:cNvSpPr/>
          <p:nvPr/>
        </p:nvSpPr>
        <p:spPr>
          <a:xfrm>
            <a:off x="7896200" y="195226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5D8DB39-E4E3-A447-3FB1-FD33DCDDD78F}"/>
              </a:ext>
            </a:extLst>
          </p:cNvPr>
          <p:cNvSpPr/>
          <p:nvPr/>
        </p:nvSpPr>
        <p:spPr>
          <a:xfrm>
            <a:off x="7983448" y="194921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7B62C1-3031-4235-15C9-BEA3647122B5}"/>
              </a:ext>
            </a:extLst>
          </p:cNvPr>
          <p:cNvSpPr/>
          <p:nvPr/>
        </p:nvSpPr>
        <p:spPr>
          <a:xfrm>
            <a:off x="8062696" y="195036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FA02B16-263C-5780-7B2E-616C78354D40}"/>
              </a:ext>
            </a:extLst>
          </p:cNvPr>
          <p:cNvSpPr/>
          <p:nvPr/>
        </p:nvSpPr>
        <p:spPr>
          <a:xfrm>
            <a:off x="8147656" y="196140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7030E37-7129-AD2A-F91F-286CD3C15976}"/>
              </a:ext>
            </a:extLst>
          </p:cNvPr>
          <p:cNvSpPr/>
          <p:nvPr/>
        </p:nvSpPr>
        <p:spPr>
          <a:xfrm>
            <a:off x="8222712" y="201512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D914CDC-F698-8F69-DF00-E21FE81D5C20}"/>
              </a:ext>
            </a:extLst>
          </p:cNvPr>
          <p:cNvSpPr/>
          <p:nvPr/>
        </p:nvSpPr>
        <p:spPr>
          <a:xfrm>
            <a:off x="8309960" y="198769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8376F7E-C4DC-C931-026A-3D95C748276B}"/>
              </a:ext>
            </a:extLst>
          </p:cNvPr>
          <p:cNvSpPr/>
          <p:nvPr/>
        </p:nvSpPr>
        <p:spPr>
          <a:xfrm>
            <a:off x="8381968" y="199684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D0A9245-FECD-0B3F-516B-6FF39C7FB22A}"/>
              </a:ext>
            </a:extLst>
          </p:cNvPr>
          <p:cNvSpPr/>
          <p:nvPr/>
        </p:nvSpPr>
        <p:spPr>
          <a:xfrm>
            <a:off x="8469216" y="19846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3B4FA77-2FAD-CD8F-137B-D7EBE855B9C8}"/>
              </a:ext>
            </a:extLst>
          </p:cNvPr>
          <p:cNvSpPr/>
          <p:nvPr/>
        </p:nvSpPr>
        <p:spPr>
          <a:xfrm>
            <a:off x="8553416" y="201093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24BEFA5-FAB5-7088-ABEF-2716C72A27DA}"/>
              </a:ext>
            </a:extLst>
          </p:cNvPr>
          <p:cNvSpPr/>
          <p:nvPr/>
        </p:nvSpPr>
        <p:spPr>
          <a:xfrm>
            <a:off x="8644856" y="204332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7527D25-065C-A587-369F-0FCE3F48C84B}"/>
              </a:ext>
            </a:extLst>
          </p:cNvPr>
          <p:cNvSpPr/>
          <p:nvPr/>
        </p:nvSpPr>
        <p:spPr>
          <a:xfrm>
            <a:off x="8718768" y="197016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F4D429C-C05F-ACFE-423E-8B46E22C283F}"/>
              </a:ext>
            </a:extLst>
          </p:cNvPr>
          <p:cNvSpPr/>
          <p:nvPr/>
        </p:nvSpPr>
        <p:spPr>
          <a:xfrm>
            <a:off x="8806016" y="198160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2EF11A1-C87F-8AC8-D793-69C7E0E89C94}"/>
              </a:ext>
            </a:extLst>
          </p:cNvPr>
          <p:cNvSpPr/>
          <p:nvPr/>
        </p:nvSpPr>
        <p:spPr>
          <a:xfrm>
            <a:off x="8893264" y="197436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855D4F5-B744-D3B9-4656-AE3C2A492444}"/>
              </a:ext>
            </a:extLst>
          </p:cNvPr>
          <p:cNvSpPr/>
          <p:nvPr/>
        </p:nvSpPr>
        <p:spPr>
          <a:xfrm>
            <a:off x="8971368" y="20608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E65E355-78C2-86EE-D971-E65217DC126D}"/>
              </a:ext>
            </a:extLst>
          </p:cNvPr>
          <p:cNvSpPr/>
          <p:nvPr/>
        </p:nvSpPr>
        <p:spPr>
          <a:xfrm>
            <a:off x="9053280" y="191492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37B49C1-3F48-6A02-27BE-D68C3D1CF624}"/>
              </a:ext>
            </a:extLst>
          </p:cNvPr>
          <p:cNvSpPr/>
          <p:nvPr/>
        </p:nvSpPr>
        <p:spPr>
          <a:xfrm>
            <a:off x="9141672" y="192788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D7E6EF1-12C1-52E7-68DA-0E6297B0D54C}"/>
              </a:ext>
            </a:extLst>
          </p:cNvPr>
          <p:cNvSpPr/>
          <p:nvPr/>
        </p:nvSpPr>
        <p:spPr>
          <a:xfrm>
            <a:off x="9217872" y="199684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4A64329-7F14-9948-C9D9-6464BF528EE8}"/>
              </a:ext>
            </a:extLst>
          </p:cNvPr>
          <p:cNvSpPr/>
          <p:nvPr/>
        </p:nvSpPr>
        <p:spPr>
          <a:xfrm>
            <a:off x="9288736" y="199988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FBE1E13-73B4-7726-5537-4A85B96BF372}"/>
              </a:ext>
            </a:extLst>
          </p:cNvPr>
          <p:cNvSpPr/>
          <p:nvPr/>
        </p:nvSpPr>
        <p:spPr>
          <a:xfrm>
            <a:off x="9375984" y="202122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D7DB7FC-BDE9-AB06-DB24-A0E474481E71}"/>
              </a:ext>
            </a:extLst>
          </p:cNvPr>
          <p:cNvSpPr/>
          <p:nvPr/>
        </p:nvSpPr>
        <p:spPr>
          <a:xfrm>
            <a:off x="9463232" y="204141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680EACB-D6D3-1F79-63FD-7C6DF8221069}"/>
              </a:ext>
            </a:extLst>
          </p:cNvPr>
          <p:cNvSpPr/>
          <p:nvPr/>
        </p:nvSpPr>
        <p:spPr>
          <a:xfrm>
            <a:off x="9628966" y="206237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EB9FA57-3AA5-498E-7FBF-A476F13F8947}"/>
              </a:ext>
            </a:extLst>
          </p:cNvPr>
          <p:cNvSpPr/>
          <p:nvPr/>
        </p:nvSpPr>
        <p:spPr>
          <a:xfrm>
            <a:off x="9714691" y="200864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0999794-70C3-3430-305D-7C1E50BF9CB8}"/>
              </a:ext>
            </a:extLst>
          </p:cNvPr>
          <p:cNvSpPr/>
          <p:nvPr/>
        </p:nvSpPr>
        <p:spPr>
          <a:xfrm>
            <a:off x="9548956" y="203493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D13FAC7-5ED3-D71F-BCEB-222ACB93DD13}"/>
              </a:ext>
            </a:extLst>
          </p:cNvPr>
          <p:cNvSpPr/>
          <p:nvPr/>
        </p:nvSpPr>
        <p:spPr>
          <a:xfrm>
            <a:off x="9802698" y="206275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370D12D-1279-AC45-BF63-1BF5C14CC046}"/>
              </a:ext>
            </a:extLst>
          </p:cNvPr>
          <p:cNvSpPr/>
          <p:nvPr/>
        </p:nvSpPr>
        <p:spPr>
          <a:xfrm>
            <a:off x="9876611" y="202084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483C9A7-369A-1081-4A0E-D1C17874A108}"/>
              </a:ext>
            </a:extLst>
          </p:cNvPr>
          <p:cNvSpPr/>
          <p:nvPr/>
        </p:nvSpPr>
        <p:spPr>
          <a:xfrm>
            <a:off x="9965764" y="207989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614DE38-A089-8CD3-65FB-D95EF1A46001}"/>
              </a:ext>
            </a:extLst>
          </p:cNvPr>
          <p:cNvSpPr/>
          <p:nvPr/>
        </p:nvSpPr>
        <p:spPr>
          <a:xfrm>
            <a:off x="10046915" y="203760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12BBCCA-0AE2-D091-F9B7-7141C36AB802}"/>
              </a:ext>
            </a:extLst>
          </p:cNvPr>
          <p:cNvSpPr/>
          <p:nvPr/>
        </p:nvSpPr>
        <p:spPr>
          <a:xfrm>
            <a:off x="10128448" y="194083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C374A1A-F317-83AD-67AA-D15B47A29D38}"/>
              </a:ext>
            </a:extLst>
          </p:cNvPr>
          <p:cNvSpPr/>
          <p:nvPr/>
        </p:nvSpPr>
        <p:spPr>
          <a:xfrm>
            <a:off x="10206553" y="202884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ABC4FC0-1A9D-0BD5-AEA7-E66F3D1FBB18}"/>
              </a:ext>
            </a:extLst>
          </p:cNvPr>
          <p:cNvSpPr/>
          <p:nvPr/>
        </p:nvSpPr>
        <p:spPr>
          <a:xfrm>
            <a:off x="10287704" y="202084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906A57C-430A-D53B-4696-2131B4E6A3CA}"/>
              </a:ext>
            </a:extLst>
          </p:cNvPr>
          <p:cNvSpPr/>
          <p:nvPr/>
        </p:nvSpPr>
        <p:spPr>
          <a:xfrm>
            <a:off x="10374952" y="209132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E70001D-DCDF-0BFA-17E1-C550DE865347}"/>
              </a:ext>
            </a:extLst>
          </p:cNvPr>
          <p:cNvSpPr/>
          <p:nvPr/>
        </p:nvSpPr>
        <p:spPr>
          <a:xfrm>
            <a:off x="10458390" y="210199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98C713F-CF60-3F91-43CD-390CEDE86FA5}"/>
              </a:ext>
            </a:extLst>
          </p:cNvPr>
          <p:cNvSpPr/>
          <p:nvPr/>
        </p:nvSpPr>
        <p:spPr>
          <a:xfrm>
            <a:off x="10534208" y="212142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C415EC9-35C0-BCD4-E22D-B15934C1F3F4}"/>
              </a:ext>
            </a:extLst>
          </p:cNvPr>
          <p:cNvSpPr/>
          <p:nvPr/>
        </p:nvSpPr>
        <p:spPr>
          <a:xfrm>
            <a:off x="10623361" y="212485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5BBA84C-DA65-1531-90B4-142FEA26F39F}"/>
              </a:ext>
            </a:extLst>
          </p:cNvPr>
          <p:cNvSpPr/>
          <p:nvPr/>
        </p:nvSpPr>
        <p:spPr>
          <a:xfrm>
            <a:off x="10708704" y="220257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0570620A-66C1-29C1-CADC-29EA8EA6A557}"/>
              </a:ext>
            </a:extLst>
          </p:cNvPr>
          <p:cNvSpPr/>
          <p:nvPr/>
        </p:nvSpPr>
        <p:spPr>
          <a:xfrm>
            <a:off x="10790237" y="210923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09DF04D3-BFFC-5B80-556D-882BC3104FC2}"/>
              </a:ext>
            </a:extLst>
          </p:cNvPr>
          <p:cNvSpPr/>
          <p:nvPr/>
        </p:nvSpPr>
        <p:spPr>
          <a:xfrm>
            <a:off x="10873293" y="207570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D5380B5-C8D9-3FA6-B7E1-CB189DF4FA74}"/>
              </a:ext>
            </a:extLst>
          </p:cNvPr>
          <p:cNvSpPr/>
          <p:nvPr/>
        </p:nvSpPr>
        <p:spPr>
          <a:xfrm>
            <a:off x="10953303" y="211952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7CCC543-4194-C75E-8BA5-D0ABE0DE2F80}"/>
              </a:ext>
            </a:extLst>
          </p:cNvPr>
          <p:cNvSpPr/>
          <p:nvPr/>
        </p:nvSpPr>
        <p:spPr>
          <a:xfrm>
            <a:off x="11040169" y="207113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DDD075A-2518-D4CA-F889-97ED4C92698D}"/>
              </a:ext>
            </a:extLst>
          </p:cNvPr>
          <p:cNvSpPr/>
          <p:nvPr/>
        </p:nvSpPr>
        <p:spPr>
          <a:xfrm>
            <a:off x="11125512" y="207951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A48ACC3-D0CC-C4DB-0FF8-748532AACD67}"/>
              </a:ext>
            </a:extLst>
          </p:cNvPr>
          <p:cNvSpPr/>
          <p:nvPr/>
        </p:nvSpPr>
        <p:spPr>
          <a:xfrm>
            <a:off x="11208950" y="215952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3AAA212-E43F-5D39-77BB-B685A436BAEF}"/>
              </a:ext>
            </a:extLst>
          </p:cNvPr>
          <p:cNvSpPr/>
          <p:nvPr/>
        </p:nvSpPr>
        <p:spPr>
          <a:xfrm>
            <a:off x="7112476" y="481051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12FF5D4-25E4-3658-DD93-1A4817B04087}"/>
              </a:ext>
            </a:extLst>
          </p:cNvPr>
          <p:cNvSpPr/>
          <p:nvPr/>
        </p:nvSpPr>
        <p:spPr>
          <a:xfrm>
            <a:off x="7200885" y="484439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45DF689-6449-A1E7-40A6-6B1D767AB645}"/>
              </a:ext>
            </a:extLst>
          </p:cNvPr>
          <p:cNvSpPr/>
          <p:nvPr/>
        </p:nvSpPr>
        <p:spPr>
          <a:xfrm>
            <a:off x="7288133" y="490687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5ADCF70-4360-D4BF-9208-60C7ECD0B4E8}"/>
              </a:ext>
            </a:extLst>
          </p:cNvPr>
          <p:cNvSpPr/>
          <p:nvPr/>
        </p:nvSpPr>
        <p:spPr>
          <a:xfrm>
            <a:off x="7358236" y="495031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1FDA71F-7765-275B-3E77-C684F3B99C9C}"/>
              </a:ext>
            </a:extLst>
          </p:cNvPr>
          <p:cNvSpPr/>
          <p:nvPr/>
        </p:nvSpPr>
        <p:spPr>
          <a:xfrm>
            <a:off x="7443961" y="513852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41149A3-CAE5-10AD-5A2B-4430198CA04A}"/>
              </a:ext>
            </a:extLst>
          </p:cNvPr>
          <p:cNvSpPr/>
          <p:nvPr/>
        </p:nvSpPr>
        <p:spPr>
          <a:xfrm>
            <a:off x="7525112" y="513433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DE8174E-CA21-8960-995E-37B945D13698}"/>
              </a:ext>
            </a:extLst>
          </p:cNvPr>
          <p:cNvSpPr/>
          <p:nvPr/>
        </p:nvSpPr>
        <p:spPr>
          <a:xfrm>
            <a:off x="7608550" y="511718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043F5E4-EA2E-350E-8A39-266E298DC476}"/>
              </a:ext>
            </a:extLst>
          </p:cNvPr>
          <p:cNvSpPr/>
          <p:nvPr/>
        </p:nvSpPr>
        <p:spPr>
          <a:xfrm>
            <a:off x="7697321" y="515528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9847F0B-8E73-E168-0F87-BEB12A769F68}"/>
              </a:ext>
            </a:extLst>
          </p:cNvPr>
          <p:cNvSpPr/>
          <p:nvPr/>
        </p:nvSpPr>
        <p:spPr>
          <a:xfrm>
            <a:off x="7775044" y="506498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AB89429-02E8-FCA4-8C9F-2AC6D5E737FF}"/>
              </a:ext>
            </a:extLst>
          </p:cNvPr>
          <p:cNvSpPr/>
          <p:nvPr/>
        </p:nvSpPr>
        <p:spPr>
          <a:xfrm>
            <a:off x="7864197" y="512099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DB040C53-7397-3756-75EB-EBF0F93344CA}"/>
              </a:ext>
            </a:extLst>
          </p:cNvPr>
          <p:cNvSpPr/>
          <p:nvPr/>
        </p:nvSpPr>
        <p:spPr>
          <a:xfrm>
            <a:off x="7951445" y="514385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FFD5243-D96A-E9E8-B0A2-D3D58A4FEE67}"/>
              </a:ext>
            </a:extLst>
          </p:cNvPr>
          <p:cNvSpPr/>
          <p:nvPr/>
        </p:nvSpPr>
        <p:spPr>
          <a:xfrm>
            <a:off x="8031073" y="505736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E62B453E-F848-BCA6-D315-D5EA900E95C5}"/>
              </a:ext>
            </a:extLst>
          </p:cNvPr>
          <p:cNvSpPr/>
          <p:nvPr/>
        </p:nvSpPr>
        <p:spPr>
          <a:xfrm>
            <a:off x="8110701" y="515757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EC0C010-5BC8-9666-86F8-4D5030104F6C}"/>
              </a:ext>
            </a:extLst>
          </p:cNvPr>
          <p:cNvSpPr/>
          <p:nvPr/>
        </p:nvSpPr>
        <p:spPr>
          <a:xfrm>
            <a:off x="8192234" y="510194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B1569BA-962D-277E-CFBA-8EE1EFB9E647}"/>
              </a:ext>
            </a:extLst>
          </p:cNvPr>
          <p:cNvSpPr/>
          <p:nvPr/>
        </p:nvSpPr>
        <p:spPr>
          <a:xfrm>
            <a:off x="8273385" y="510156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28D3068-00D5-76F7-9B06-23680673049B}"/>
              </a:ext>
            </a:extLst>
          </p:cNvPr>
          <p:cNvSpPr/>
          <p:nvPr/>
        </p:nvSpPr>
        <p:spPr>
          <a:xfrm>
            <a:off x="8353013" y="507299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45731368-ABCB-5F95-86E2-3B350255F110}"/>
              </a:ext>
            </a:extLst>
          </p:cNvPr>
          <p:cNvSpPr/>
          <p:nvPr/>
        </p:nvSpPr>
        <p:spPr>
          <a:xfrm>
            <a:off x="8440261" y="506575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7D8D8E5-BFA8-48E8-9A6B-A49420755FE7}"/>
              </a:ext>
            </a:extLst>
          </p:cNvPr>
          <p:cNvSpPr/>
          <p:nvPr/>
        </p:nvSpPr>
        <p:spPr>
          <a:xfrm>
            <a:off x="8517984" y="508289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E366E29-994D-30AA-1C45-16E29CEF950D}"/>
              </a:ext>
            </a:extLst>
          </p:cNvPr>
          <p:cNvSpPr/>
          <p:nvPr/>
        </p:nvSpPr>
        <p:spPr>
          <a:xfrm>
            <a:off x="8599517" y="508327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815B27FD-17EC-2D45-CDE9-58EEDFF4EDBA}"/>
              </a:ext>
            </a:extLst>
          </p:cNvPr>
          <p:cNvSpPr/>
          <p:nvPr/>
        </p:nvSpPr>
        <p:spPr>
          <a:xfrm>
            <a:off x="8694385" y="508632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BEBF473-7AB7-EF15-1856-9EA3EBB213D8}"/>
              </a:ext>
            </a:extLst>
          </p:cNvPr>
          <p:cNvSpPr/>
          <p:nvPr/>
        </p:nvSpPr>
        <p:spPr>
          <a:xfrm>
            <a:off x="8770203" y="509623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B764AB81-E499-2648-26FA-67E27B5627A8}"/>
              </a:ext>
            </a:extLst>
          </p:cNvPr>
          <p:cNvSpPr/>
          <p:nvPr/>
        </p:nvSpPr>
        <p:spPr>
          <a:xfrm>
            <a:off x="8851736" y="513395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7F63CD8B-F317-5D85-F73C-B33A202F9C31}"/>
              </a:ext>
            </a:extLst>
          </p:cNvPr>
          <p:cNvSpPr/>
          <p:nvPr/>
        </p:nvSpPr>
        <p:spPr>
          <a:xfrm>
            <a:off x="8935174" y="512252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7BE226FE-FF8D-D475-FF68-0ECA464F8A33}"/>
              </a:ext>
            </a:extLst>
          </p:cNvPr>
          <p:cNvSpPr/>
          <p:nvPr/>
        </p:nvSpPr>
        <p:spPr>
          <a:xfrm>
            <a:off x="9022040" y="505584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D759911F-19BA-EADF-4C36-C8E28D647099}"/>
              </a:ext>
            </a:extLst>
          </p:cNvPr>
          <p:cNvSpPr/>
          <p:nvPr/>
        </p:nvSpPr>
        <p:spPr>
          <a:xfrm>
            <a:off x="9099763" y="510956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orme libre : forme 113">
            <a:extLst>
              <a:ext uri="{FF2B5EF4-FFF2-40B4-BE49-F238E27FC236}">
                <a16:creationId xmlns:a16="http://schemas.microsoft.com/office/drawing/2014/main" id="{F6C95C8D-B590-0E33-1B40-552233B5780F}"/>
              </a:ext>
            </a:extLst>
          </p:cNvPr>
          <p:cNvSpPr/>
          <p:nvPr/>
        </p:nvSpPr>
        <p:spPr>
          <a:xfrm>
            <a:off x="7151370" y="5025390"/>
            <a:ext cx="1994535" cy="158115"/>
          </a:xfrm>
          <a:custGeom>
            <a:avLst/>
            <a:gdLst>
              <a:gd name="connsiteX0" fmla="*/ 0 w 1994535"/>
              <a:gd name="connsiteY0" fmla="*/ 0 h 158115"/>
              <a:gd name="connsiteX1" fmla="*/ 335280 w 1994535"/>
              <a:gd name="connsiteY1" fmla="*/ 26670 h 158115"/>
              <a:gd name="connsiteX2" fmla="*/ 468630 w 1994535"/>
              <a:gd name="connsiteY2" fmla="*/ 40005 h 158115"/>
              <a:gd name="connsiteX3" fmla="*/ 596265 w 1994535"/>
              <a:gd name="connsiteY3" fmla="*/ 45720 h 158115"/>
              <a:gd name="connsiteX4" fmla="*/ 756285 w 1994535"/>
              <a:gd name="connsiteY4" fmla="*/ 60960 h 158115"/>
              <a:gd name="connsiteX5" fmla="*/ 946785 w 1994535"/>
              <a:gd name="connsiteY5" fmla="*/ 72390 h 158115"/>
              <a:gd name="connsiteX6" fmla="*/ 1095375 w 1994535"/>
              <a:gd name="connsiteY6" fmla="*/ 81915 h 158115"/>
              <a:gd name="connsiteX7" fmla="*/ 1203960 w 1994535"/>
              <a:gd name="connsiteY7" fmla="*/ 95250 h 158115"/>
              <a:gd name="connsiteX8" fmla="*/ 1318260 w 1994535"/>
              <a:gd name="connsiteY8" fmla="*/ 99060 h 158115"/>
              <a:gd name="connsiteX9" fmla="*/ 1522095 w 1994535"/>
              <a:gd name="connsiteY9" fmla="*/ 125730 h 158115"/>
              <a:gd name="connsiteX10" fmla="*/ 1638300 w 1994535"/>
              <a:gd name="connsiteY10" fmla="*/ 123825 h 158115"/>
              <a:gd name="connsiteX11" fmla="*/ 1725930 w 1994535"/>
              <a:gd name="connsiteY11" fmla="*/ 140970 h 158115"/>
              <a:gd name="connsiteX12" fmla="*/ 1870710 w 1994535"/>
              <a:gd name="connsiteY12" fmla="*/ 154305 h 158115"/>
              <a:gd name="connsiteX13" fmla="*/ 1994535 w 1994535"/>
              <a:gd name="connsiteY13" fmla="*/ 158115 h 15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4535" h="158115">
                <a:moveTo>
                  <a:pt x="0" y="0"/>
                </a:moveTo>
                <a:lnTo>
                  <a:pt x="335280" y="26670"/>
                </a:lnTo>
                <a:lnTo>
                  <a:pt x="468630" y="40005"/>
                </a:lnTo>
                <a:lnTo>
                  <a:pt x="596265" y="45720"/>
                </a:lnTo>
                <a:lnTo>
                  <a:pt x="756285" y="60960"/>
                </a:lnTo>
                <a:lnTo>
                  <a:pt x="946785" y="72390"/>
                </a:lnTo>
                <a:lnTo>
                  <a:pt x="1095375" y="81915"/>
                </a:lnTo>
                <a:lnTo>
                  <a:pt x="1203960" y="95250"/>
                </a:lnTo>
                <a:lnTo>
                  <a:pt x="1318260" y="99060"/>
                </a:lnTo>
                <a:lnTo>
                  <a:pt x="1522095" y="125730"/>
                </a:lnTo>
                <a:lnTo>
                  <a:pt x="1638300" y="123825"/>
                </a:lnTo>
                <a:lnTo>
                  <a:pt x="1725930" y="140970"/>
                </a:lnTo>
                <a:lnTo>
                  <a:pt x="1870710" y="154305"/>
                </a:lnTo>
                <a:lnTo>
                  <a:pt x="1994535" y="158115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 : forme 114">
            <a:extLst>
              <a:ext uri="{FF2B5EF4-FFF2-40B4-BE49-F238E27FC236}">
                <a16:creationId xmlns:a16="http://schemas.microsoft.com/office/drawing/2014/main" id="{6BCC9735-4EA7-2329-33D5-1E8C02C5951A}"/>
              </a:ext>
            </a:extLst>
          </p:cNvPr>
          <p:cNvSpPr/>
          <p:nvPr/>
        </p:nvSpPr>
        <p:spPr>
          <a:xfrm>
            <a:off x="9212580" y="5063490"/>
            <a:ext cx="2042160" cy="40005"/>
          </a:xfrm>
          <a:custGeom>
            <a:avLst/>
            <a:gdLst>
              <a:gd name="connsiteX0" fmla="*/ 0 w 2042160"/>
              <a:gd name="connsiteY0" fmla="*/ 40005 h 40005"/>
              <a:gd name="connsiteX1" fmla="*/ 819150 w 2042160"/>
              <a:gd name="connsiteY1" fmla="*/ 19050 h 40005"/>
              <a:gd name="connsiteX2" fmla="*/ 1106805 w 2042160"/>
              <a:gd name="connsiteY2" fmla="*/ 9525 h 40005"/>
              <a:gd name="connsiteX3" fmla="*/ 1485900 w 2042160"/>
              <a:gd name="connsiteY3" fmla="*/ 0 h 40005"/>
              <a:gd name="connsiteX4" fmla="*/ 1655445 w 2042160"/>
              <a:gd name="connsiteY4" fmla="*/ 7620 h 40005"/>
              <a:gd name="connsiteX5" fmla="*/ 1851660 w 2042160"/>
              <a:gd name="connsiteY5" fmla="*/ 5715 h 40005"/>
              <a:gd name="connsiteX6" fmla="*/ 2042160 w 2042160"/>
              <a:gd name="connsiteY6" fmla="*/ 5715 h 4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2160" h="40005">
                <a:moveTo>
                  <a:pt x="0" y="40005"/>
                </a:moveTo>
                <a:lnTo>
                  <a:pt x="819150" y="19050"/>
                </a:lnTo>
                <a:lnTo>
                  <a:pt x="1106805" y="9525"/>
                </a:lnTo>
                <a:lnTo>
                  <a:pt x="1485900" y="0"/>
                </a:lnTo>
                <a:lnTo>
                  <a:pt x="1655445" y="7620"/>
                </a:lnTo>
                <a:lnTo>
                  <a:pt x="1851660" y="5715"/>
                </a:lnTo>
                <a:lnTo>
                  <a:pt x="2042160" y="5715"/>
                </a:ln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BBB73F9C-8AF5-50A8-3A13-C8F691C08C23}"/>
              </a:ext>
            </a:extLst>
          </p:cNvPr>
          <p:cNvSpPr/>
          <p:nvPr/>
        </p:nvSpPr>
        <p:spPr>
          <a:xfrm>
            <a:off x="9193108" y="508861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9FF3C36E-605E-5C54-B9EF-83EA4E19041D}"/>
              </a:ext>
            </a:extLst>
          </p:cNvPr>
          <p:cNvSpPr/>
          <p:nvPr/>
        </p:nvSpPr>
        <p:spPr>
          <a:xfrm>
            <a:off x="9264352" y="512290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98606B4-9462-1F0D-7E3A-A5383FC93CC2}"/>
              </a:ext>
            </a:extLst>
          </p:cNvPr>
          <p:cNvSpPr/>
          <p:nvPr/>
        </p:nvSpPr>
        <p:spPr>
          <a:xfrm>
            <a:off x="9345503" y="499450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8D5DBC9-E5A5-9D3E-59C0-A4AF814BADAE}"/>
              </a:ext>
            </a:extLst>
          </p:cNvPr>
          <p:cNvSpPr/>
          <p:nvPr/>
        </p:nvSpPr>
        <p:spPr>
          <a:xfrm>
            <a:off x="9431228" y="491869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1342B1EA-B476-3BA5-442D-231747835132}"/>
              </a:ext>
            </a:extLst>
          </p:cNvPr>
          <p:cNvSpPr/>
          <p:nvPr/>
        </p:nvSpPr>
        <p:spPr>
          <a:xfrm>
            <a:off x="9516953" y="504937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552AD25E-65B4-E823-0473-ED631E0412B3}"/>
              </a:ext>
            </a:extLst>
          </p:cNvPr>
          <p:cNvSpPr/>
          <p:nvPr/>
        </p:nvSpPr>
        <p:spPr>
          <a:xfrm>
            <a:off x="9601914" y="512137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7C60B7A-3BFA-0A01-A235-403D323B1C3C}"/>
              </a:ext>
            </a:extLst>
          </p:cNvPr>
          <p:cNvSpPr/>
          <p:nvPr/>
        </p:nvSpPr>
        <p:spPr>
          <a:xfrm>
            <a:off x="9677732" y="516252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400F6AF9-56B0-A530-13C9-38E8DD36C02A}"/>
              </a:ext>
            </a:extLst>
          </p:cNvPr>
          <p:cNvSpPr/>
          <p:nvPr/>
        </p:nvSpPr>
        <p:spPr>
          <a:xfrm>
            <a:off x="9766885" y="518919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7AD17CF3-AB58-080C-3EEB-A789529DE931}"/>
              </a:ext>
            </a:extLst>
          </p:cNvPr>
          <p:cNvSpPr/>
          <p:nvPr/>
        </p:nvSpPr>
        <p:spPr>
          <a:xfrm>
            <a:off x="9854133" y="506956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DBA8A50E-2B3B-3367-D3EF-C88F21B2C1A8}"/>
              </a:ext>
            </a:extLst>
          </p:cNvPr>
          <p:cNvSpPr/>
          <p:nvPr/>
        </p:nvSpPr>
        <p:spPr>
          <a:xfrm>
            <a:off x="9929951" y="512671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E6E9E5DA-F698-32E1-491E-2FC901577C09}"/>
              </a:ext>
            </a:extLst>
          </p:cNvPr>
          <p:cNvSpPr/>
          <p:nvPr/>
        </p:nvSpPr>
        <p:spPr>
          <a:xfrm>
            <a:off x="10018722" y="496745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8C0FCE31-61B1-1E4F-E876-34D5B3E048D7}"/>
              </a:ext>
            </a:extLst>
          </p:cNvPr>
          <p:cNvSpPr/>
          <p:nvPr/>
        </p:nvSpPr>
        <p:spPr>
          <a:xfrm>
            <a:off x="10096445" y="497126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0567204-958E-823F-CAAC-617A9A2476D4}"/>
              </a:ext>
            </a:extLst>
          </p:cNvPr>
          <p:cNvSpPr/>
          <p:nvPr/>
        </p:nvSpPr>
        <p:spPr>
          <a:xfrm>
            <a:off x="10185598" y="505089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AD650CFE-A397-9AB7-09DF-6455AD484222}"/>
              </a:ext>
            </a:extLst>
          </p:cNvPr>
          <p:cNvSpPr/>
          <p:nvPr/>
        </p:nvSpPr>
        <p:spPr>
          <a:xfrm>
            <a:off x="10259129" y="504327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55C21E1-4793-2E94-7819-0E89DC1208AE}"/>
              </a:ext>
            </a:extLst>
          </p:cNvPr>
          <p:cNvSpPr/>
          <p:nvPr/>
        </p:nvSpPr>
        <p:spPr>
          <a:xfrm>
            <a:off x="10344472" y="501317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C0B0A621-2A8F-0566-9956-0908C001B931}"/>
              </a:ext>
            </a:extLst>
          </p:cNvPr>
          <p:cNvSpPr/>
          <p:nvPr/>
        </p:nvSpPr>
        <p:spPr>
          <a:xfrm>
            <a:off x="10416480" y="494688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8C59BB5-36D4-0A82-73C7-55267C99BC24}"/>
              </a:ext>
            </a:extLst>
          </p:cNvPr>
          <p:cNvSpPr/>
          <p:nvPr/>
        </p:nvSpPr>
        <p:spPr>
          <a:xfrm>
            <a:off x="10509825" y="506080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E38F74D2-0D66-BFE1-9DA5-242B6FD86AE3}"/>
              </a:ext>
            </a:extLst>
          </p:cNvPr>
          <p:cNvSpPr/>
          <p:nvPr/>
        </p:nvSpPr>
        <p:spPr>
          <a:xfrm>
            <a:off x="10585261" y="499450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627FCAB-6251-9EC7-095C-10F4314C7E31}"/>
              </a:ext>
            </a:extLst>
          </p:cNvPr>
          <p:cNvSpPr/>
          <p:nvPr/>
        </p:nvSpPr>
        <p:spPr>
          <a:xfrm>
            <a:off x="10672509" y="499984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35D7825-99C5-AE3A-3F6D-130BE84A485A}"/>
              </a:ext>
            </a:extLst>
          </p:cNvPr>
          <p:cNvSpPr/>
          <p:nvPr/>
        </p:nvSpPr>
        <p:spPr>
          <a:xfrm>
            <a:off x="10759757" y="506080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32F0D71-B7E8-7C10-5E1A-39963E7B6DB3}"/>
              </a:ext>
            </a:extLst>
          </p:cNvPr>
          <p:cNvSpPr/>
          <p:nvPr/>
        </p:nvSpPr>
        <p:spPr>
          <a:xfrm>
            <a:off x="10840908" y="506422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73DE036-DCD5-75F5-6B71-CB91368A0220}"/>
              </a:ext>
            </a:extLst>
          </p:cNvPr>
          <p:cNvSpPr/>
          <p:nvPr/>
        </p:nvSpPr>
        <p:spPr>
          <a:xfrm>
            <a:off x="10922823" y="508137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D72F5D3-7109-FFEA-4010-1C55B934588E}"/>
              </a:ext>
            </a:extLst>
          </p:cNvPr>
          <p:cNvSpPr/>
          <p:nvPr/>
        </p:nvSpPr>
        <p:spPr>
          <a:xfrm>
            <a:off x="10992544" y="501317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8C94DFD-2FE8-6B00-5D89-DC396278DB87}"/>
              </a:ext>
            </a:extLst>
          </p:cNvPr>
          <p:cNvSpPr/>
          <p:nvPr/>
        </p:nvSpPr>
        <p:spPr>
          <a:xfrm>
            <a:off x="11095032" y="504327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58113CC0-FE96-0A48-FABF-C8FEFFD7D0C0}"/>
              </a:ext>
            </a:extLst>
          </p:cNvPr>
          <p:cNvSpPr/>
          <p:nvPr/>
        </p:nvSpPr>
        <p:spPr>
          <a:xfrm>
            <a:off x="11168563" y="505089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2954BEA-9E43-0E42-6C73-987698A1420F}"/>
              </a:ext>
            </a:extLst>
          </p:cNvPr>
          <p:cNvSpPr/>
          <p:nvPr/>
        </p:nvSpPr>
        <p:spPr>
          <a:xfrm>
            <a:off x="11246668" y="503565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AF8A233-817A-4BED-B4D4-F2DC5A0852F4}"/>
              </a:ext>
            </a:extLst>
          </p:cNvPr>
          <p:cNvCxnSpPr/>
          <p:nvPr/>
        </p:nvCxnSpPr>
        <p:spPr>
          <a:xfrm>
            <a:off x="7143543" y="3737849"/>
            <a:ext cx="0" cy="20624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1EBAB62-C1DE-1687-F0DD-865F2EC0ED8A}"/>
              </a:ext>
            </a:extLst>
          </p:cNvPr>
          <p:cNvCxnSpPr/>
          <p:nvPr/>
        </p:nvCxnSpPr>
        <p:spPr>
          <a:xfrm>
            <a:off x="7104468" y="1010392"/>
            <a:ext cx="0" cy="20624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B4247366-2452-E343-996E-C6D5A70236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da-DK" dirty="0"/>
              <a:t>L. Ciaccio et al., ECCMID</a:t>
            </a:r>
            <a:r>
              <a:rPr lang="da-DK" baseline="30000" dirty="0"/>
              <a:t>®</a:t>
            </a:r>
            <a:r>
              <a:rPr lang="da-DK" dirty="0"/>
              <a:t> 2023, Abs #O0139</a:t>
            </a:r>
          </a:p>
        </p:txBody>
      </p:sp>
    </p:spTree>
    <p:extLst>
      <p:ext uri="{BB962C8B-B14F-4D97-AF65-F5344CB8AC3E}">
        <p14:creationId xmlns:p14="http://schemas.microsoft.com/office/powerpoint/2010/main" val="464838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Interrupted</a:t>
            </a:r>
            <a:r>
              <a:rPr lang="fr-FR" dirty="0"/>
              <a:t> Time </a:t>
            </a:r>
            <a:r>
              <a:rPr lang="fr-FR" dirty="0" err="1"/>
              <a:t>Series</a:t>
            </a:r>
            <a:r>
              <a:rPr lang="fr-FR" dirty="0"/>
              <a:t> </a:t>
            </a:r>
            <a:r>
              <a:rPr lang="fr-FR" dirty="0" err="1"/>
              <a:t>Analysis-blood</a:t>
            </a:r>
            <a:r>
              <a:rPr lang="fr-FR" dirty="0"/>
              <a:t> cultures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959370" y="1630521"/>
          <a:ext cx="5376905" cy="3211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5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type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Proportion Change per Month After Jan. 2020 (95% CI)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P-Value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Coli </a:t>
                      </a:r>
                      <a:r>
                        <a:rPr lang="en-US" sz="14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Bloods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-MDR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-2.8% (-13.0%, 7.4%)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120">
                <a:tc vMerge="1"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 dolor sit amet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-0.4% (-1.2%, 0.4%)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Coli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Bloods</a:t>
                      </a: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-Resistant (Not MDR)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-1.7% (11.3% 7.9%)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4437"/>
                  </a:ext>
                </a:extLst>
              </a:tr>
              <a:tr h="557666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0.4% (-0.2%, 1.0%)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40381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E6DE4D2-5A56-161A-0B44-2CDEB52C42FF}"/>
              </a:ext>
            </a:extLst>
          </p:cNvPr>
          <p:cNvSpPr txBox="1"/>
          <p:nvPr/>
        </p:nvSpPr>
        <p:spPr>
          <a:xfrm>
            <a:off x="8270185" y="776563"/>
            <a:ext cx="335285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Bloods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MDR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F5D8E7-8914-5F64-5CAB-64D45DE99E14}"/>
              </a:ext>
            </a:extLst>
          </p:cNvPr>
          <p:cNvSpPr txBox="1"/>
          <p:nvPr/>
        </p:nvSpPr>
        <p:spPr>
          <a:xfrm>
            <a:off x="7609841" y="3463920"/>
            <a:ext cx="39928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Bloods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(not MDR)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00F0708-7092-74B1-230C-DE876767E7B6}"/>
              </a:ext>
            </a:extLst>
          </p:cNvPr>
          <p:cNvCxnSpPr/>
          <p:nvPr/>
        </p:nvCxnSpPr>
        <p:spPr>
          <a:xfrm>
            <a:off x="7106744" y="3068320"/>
            <a:ext cx="428752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9BBD583-5EF7-235D-4956-C7524994860B}"/>
              </a:ext>
            </a:extLst>
          </p:cNvPr>
          <p:cNvCxnSpPr>
            <a:cxnSpLocks/>
          </p:cNvCxnSpPr>
          <p:nvPr/>
        </p:nvCxnSpPr>
        <p:spPr>
          <a:xfrm>
            <a:off x="7120181" y="5817142"/>
            <a:ext cx="44422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2730363-D17F-7E8C-EA1D-5D5E30EB8921}"/>
              </a:ext>
            </a:extLst>
          </p:cNvPr>
          <p:cNvCxnSpPr/>
          <p:nvPr/>
        </p:nvCxnSpPr>
        <p:spPr>
          <a:xfrm>
            <a:off x="7106744" y="2525829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DF9A9D2-FBEF-B4E2-B0DA-5AC70F823492}"/>
              </a:ext>
            </a:extLst>
          </p:cNvPr>
          <p:cNvCxnSpPr/>
          <p:nvPr/>
        </p:nvCxnSpPr>
        <p:spPr>
          <a:xfrm>
            <a:off x="7106744" y="1387658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CF4B264-48F5-E400-35E7-38038C24A0F8}"/>
              </a:ext>
            </a:extLst>
          </p:cNvPr>
          <p:cNvCxnSpPr>
            <a:cxnSpLocks/>
          </p:cNvCxnSpPr>
          <p:nvPr/>
        </p:nvCxnSpPr>
        <p:spPr>
          <a:xfrm>
            <a:off x="7115290" y="5268275"/>
            <a:ext cx="44434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2DC21B9-1625-B619-7E13-32A876935010}"/>
              </a:ext>
            </a:extLst>
          </p:cNvPr>
          <p:cNvCxnSpPr>
            <a:cxnSpLocks/>
          </p:cNvCxnSpPr>
          <p:nvPr/>
        </p:nvCxnSpPr>
        <p:spPr>
          <a:xfrm>
            <a:off x="7136120" y="4706168"/>
            <a:ext cx="44348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E35300A-2BAA-430E-E653-F603BBCE73B2}"/>
              </a:ext>
            </a:extLst>
          </p:cNvPr>
          <p:cNvCxnSpPr>
            <a:cxnSpLocks/>
          </p:cNvCxnSpPr>
          <p:nvPr/>
        </p:nvCxnSpPr>
        <p:spPr>
          <a:xfrm>
            <a:off x="7115290" y="4145734"/>
            <a:ext cx="44306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C78BEF3-44DE-FC95-1485-9F9F12665BFF}"/>
              </a:ext>
            </a:extLst>
          </p:cNvPr>
          <p:cNvSpPr txBox="1"/>
          <p:nvPr/>
        </p:nvSpPr>
        <p:spPr>
          <a:xfrm>
            <a:off x="6512560" y="1273908"/>
            <a:ext cx="630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60,0%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5516AB1-6CCC-135D-F0E5-2D5E90109F9C}"/>
              </a:ext>
            </a:extLst>
          </p:cNvPr>
          <p:cNvSpPr txBox="1"/>
          <p:nvPr/>
        </p:nvSpPr>
        <p:spPr>
          <a:xfrm>
            <a:off x="6553200" y="1821379"/>
            <a:ext cx="59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40,0%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70B0982-8051-1646-09E7-A674F8D92B82}"/>
              </a:ext>
            </a:extLst>
          </p:cNvPr>
          <p:cNvSpPr txBox="1"/>
          <p:nvPr/>
        </p:nvSpPr>
        <p:spPr>
          <a:xfrm>
            <a:off x="6522720" y="2372325"/>
            <a:ext cx="620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20,0%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94F12AE-4C91-6DEC-A258-062204DC0784}"/>
              </a:ext>
            </a:extLst>
          </p:cNvPr>
          <p:cNvSpPr txBox="1"/>
          <p:nvPr/>
        </p:nvSpPr>
        <p:spPr>
          <a:xfrm>
            <a:off x="6621974" y="2892119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0,0%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A1F5F6-EE5B-E451-8B08-9FC3313A5D6A}"/>
              </a:ext>
            </a:extLst>
          </p:cNvPr>
          <p:cNvSpPr txBox="1"/>
          <p:nvPr/>
        </p:nvSpPr>
        <p:spPr>
          <a:xfrm>
            <a:off x="6783754" y="3102708"/>
            <a:ext cx="5517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  juin-18  déc-18  mai-19  nov-19   avr-20   oct-20 avril-21  sept-21 mars-22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27A6D8D-9812-58A7-12C6-00634C1C7331}"/>
              </a:ext>
            </a:extLst>
          </p:cNvPr>
          <p:cNvSpPr txBox="1"/>
          <p:nvPr/>
        </p:nvSpPr>
        <p:spPr>
          <a:xfrm>
            <a:off x="6822829" y="5853828"/>
            <a:ext cx="5517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Janv-18  juin-18  déc-18  mai-19  nov-19   avr-20   oct-20 avril-21  sept-21 mars-22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3AAA212-E43F-5D39-77BB-B685A436BAEF}"/>
              </a:ext>
            </a:extLst>
          </p:cNvPr>
          <p:cNvSpPr/>
          <p:nvPr/>
        </p:nvSpPr>
        <p:spPr>
          <a:xfrm>
            <a:off x="7072901" y="417522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12FF5D4-25E4-3658-DD93-1A4817B04087}"/>
              </a:ext>
            </a:extLst>
          </p:cNvPr>
          <p:cNvSpPr/>
          <p:nvPr/>
        </p:nvSpPr>
        <p:spPr>
          <a:xfrm>
            <a:off x="7165475" y="459027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45DF689-6449-A1E7-40A6-6B1D767AB645}"/>
              </a:ext>
            </a:extLst>
          </p:cNvPr>
          <p:cNvSpPr/>
          <p:nvPr/>
        </p:nvSpPr>
        <p:spPr>
          <a:xfrm>
            <a:off x="7250641" y="456111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5ADCF70-4360-D4BF-9208-60C7ECD0B4E8}"/>
              </a:ext>
            </a:extLst>
          </p:cNvPr>
          <p:cNvSpPr/>
          <p:nvPr/>
        </p:nvSpPr>
        <p:spPr>
          <a:xfrm>
            <a:off x="7329075" y="472535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1FDA71F-7765-275B-3E77-C684F3B99C9C}"/>
              </a:ext>
            </a:extLst>
          </p:cNvPr>
          <p:cNvSpPr/>
          <p:nvPr/>
        </p:nvSpPr>
        <p:spPr>
          <a:xfrm>
            <a:off x="7412718" y="516351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41149A3-CAE5-10AD-5A2B-4430198CA04A}"/>
              </a:ext>
            </a:extLst>
          </p:cNvPr>
          <p:cNvSpPr/>
          <p:nvPr/>
        </p:nvSpPr>
        <p:spPr>
          <a:xfrm>
            <a:off x="7500117" y="497811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DE8174E-CA21-8960-995E-37B945D13698}"/>
              </a:ext>
            </a:extLst>
          </p:cNvPr>
          <p:cNvSpPr/>
          <p:nvPr/>
        </p:nvSpPr>
        <p:spPr>
          <a:xfrm>
            <a:off x="7583555" y="491306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043F5E4-EA2E-350E-8A39-266E298DC476}"/>
              </a:ext>
            </a:extLst>
          </p:cNvPr>
          <p:cNvSpPr/>
          <p:nvPr/>
        </p:nvSpPr>
        <p:spPr>
          <a:xfrm>
            <a:off x="7676492" y="479077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9847F0B-8E73-E168-0F87-BEB12A769F68}"/>
              </a:ext>
            </a:extLst>
          </p:cNvPr>
          <p:cNvSpPr/>
          <p:nvPr/>
        </p:nvSpPr>
        <p:spPr>
          <a:xfrm>
            <a:off x="7766713" y="486086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AB89429-02E8-FCA4-8C9F-2AC6D5E737FF}"/>
              </a:ext>
            </a:extLst>
          </p:cNvPr>
          <p:cNvSpPr/>
          <p:nvPr/>
        </p:nvSpPr>
        <p:spPr>
          <a:xfrm>
            <a:off x="7847533" y="481064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DB040C53-7397-3756-75EB-EBF0F93344CA}"/>
              </a:ext>
            </a:extLst>
          </p:cNvPr>
          <p:cNvSpPr/>
          <p:nvPr/>
        </p:nvSpPr>
        <p:spPr>
          <a:xfrm>
            <a:off x="7936864" y="506470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FFD5243-D96A-E9E8-B0A2-D3D58A4FEE67}"/>
              </a:ext>
            </a:extLst>
          </p:cNvPr>
          <p:cNvSpPr/>
          <p:nvPr/>
        </p:nvSpPr>
        <p:spPr>
          <a:xfrm>
            <a:off x="8101892" y="537605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E62B453E-F848-BCA6-D315-D5EA900E95C5}"/>
              </a:ext>
            </a:extLst>
          </p:cNvPr>
          <p:cNvSpPr/>
          <p:nvPr/>
        </p:nvSpPr>
        <p:spPr>
          <a:xfrm>
            <a:off x="8625181" y="520756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EC0C010-5BC8-9666-86F8-4D5030104F6C}"/>
              </a:ext>
            </a:extLst>
          </p:cNvPr>
          <p:cNvSpPr/>
          <p:nvPr/>
        </p:nvSpPr>
        <p:spPr>
          <a:xfrm>
            <a:off x="8019352" y="464162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B1569BA-962D-277E-CFBA-8EE1EFB9E647}"/>
              </a:ext>
            </a:extLst>
          </p:cNvPr>
          <p:cNvSpPr/>
          <p:nvPr/>
        </p:nvSpPr>
        <p:spPr>
          <a:xfrm>
            <a:off x="8192152" y="467873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28D3068-00D5-76F7-9B06-23680673049B}"/>
              </a:ext>
            </a:extLst>
          </p:cNvPr>
          <p:cNvSpPr/>
          <p:nvPr/>
        </p:nvSpPr>
        <p:spPr>
          <a:xfrm>
            <a:off x="8271779" y="4823041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45731368-ABCB-5F95-86E2-3B350255F110}"/>
              </a:ext>
            </a:extLst>
          </p:cNvPr>
          <p:cNvSpPr/>
          <p:nvPr/>
        </p:nvSpPr>
        <p:spPr>
          <a:xfrm>
            <a:off x="8356945" y="491994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7D8D8E5-BFA8-48E8-9A6B-A49420755FE7}"/>
              </a:ext>
            </a:extLst>
          </p:cNvPr>
          <p:cNvSpPr/>
          <p:nvPr/>
        </p:nvSpPr>
        <p:spPr>
          <a:xfrm>
            <a:off x="8440916" y="483503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E366E29-994D-30AA-1C45-16E29CEF950D}"/>
              </a:ext>
            </a:extLst>
          </p:cNvPr>
          <p:cNvSpPr/>
          <p:nvPr/>
        </p:nvSpPr>
        <p:spPr>
          <a:xfrm>
            <a:off x="8530781" y="476459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815B27FD-17EC-2D45-CDE9-58EEDFF4EDBA}"/>
              </a:ext>
            </a:extLst>
          </p:cNvPr>
          <p:cNvSpPr/>
          <p:nvPr/>
        </p:nvSpPr>
        <p:spPr>
          <a:xfrm>
            <a:off x="8702716" y="490719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BEBF473-7AB7-EF15-1856-9EA3EBB213D8}"/>
              </a:ext>
            </a:extLst>
          </p:cNvPr>
          <p:cNvSpPr/>
          <p:nvPr/>
        </p:nvSpPr>
        <p:spPr>
          <a:xfrm>
            <a:off x="8788950" y="485669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B764AB81-E499-2648-26FA-67E27B5627A8}"/>
              </a:ext>
            </a:extLst>
          </p:cNvPr>
          <p:cNvSpPr/>
          <p:nvPr/>
        </p:nvSpPr>
        <p:spPr>
          <a:xfrm>
            <a:off x="8872565" y="494023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7F63CD8B-F317-5D85-F73C-B33A202F9C31}"/>
              </a:ext>
            </a:extLst>
          </p:cNvPr>
          <p:cNvSpPr/>
          <p:nvPr/>
        </p:nvSpPr>
        <p:spPr>
          <a:xfrm>
            <a:off x="8960169" y="486632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7BE226FE-FF8D-D475-FF68-0ECA464F8A33}"/>
              </a:ext>
            </a:extLst>
          </p:cNvPr>
          <p:cNvSpPr/>
          <p:nvPr/>
        </p:nvSpPr>
        <p:spPr>
          <a:xfrm>
            <a:off x="9132435" y="491212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D759911F-19BA-EADF-4C36-C8E28D647099}"/>
              </a:ext>
            </a:extLst>
          </p:cNvPr>
          <p:cNvSpPr/>
          <p:nvPr/>
        </p:nvSpPr>
        <p:spPr>
          <a:xfrm>
            <a:off x="9047690" y="462424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BBB73F9C-8AF5-50A8-3A13-C8F691C08C23}"/>
              </a:ext>
            </a:extLst>
          </p:cNvPr>
          <p:cNvSpPr/>
          <p:nvPr/>
        </p:nvSpPr>
        <p:spPr>
          <a:xfrm rot="21037951">
            <a:off x="9393068" y="506778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9FF3C36E-605E-5C54-B9EF-83EA4E19041D}"/>
              </a:ext>
            </a:extLst>
          </p:cNvPr>
          <p:cNvSpPr/>
          <p:nvPr/>
        </p:nvSpPr>
        <p:spPr>
          <a:xfrm rot="21037951">
            <a:off x="9220611" y="530619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98606B4-9462-1F0D-7E3A-A5383FC93CC2}"/>
              </a:ext>
            </a:extLst>
          </p:cNvPr>
          <p:cNvSpPr/>
          <p:nvPr/>
        </p:nvSpPr>
        <p:spPr>
          <a:xfrm rot="21037951">
            <a:off x="9297596" y="479038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8D5DBC9-E5A5-9D3E-59C0-A4AF814BADAE}"/>
              </a:ext>
            </a:extLst>
          </p:cNvPr>
          <p:cNvSpPr/>
          <p:nvPr/>
        </p:nvSpPr>
        <p:spPr>
          <a:xfrm rot="21037951">
            <a:off x="9470805" y="467707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1342B1EA-B476-3BA5-442D-231747835132}"/>
              </a:ext>
            </a:extLst>
          </p:cNvPr>
          <p:cNvSpPr/>
          <p:nvPr/>
        </p:nvSpPr>
        <p:spPr>
          <a:xfrm rot="21037951">
            <a:off x="9648176" y="472651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552AD25E-65B4-E823-0473-ED631E0412B3}"/>
              </a:ext>
            </a:extLst>
          </p:cNvPr>
          <p:cNvSpPr/>
          <p:nvPr/>
        </p:nvSpPr>
        <p:spPr>
          <a:xfrm rot="21037951">
            <a:off x="9564423" y="523802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7C60B7A-3BFA-0A01-A235-403D323B1C3C}"/>
              </a:ext>
            </a:extLst>
          </p:cNvPr>
          <p:cNvSpPr/>
          <p:nvPr/>
        </p:nvSpPr>
        <p:spPr>
          <a:xfrm rot="21037951">
            <a:off x="9727722" y="464387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400F6AF9-56B0-A530-13C9-38E8DD36C02A}"/>
              </a:ext>
            </a:extLst>
          </p:cNvPr>
          <p:cNvSpPr/>
          <p:nvPr/>
        </p:nvSpPr>
        <p:spPr>
          <a:xfrm rot="21037951">
            <a:off x="9904357" y="470595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7AD17CF3-AB58-080C-3EEB-A789529DE931}"/>
              </a:ext>
            </a:extLst>
          </p:cNvPr>
          <p:cNvSpPr/>
          <p:nvPr/>
        </p:nvSpPr>
        <p:spPr>
          <a:xfrm rot="21037951">
            <a:off x="9822888" y="501540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DBA8A50E-2B3B-3367-D3EF-C88F21B2C1A8}"/>
              </a:ext>
            </a:extLst>
          </p:cNvPr>
          <p:cNvSpPr/>
          <p:nvPr/>
        </p:nvSpPr>
        <p:spPr>
          <a:xfrm rot="21037951">
            <a:off x="9994522" y="509130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E6E9E5DA-F698-32E1-491E-2FC901577C09}"/>
              </a:ext>
            </a:extLst>
          </p:cNvPr>
          <p:cNvSpPr/>
          <p:nvPr/>
        </p:nvSpPr>
        <p:spPr>
          <a:xfrm rot="21037951">
            <a:off x="10077044" y="513408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8C0FCE31-61B1-1E4F-E876-34D5B3E048D7}"/>
              </a:ext>
            </a:extLst>
          </p:cNvPr>
          <p:cNvSpPr/>
          <p:nvPr/>
        </p:nvSpPr>
        <p:spPr>
          <a:xfrm rot="21037951">
            <a:off x="10163098" y="536702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0567204-958E-823F-CAAC-617A9A2476D4}"/>
              </a:ext>
            </a:extLst>
          </p:cNvPr>
          <p:cNvSpPr/>
          <p:nvPr/>
        </p:nvSpPr>
        <p:spPr>
          <a:xfrm rot="21037951">
            <a:off x="10423050" y="553829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AD650CFE-A397-9AB7-09DF-6455AD484222}"/>
              </a:ext>
            </a:extLst>
          </p:cNvPr>
          <p:cNvSpPr/>
          <p:nvPr/>
        </p:nvSpPr>
        <p:spPr>
          <a:xfrm rot="21037951">
            <a:off x="10250797" y="533488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55C21E1-4793-2E94-7819-0E89DC1208AE}"/>
              </a:ext>
            </a:extLst>
          </p:cNvPr>
          <p:cNvSpPr/>
          <p:nvPr/>
        </p:nvSpPr>
        <p:spPr>
          <a:xfrm rot="21037951">
            <a:off x="10325726" y="470490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C0B0A621-2A8F-0566-9956-0908C001B931}"/>
              </a:ext>
            </a:extLst>
          </p:cNvPr>
          <p:cNvSpPr/>
          <p:nvPr/>
        </p:nvSpPr>
        <p:spPr>
          <a:xfrm rot="21037951">
            <a:off x="10503962" y="485940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8C59BB5-36D4-0A82-73C7-55267C99BC24}"/>
              </a:ext>
            </a:extLst>
          </p:cNvPr>
          <p:cNvSpPr/>
          <p:nvPr/>
        </p:nvSpPr>
        <p:spPr>
          <a:xfrm rot="21037951">
            <a:off x="10668127" y="521701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E38F74D2-0D66-BFE1-9DA5-242B6FD86AE3}"/>
              </a:ext>
            </a:extLst>
          </p:cNvPr>
          <p:cNvSpPr/>
          <p:nvPr/>
        </p:nvSpPr>
        <p:spPr>
          <a:xfrm rot="21037951">
            <a:off x="10589427" y="495076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627FCAB-6251-9EC7-095C-10F4314C7E31}"/>
              </a:ext>
            </a:extLst>
          </p:cNvPr>
          <p:cNvSpPr/>
          <p:nvPr/>
        </p:nvSpPr>
        <p:spPr>
          <a:xfrm rot="21037951">
            <a:off x="10753743" y="501650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35D7825-99C5-AE3A-3F6D-130BE84A485A}"/>
              </a:ext>
            </a:extLst>
          </p:cNvPr>
          <p:cNvSpPr/>
          <p:nvPr/>
        </p:nvSpPr>
        <p:spPr>
          <a:xfrm rot="21037951">
            <a:off x="10853487" y="518161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32F0D71-B7E8-7C10-5E1A-39963E7B6DB3}"/>
              </a:ext>
            </a:extLst>
          </p:cNvPr>
          <p:cNvSpPr/>
          <p:nvPr/>
        </p:nvSpPr>
        <p:spPr>
          <a:xfrm rot="21037951">
            <a:off x="11099189" y="461640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73DE036-DCD5-75F5-6B71-CB91368A0220}"/>
              </a:ext>
            </a:extLst>
          </p:cNvPr>
          <p:cNvSpPr/>
          <p:nvPr/>
        </p:nvSpPr>
        <p:spPr>
          <a:xfrm rot="21037951">
            <a:off x="10933237" y="507096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D72F5D3-7109-FFEA-4010-1C55B934588E}"/>
              </a:ext>
            </a:extLst>
          </p:cNvPr>
          <p:cNvSpPr/>
          <p:nvPr/>
        </p:nvSpPr>
        <p:spPr>
          <a:xfrm rot="21037951">
            <a:off x="11017539" y="502775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8C94DFD-2FE8-6B00-5D89-DC396278DB87}"/>
              </a:ext>
            </a:extLst>
          </p:cNvPr>
          <p:cNvSpPr/>
          <p:nvPr/>
        </p:nvSpPr>
        <p:spPr>
          <a:xfrm rot="21037951">
            <a:off x="11284577" y="485997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58113CC0-FE96-0A48-FABF-C8FEFFD7D0C0}"/>
              </a:ext>
            </a:extLst>
          </p:cNvPr>
          <p:cNvSpPr/>
          <p:nvPr/>
        </p:nvSpPr>
        <p:spPr>
          <a:xfrm rot="21037951">
            <a:off x="11189392" y="501756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2954BEA-9E43-0E42-6C73-987698A1420F}"/>
              </a:ext>
            </a:extLst>
          </p:cNvPr>
          <p:cNvSpPr/>
          <p:nvPr/>
        </p:nvSpPr>
        <p:spPr>
          <a:xfrm rot="21037951">
            <a:off x="11352897" y="470447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AF8A233-817A-4BED-B4D4-F2DC5A0852F4}"/>
              </a:ext>
            </a:extLst>
          </p:cNvPr>
          <p:cNvCxnSpPr/>
          <p:nvPr/>
        </p:nvCxnSpPr>
        <p:spPr>
          <a:xfrm>
            <a:off x="7113632" y="3750668"/>
            <a:ext cx="0" cy="20624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1EBAB62-C1DE-1687-F0DD-865F2EC0ED8A}"/>
              </a:ext>
            </a:extLst>
          </p:cNvPr>
          <p:cNvCxnSpPr/>
          <p:nvPr/>
        </p:nvCxnSpPr>
        <p:spPr>
          <a:xfrm>
            <a:off x="7104468" y="1010392"/>
            <a:ext cx="0" cy="20624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45F84C3-A019-D13B-6B4E-ACA6A681408F}"/>
              </a:ext>
            </a:extLst>
          </p:cNvPr>
          <p:cNvSpPr txBox="1"/>
          <p:nvPr/>
        </p:nvSpPr>
        <p:spPr>
          <a:xfrm>
            <a:off x="6512560" y="4011669"/>
            <a:ext cx="630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60,0%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F35FF6-19AF-A7D1-E738-19133D91C42F}"/>
              </a:ext>
            </a:extLst>
          </p:cNvPr>
          <p:cNvSpPr txBox="1"/>
          <p:nvPr/>
        </p:nvSpPr>
        <p:spPr>
          <a:xfrm>
            <a:off x="6553200" y="4559140"/>
            <a:ext cx="59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40,0%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99FD0-F8BA-4C56-6C77-A567067B4289}"/>
              </a:ext>
            </a:extLst>
          </p:cNvPr>
          <p:cNvSpPr txBox="1"/>
          <p:nvPr/>
        </p:nvSpPr>
        <p:spPr>
          <a:xfrm>
            <a:off x="6522720" y="5110086"/>
            <a:ext cx="620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20,0%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84DF7C-EDD2-C593-2039-414D010D0BB3}"/>
              </a:ext>
            </a:extLst>
          </p:cNvPr>
          <p:cNvSpPr txBox="1"/>
          <p:nvPr/>
        </p:nvSpPr>
        <p:spPr>
          <a:xfrm>
            <a:off x="6621974" y="5629880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0,0%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9CC68B-8673-EA93-0FD9-967678B326DB}"/>
              </a:ext>
            </a:extLst>
          </p:cNvPr>
          <p:cNvCxnSpPr/>
          <p:nvPr/>
        </p:nvCxnSpPr>
        <p:spPr>
          <a:xfrm>
            <a:off x="7106744" y="1988840"/>
            <a:ext cx="4287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7406C2B9-3C40-BF1F-A1A2-46BDFDD13815}"/>
              </a:ext>
            </a:extLst>
          </p:cNvPr>
          <p:cNvSpPr/>
          <p:nvPr/>
        </p:nvSpPr>
        <p:spPr>
          <a:xfrm>
            <a:off x="7101555" y="1999716"/>
            <a:ext cx="2050991" cy="188007"/>
          </a:xfrm>
          <a:custGeom>
            <a:avLst/>
            <a:gdLst>
              <a:gd name="connsiteX0" fmla="*/ 0 w 2050991"/>
              <a:gd name="connsiteY0" fmla="*/ 188007 h 188007"/>
              <a:gd name="connsiteX1" fmla="*/ 0 w 2050991"/>
              <a:gd name="connsiteY1" fmla="*/ 188007 h 188007"/>
              <a:gd name="connsiteX2" fmla="*/ 286284 w 2050991"/>
              <a:gd name="connsiteY2" fmla="*/ 153824 h 188007"/>
              <a:gd name="connsiteX3" fmla="*/ 452927 w 2050991"/>
              <a:gd name="connsiteY3" fmla="*/ 132460 h 188007"/>
              <a:gd name="connsiteX4" fmla="*/ 529839 w 2050991"/>
              <a:gd name="connsiteY4" fmla="*/ 136733 h 188007"/>
              <a:gd name="connsiteX5" fmla="*/ 534112 w 2050991"/>
              <a:gd name="connsiteY5" fmla="*/ 153824 h 188007"/>
              <a:gd name="connsiteX6" fmla="*/ 534112 w 2050991"/>
              <a:gd name="connsiteY6" fmla="*/ 141005 h 188007"/>
              <a:gd name="connsiteX7" fmla="*/ 743484 w 2050991"/>
              <a:gd name="connsiteY7" fmla="*/ 115368 h 188007"/>
              <a:gd name="connsiteX8" fmla="*/ 893036 w 2050991"/>
              <a:gd name="connsiteY8" fmla="*/ 115368 h 188007"/>
              <a:gd name="connsiteX9" fmla="*/ 978494 w 2050991"/>
              <a:gd name="connsiteY9" fmla="*/ 106822 h 188007"/>
              <a:gd name="connsiteX10" fmla="*/ 1200684 w 2050991"/>
              <a:gd name="connsiteY10" fmla="*/ 76912 h 188007"/>
              <a:gd name="connsiteX11" fmla="*/ 1418602 w 2050991"/>
              <a:gd name="connsiteY11" fmla="*/ 55548 h 188007"/>
              <a:gd name="connsiteX12" fmla="*/ 1542516 w 2050991"/>
              <a:gd name="connsiteY12" fmla="*/ 47002 h 188007"/>
              <a:gd name="connsiteX13" fmla="*/ 1610882 w 2050991"/>
              <a:gd name="connsiteY13" fmla="*/ 29910 h 188007"/>
              <a:gd name="connsiteX14" fmla="*/ 1743342 w 2050991"/>
              <a:gd name="connsiteY14" fmla="*/ 29910 h 188007"/>
              <a:gd name="connsiteX15" fmla="*/ 1811709 w 2050991"/>
              <a:gd name="connsiteY15" fmla="*/ 12819 h 188007"/>
              <a:gd name="connsiteX16" fmla="*/ 1939895 w 2050991"/>
              <a:gd name="connsiteY16" fmla="*/ 12819 h 188007"/>
              <a:gd name="connsiteX17" fmla="*/ 1991170 w 2050991"/>
              <a:gd name="connsiteY17" fmla="*/ 0 h 188007"/>
              <a:gd name="connsiteX18" fmla="*/ 2050991 w 2050991"/>
              <a:gd name="connsiteY18" fmla="*/ 0 h 18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0991" h="188007">
                <a:moveTo>
                  <a:pt x="0" y="188007"/>
                </a:moveTo>
                <a:lnTo>
                  <a:pt x="0" y="188007"/>
                </a:lnTo>
                <a:lnTo>
                  <a:pt x="286284" y="153824"/>
                </a:lnTo>
                <a:cubicBezTo>
                  <a:pt x="484664" y="128766"/>
                  <a:pt x="341138" y="142623"/>
                  <a:pt x="452927" y="132460"/>
                </a:cubicBezTo>
                <a:cubicBezTo>
                  <a:pt x="478564" y="133884"/>
                  <a:pt x="505008" y="130199"/>
                  <a:pt x="529839" y="136733"/>
                </a:cubicBezTo>
                <a:cubicBezTo>
                  <a:pt x="535518" y="138227"/>
                  <a:pt x="529959" y="149672"/>
                  <a:pt x="534112" y="153824"/>
                </a:cubicBezTo>
                <a:lnTo>
                  <a:pt x="534112" y="141005"/>
                </a:lnTo>
                <a:lnTo>
                  <a:pt x="743484" y="115368"/>
                </a:lnTo>
                <a:lnTo>
                  <a:pt x="893036" y="115368"/>
                </a:lnTo>
                <a:lnTo>
                  <a:pt x="978494" y="106822"/>
                </a:lnTo>
                <a:lnTo>
                  <a:pt x="1200684" y="76912"/>
                </a:lnTo>
                <a:lnTo>
                  <a:pt x="1418602" y="55548"/>
                </a:lnTo>
                <a:lnTo>
                  <a:pt x="1542516" y="47002"/>
                </a:lnTo>
                <a:lnTo>
                  <a:pt x="1610882" y="29910"/>
                </a:lnTo>
                <a:lnTo>
                  <a:pt x="1743342" y="29910"/>
                </a:lnTo>
                <a:lnTo>
                  <a:pt x="1811709" y="12819"/>
                </a:lnTo>
                <a:lnTo>
                  <a:pt x="1939895" y="12819"/>
                </a:lnTo>
                <a:lnTo>
                  <a:pt x="1991170" y="0"/>
                </a:lnTo>
                <a:lnTo>
                  <a:pt x="2050991" y="0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BE10C564-DF87-BB45-8EC0-9ACCF251C298}"/>
              </a:ext>
            </a:extLst>
          </p:cNvPr>
          <p:cNvSpPr/>
          <p:nvPr/>
        </p:nvSpPr>
        <p:spPr>
          <a:xfrm>
            <a:off x="9255095" y="2033899"/>
            <a:ext cx="2136449" cy="81185"/>
          </a:xfrm>
          <a:custGeom>
            <a:avLst/>
            <a:gdLst>
              <a:gd name="connsiteX0" fmla="*/ 0 w 2136449"/>
              <a:gd name="connsiteY0" fmla="*/ 0 h 81185"/>
              <a:gd name="connsiteX1" fmla="*/ 213645 w 2136449"/>
              <a:gd name="connsiteY1" fmla="*/ 0 h 81185"/>
              <a:gd name="connsiteX2" fmla="*/ 337559 w 2136449"/>
              <a:gd name="connsiteY2" fmla="*/ 8546 h 81185"/>
              <a:gd name="connsiteX3" fmla="*/ 581114 w 2136449"/>
              <a:gd name="connsiteY3" fmla="*/ 12819 h 81185"/>
              <a:gd name="connsiteX4" fmla="*/ 649481 w 2136449"/>
              <a:gd name="connsiteY4" fmla="*/ 38456 h 81185"/>
              <a:gd name="connsiteX5" fmla="*/ 918673 w 2136449"/>
              <a:gd name="connsiteY5" fmla="*/ 34183 h 81185"/>
              <a:gd name="connsiteX6" fmla="*/ 1038314 w 2136449"/>
              <a:gd name="connsiteY6" fmla="*/ 38456 h 81185"/>
              <a:gd name="connsiteX7" fmla="*/ 1230595 w 2136449"/>
              <a:gd name="connsiteY7" fmla="*/ 47002 h 81185"/>
              <a:gd name="connsiteX8" fmla="*/ 1350236 w 2136449"/>
              <a:gd name="connsiteY8" fmla="*/ 47002 h 81185"/>
              <a:gd name="connsiteX9" fmla="*/ 1521152 w 2136449"/>
              <a:gd name="connsiteY9" fmla="*/ 64094 h 81185"/>
              <a:gd name="connsiteX10" fmla="*/ 1756161 w 2136449"/>
              <a:gd name="connsiteY10" fmla="*/ 64094 h 81185"/>
              <a:gd name="connsiteX11" fmla="*/ 1888621 w 2136449"/>
              <a:gd name="connsiteY11" fmla="*/ 81185 h 81185"/>
              <a:gd name="connsiteX12" fmla="*/ 2136449 w 2136449"/>
              <a:gd name="connsiteY12" fmla="*/ 81185 h 8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6449" h="81185">
                <a:moveTo>
                  <a:pt x="0" y="0"/>
                </a:moveTo>
                <a:lnTo>
                  <a:pt x="213645" y="0"/>
                </a:lnTo>
                <a:lnTo>
                  <a:pt x="337559" y="8546"/>
                </a:lnTo>
                <a:lnTo>
                  <a:pt x="581114" y="12819"/>
                </a:lnTo>
                <a:lnTo>
                  <a:pt x="649481" y="38456"/>
                </a:lnTo>
                <a:lnTo>
                  <a:pt x="918673" y="34183"/>
                </a:lnTo>
                <a:lnTo>
                  <a:pt x="1038314" y="38456"/>
                </a:lnTo>
                <a:lnTo>
                  <a:pt x="1230595" y="47002"/>
                </a:lnTo>
                <a:lnTo>
                  <a:pt x="1350236" y="47002"/>
                </a:lnTo>
                <a:lnTo>
                  <a:pt x="1521152" y="64094"/>
                </a:lnTo>
                <a:lnTo>
                  <a:pt x="1756161" y="64094"/>
                </a:lnTo>
                <a:lnTo>
                  <a:pt x="1888621" y="81185"/>
                </a:lnTo>
                <a:lnTo>
                  <a:pt x="2136449" y="81185"/>
                </a:ln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Forme libre : forme 145">
            <a:extLst>
              <a:ext uri="{FF2B5EF4-FFF2-40B4-BE49-F238E27FC236}">
                <a16:creationId xmlns:a16="http://schemas.microsoft.com/office/drawing/2014/main" id="{C02415C1-42C5-D1AA-D502-FB6F20DD59D7}"/>
              </a:ext>
            </a:extLst>
          </p:cNvPr>
          <p:cNvSpPr/>
          <p:nvPr/>
        </p:nvSpPr>
        <p:spPr>
          <a:xfrm>
            <a:off x="7110101" y="4755735"/>
            <a:ext cx="2050991" cy="239282"/>
          </a:xfrm>
          <a:custGeom>
            <a:avLst/>
            <a:gdLst>
              <a:gd name="connsiteX0" fmla="*/ 0 w 2050991"/>
              <a:gd name="connsiteY0" fmla="*/ 0 h 239282"/>
              <a:gd name="connsiteX1" fmla="*/ 136733 w 2050991"/>
              <a:gd name="connsiteY1" fmla="*/ 29910 h 239282"/>
              <a:gd name="connsiteX2" fmla="*/ 367469 w 2050991"/>
              <a:gd name="connsiteY2" fmla="*/ 29910 h 239282"/>
              <a:gd name="connsiteX3" fmla="*/ 474292 w 2050991"/>
              <a:gd name="connsiteY3" fmla="*/ 59820 h 239282"/>
              <a:gd name="connsiteX4" fmla="*/ 589660 w 2050991"/>
              <a:gd name="connsiteY4" fmla="*/ 85458 h 239282"/>
              <a:gd name="connsiteX5" fmla="*/ 773394 w 2050991"/>
              <a:gd name="connsiteY5" fmla="*/ 89730 h 239282"/>
              <a:gd name="connsiteX6" fmla="*/ 982766 w 2050991"/>
              <a:gd name="connsiteY6" fmla="*/ 115368 h 239282"/>
              <a:gd name="connsiteX7" fmla="*/ 1123772 w 2050991"/>
              <a:gd name="connsiteY7" fmla="*/ 119641 h 239282"/>
              <a:gd name="connsiteX8" fmla="*/ 1316052 w 2050991"/>
              <a:gd name="connsiteY8" fmla="*/ 145278 h 239282"/>
              <a:gd name="connsiteX9" fmla="*/ 1508333 w 2050991"/>
              <a:gd name="connsiteY9" fmla="*/ 170915 h 239282"/>
              <a:gd name="connsiteX10" fmla="*/ 1610882 w 2050991"/>
              <a:gd name="connsiteY10" fmla="*/ 192280 h 239282"/>
              <a:gd name="connsiteX11" fmla="*/ 1768979 w 2050991"/>
              <a:gd name="connsiteY11" fmla="*/ 196553 h 239282"/>
              <a:gd name="connsiteX12" fmla="*/ 1875802 w 2050991"/>
              <a:gd name="connsiteY12" fmla="*/ 217917 h 239282"/>
              <a:gd name="connsiteX13" fmla="*/ 1982624 w 2050991"/>
              <a:gd name="connsiteY13" fmla="*/ 239282 h 239282"/>
              <a:gd name="connsiteX14" fmla="*/ 2050991 w 2050991"/>
              <a:gd name="connsiteY14" fmla="*/ 230736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0991" h="239282">
                <a:moveTo>
                  <a:pt x="0" y="0"/>
                </a:moveTo>
                <a:lnTo>
                  <a:pt x="136733" y="29910"/>
                </a:lnTo>
                <a:lnTo>
                  <a:pt x="367469" y="29910"/>
                </a:lnTo>
                <a:lnTo>
                  <a:pt x="474292" y="59820"/>
                </a:lnTo>
                <a:lnTo>
                  <a:pt x="589660" y="85458"/>
                </a:lnTo>
                <a:lnTo>
                  <a:pt x="773394" y="89730"/>
                </a:lnTo>
                <a:lnTo>
                  <a:pt x="982766" y="115368"/>
                </a:lnTo>
                <a:lnTo>
                  <a:pt x="1123772" y="119641"/>
                </a:lnTo>
                <a:lnTo>
                  <a:pt x="1316052" y="145278"/>
                </a:lnTo>
                <a:lnTo>
                  <a:pt x="1508333" y="170915"/>
                </a:lnTo>
                <a:lnTo>
                  <a:pt x="1610882" y="192280"/>
                </a:lnTo>
                <a:lnTo>
                  <a:pt x="1768979" y="196553"/>
                </a:lnTo>
                <a:lnTo>
                  <a:pt x="1875802" y="217917"/>
                </a:lnTo>
                <a:lnTo>
                  <a:pt x="1982624" y="239282"/>
                </a:lnTo>
                <a:lnTo>
                  <a:pt x="2050991" y="230736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Forme libre : forme 146">
            <a:extLst>
              <a:ext uri="{FF2B5EF4-FFF2-40B4-BE49-F238E27FC236}">
                <a16:creationId xmlns:a16="http://schemas.microsoft.com/office/drawing/2014/main" id="{7ED61D0A-085A-77C9-FDA9-45B9506C9F85}"/>
              </a:ext>
            </a:extLst>
          </p:cNvPr>
          <p:cNvSpPr/>
          <p:nvPr/>
        </p:nvSpPr>
        <p:spPr>
          <a:xfrm>
            <a:off x="9253119" y="5016274"/>
            <a:ext cx="2123630" cy="29911"/>
          </a:xfrm>
          <a:custGeom>
            <a:avLst/>
            <a:gdLst>
              <a:gd name="connsiteX0" fmla="*/ 0 w 2123630"/>
              <a:gd name="connsiteY0" fmla="*/ 29911 h 29911"/>
              <a:gd name="connsiteX1" fmla="*/ 2123630 w 2123630"/>
              <a:gd name="connsiteY1" fmla="*/ 0 h 2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3630" h="29911">
                <a:moveTo>
                  <a:pt x="0" y="29911"/>
                </a:moveTo>
                <a:lnTo>
                  <a:pt x="2123630" y="0"/>
                </a:ln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812C114C-C4BC-43C7-7D17-01B95D85D82A}"/>
              </a:ext>
            </a:extLst>
          </p:cNvPr>
          <p:cNvSpPr/>
          <p:nvPr/>
        </p:nvSpPr>
        <p:spPr>
          <a:xfrm rot="21037951">
            <a:off x="9397073" y="150067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50DA7E7A-8F5E-E108-7791-96FA350C6BBE}"/>
              </a:ext>
            </a:extLst>
          </p:cNvPr>
          <p:cNvSpPr/>
          <p:nvPr/>
        </p:nvSpPr>
        <p:spPr>
          <a:xfrm rot="21037951">
            <a:off x="10412627" y="160332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79FC86F5-35C4-01E3-5249-3DAD120A4753}"/>
              </a:ext>
            </a:extLst>
          </p:cNvPr>
          <p:cNvSpPr/>
          <p:nvPr/>
        </p:nvSpPr>
        <p:spPr>
          <a:xfrm rot="21037951">
            <a:off x="9220455" y="179540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4D3361A-B02F-5776-0428-61CFE612BC8E}"/>
              </a:ext>
            </a:extLst>
          </p:cNvPr>
          <p:cNvSpPr/>
          <p:nvPr/>
        </p:nvSpPr>
        <p:spPr>
          <a:xfrm rot="21037951">
            <a:off x="9301907" y="185204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AEA71B0A-FF40-253F-F638-687A8C3CD62D}"/>
              </a:ext>
            </a:extLst>
          </p:cNvPr>
          <p:cNvSpPr/>
          <p:nvPr/>
        </p:nvSpPr>
        <p:spPr>
          <a:xfrm rot="21037951">
            <a:off x="9820928" y="217322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089B059F-14D5-316B-8808-5552A560F743}"/>
              </a:ext>
            </a:extLst>
          </p:cNvPr>
          <p:cNvSpPr/>
          <p:nvPr/>
        </p:nvSpPr>
        <p:spPr>
          <a:xfrm rot="21037951">
            <a:off x="9901722" y="226189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E5C203CA-6A28-015B-DDC3-1611541C081D}"/>
              </a:ext>
            </a:extLst>
          </p:cNvPr>
          <p:cNvSpPr/>
          <p:nvPr/>
        </p:nvSpPr>
        <p:spPr>
          <a:xfrm rot="21037951">
            <a:off x="9727590" y="2465510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9A087F41-4593-B193-C83E-9B3D47CFDDB6}"/>
              </a:ext>
            </a:extLst>
          </p:cNvPr>
          <p:cNvSpPr/>
          <p:nvPr/>
        </p:nvSpPr>
        <p:spPr>
          <a:xfrm rot="21037951">
            <a:off x="9645946" y="254633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560A5C1E-6879-FED6-DABA-F39C5B0746A7}"/>
              </a:ext>
            </a:extLst>
          </p:cNvPr>
          <p:cNvSpPr/>
          <p:nvPr/>
        </p:nvSpPr>
        <p:spPr>
          <a:xfrm rot="21037951">
            <a:off x="10070918" y="194309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2691DE84-2AE1-1E64-78A2-9012C017C31A}"/>
              </a:ext>
            </a:extLst>
          </p:cNvPr>
          <p:cNvSpPr/>
          <p:nvPr/>
        </p:nvSpPr>
        <p:spPr>
          <a:xfrm rot="21037951">
            <a:off x="10257830" y="191051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A6D4B906-4772-85FE-A40B-DD36D6C1CF6B}"/>
              </a:ext>
            </a:extLst>
          </p:cNvPr>
          <p:cNvSpPr/>
          <p:nvPr/>
        </p:nvSpPr>
        <p:spPr>
          <a:xfrm rot="21037951">
            <a:off x="9991951" y="185380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952260E-6D19-4ABB-B704-E833D5F8A4FE}"/>
              </a:ext>
            </a:extLst>
          </p:cNvPr>
          <p:cNvSpPr/>
          <p:nvPr/>
        </p:nvSpPr>
        <p:spPr>
          <a:xfrm rot="21037951">
            <a:off x="10172224" y="1759342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B6EC9B5A-71B3-2A20-65F4-1D4FA9B50065}"/>
              </a:ext>
            </a:extLst>
          </p:cNvPr>
          <p:cNvSpPr/>
          <p:nvPr/>
        </p:nvSpPr>
        <p:spPr>
          <a:xfrm rot="21037951">
            <a:off x="9468944" y="2245567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8092E9A-5ABF-D79F-4448-668AF20C515A}"/>
              </a:ext>
            </a:extLst>
          </p:cNvPr>
          <p:cNvSpPr/>
          <p:nvPr/>
        </p:nvSpPr>
        <p:spPr>
          <a:xfrm rot="21037951">
            <a:off x="9559137" y="2150464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B1B270CF-D68E-21FE-239E-A1EEC3E0ABE7}"/>
              </a:ext>
            </a:extLst>
          </p:cNvPr>
          <p:cNvSpPr/>
          <p:nvPr/>
        </p:nvSpPr>
        <p:spPr>
          <a:xfrm rot="21037951">
            <a:off x="11356637" y="203288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6C51DFB-4F6E-2489-8B20-35F4DA8F98D0}"/>
              </a:ext>
            </a:extLst>
          </p:cNvPr>
          <p:cNvSpPr/>
          <p:nvPr/>
        </p:nvSpPr>
        <p:spPr>
          <a:xfrm rot="21037951">
            <a:off x="10328866" y="202907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6D922D93-FBC9-E6D6-4A11-DC603D19D00E}"/>
              </a:ext>
            </a:extLst>
          </p:cNvPr>
          <p:cNvSpPr/>
          <p:nvPr/>
        </p:nvSpPr>
        <p:spPr>
          <a:xfrm rot="21037951">
            <a:off x="11278289" y="2195071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1472B8E5-9DD5-CE7E-0DCE-28CBC9443626}"/>
              </a:ext>
            </a:extLst>
          </p:cNvPr>
          <p:cNvSpPr/>
          <p:nvPr/>
        </p:nvSpPr>
        <p:spPr>
          <a:xfrm rot="21037951">
            <a:off x="10497647" y="205170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B878EB45-6AEA-D28A-5674-1C71EA9FB317}"/>
              </a:ext>
            </a:extLst>
          </p:cNvPr>
          <p:cNvSpPr/>
          <p:nvPr/>
        </p:nvSpPr>
        <p:spPr>
          <a:xfrm rot="21037951">
            <a:off x="10591144" y="201954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4C2F99B8-539C-5CEF-1F92-044A2DB0AE2F}"/>
              </a:ext>
            </a:extLst>
          </p:cNvPr>
          <p:cNvSpPr/>
          <p:nvPr/>
        </p:nvSpPr>
        <p:spPr>
          <a:xfrm rot="21037951">
            <a:off x="10670059" y="1901379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195473A-E416-A646-E9EF-242AE3AD8106}"/>
              </a:ext>
            </a:extLst>
          </p:cNvPr>
          <p:cNvSpPr/>
          <p:nvPr/>
        </p:nvSpPr>
        <p:spPr>
          <a:xfrm rot="21037951">
            <a:off x="10757460" y="2090186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F587AC81-1019-AC12-70D6-1F2AB01538B5}"/>
              </a:ext>
            </a:extLst>
          </p:cNvPr>
          <p:cNvSpPr/>
          <p:nvPr/>
        </p:nvSpPr>
        <p:spPr>
          <a:xfrm rot="21037951">
            <a:off x="10847706" y="213857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189553A3-3346-E708-CAB8-BB022F5F88A7}"/>
              </a:ext>
            </a:extLst>
          </p:cNvPr>
          <p:cNvSpPr/>
          <p:nvPr/>
        </p:nvSpPr>
        <p:spPr>
          <a:xfrm rot="21037951">
            <a:off x="10932008" y="240989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477BE75-69EB-2A75-452B-0FADF0EC2258}"/>
              </a:ext>
            </a:extLst>
          </p:cNvPr>
          <p:cNvSpPr/>
          <p:nvPr/>
        </p:nvSpPr>
        <p:spPr>
          <a:xfrm rot="21037951">
            <a:off x="11019916" y="2198373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900D7AEB-5255-44C6-D1F8-289D2B373669}"/>
              </a:ext>
            </a:extLst>
          </p:cNvPr>
          <p:cNvSpPr/>
          <p:nvPr/>
        </p:nvSpPr>
        <p:spPr>
          <a:xfrm rot="21037951">
            <a:off x="11095528" y="1974788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E3897D7C-BD13-1621-B714-237D6486DA83}"/>
              </a:ext>
            </a:extLst>
          </p:cNvPr>
          <p:cNvSpPr/>
          <p:nvPr/>
        </p:nvSpPr>
        <p:spPr>
          <a:xfrm rot="21037951">
            <a:off x="11194463" y="1957465"/>
            <a:ext cx="67055" cy="701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2E45642E-7ACC-3A36-D22B-52F10226BFDD}"/>
              </a:ext>
            </a:extLst>
          </p:cNvPr>
          <p:cNvSpPr/>
          <p:nvPr/>
        </p:nvSpPr>
        <p:spPr>
          <a:xfrm>
            <a:off x="7761486" y="201683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37F6CAC1-2924-709A-D09A-C386243DC248}"/>
              </a:ext>
            </a:extLst>
          </p:cNvPr>
          <p:cNvSpPr/>
          <p:nvPr/>
        </p:nvSpPr>
        <p:spPr>
          <a:xfrm>
            <a:off x="7411121" y="206568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9E852777-ED91-6AED-B5C0-E34602543443}"/>
              </a:ext>
            </a:extLst>
          </p:cNvPr>
          <p:cNvSpPr/>
          <p:nvPr/>
        </p:nvSpPr>
        <p:spPr>
          <a:xfrm>
            <a:off x="7844914" y="179222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CF95ABD1-43A1-F6AC-76EB-3475AA7C3F4A}"/>
              </a:ext>
            </a:extLst>
          </p:cNvPr>
          <p:cNvSpPr/>
          <p:nvPr/>
        </p:nvSpPr>
        <p:spPr>
          <a:xfrm>
            <a:off x="7248174" y="222171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F0ACCAD3-20AA-070A-9B81-16A44A1A0C1B}"/>
              </a:ext>
            </a:extLst>
          </p:cNvPr>
          <p:cNvSpPr/>
          <p:nvPr/>
        </p:nvSpPr>
        <p:spPr>
          <a:xfrm>
            <a:off x="7502418" y="214248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21844F75-EE18-E84E-41C0-3F08F3AC7D67}"/>
              </a:ext>
            </a:extLst>
          </p:cNvPr>
          <p:cNvSpPr/>
          <p:nvPr/>
        </p:nvSpPr>
        <p:spPr>
          <a:xfrm>
            <a:off x="7581523" y="225078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CDF7B1AF-6AEF-8806-C42B-65055E53ACA6}"/>
              </a:ext>
            </a:extLst>
          </p:cNvPr>
          <p:cNvSpPr/>
          <p:nvPr/>
        </p:nvSpPr>
        <p:spPr>
          <a:xfrm>
            <a:off x="7936646" y="164746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95A8009B-6370-91B7-8E3D-17BC83164421}"/>
              </a:ext>
            </a:extLst>
          </p:cNvPr>
          <p:cNvSpPr/>
          <p:nvPr/>
        </p:nvSpPr>
        <p:spPr>
          <a:xfrm>
            <a:off x="8195879" y="2040404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A28003B2-A646-614E-5FFB-924E7965C6AE}"/>
              </a:ext>
            </a:extLst>
          </p:cNvPr>
          <p:cNvSpPr/>
          <p:nvPr/>
        </p:nvSpPr>
        <p:spPr>
          <a:xfrm>
            <a:off x="8103353" y="192951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EE83894E-8B76-79F1-3E11-A80ACC934755}"/>
              </a:ext>
            </a:extLst>
          </p:cNvPr>
          <p:cNvSpPr/>
          <p:nvPr/>
        </p:nvSpPr>
        <p:spPr>
          <a:xfrm>
            <a:off x="8270690" y="208390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53E7571-9038-AF90-F1CF-2815FB8189EA}"/>
              </a:ext>
            </a:extLst>
          </p:cNvPr>
          <p:cNvSpPr/>
          <p:nvPr/>
        </p:nvSpPr>
        <p:spPr>
          <a:xfrm>
            <a:off x="7677329" y="239091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BE9BB560-1A45-1973-908B-7942E04CBB75}"/>
              </a:ext>
            </a:extLst>
          </p:cNvPr>
          <p:cNvSpPr/>
          <p:nvPr/>
        </p:nvSpPr>
        <p:spPr>
          <a:xfrm>
            <a:off x="9136686" y="216392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163767FC-D6B3-2C15-D6A1-BB33E0D69546}"/>
              </a:ext>
            </a:extLst>
          </p:cNvPr>
          <p:cNvSpPr/>
          <p:nvPr/>
        </p:nvSpPr>
        <p:spPr>
          <a:xfrm>
            <a:off x="7332603" y="1695488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584FCD0C-44EA-1953-96DF-D4EDBF6DF483}"/>
              </a:ext>
            </a:extLst>
          </p:cNvPr>
          <p:cNvSpPr/>
          <p:nvPr/>
        </p:nvSpPr>
        <p:spPr>
          <a:xfrm>
            <a:off x="8445805" y="155708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5F74C03-CBA7-00DA-A80E-57F494A21FE3}"/>
              </a:ext>
            </a:extLst>
          </p:cNvPr>
          <p:cNvSpPr/>
          <p:nvPr/>
        </p:nvSpPr>
        <p:spPr>
          <a:xfrm>
            <a:off x="8967464" y="1809735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D0D5B5A9-4BFA-0910-D329-4876CBA28A85}"/>
              </a:ext>
            </a:extLst>
          </p:cNvPr>
          <p:cNvSpPr/>
          <p:nvPr/>
        </p:nvSpPr>
        <p:spPr>
          <a:xfrm>
            <a:off x="8530426" y="229883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0BFBC0EE-7203-7BA7-7244-355AFC022698}"/>
              </a:ext>
            </a:extLst>
          </p:cNvPr>
          <p:cNvSpPr/>
          <p:nvPr/>
        </p:nvSpPr>
        <p:spPr>
          <a:xfrm>
            <a:off x="8018520" y="180872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DE0BA0D-F559-9CE5-9D91-94843E03AB49}"/>
              </a:ext>
            </a:extLst>
          </p:cNvPr>
          <p:cNvSpPr/>
          <p:nvPr/>
        </p:nvSpPr>
        <p:spPr>
          <a:xfrm>
            <a:off x="8361903" y="199614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6C60BE73-EDB0-9E6C-08CA-ADBFDFAE80FE}"/>
              </a:ext>
            </a:extLst>
          </p:cNvPr>
          <p:cNvSpPr/>
          <p:nvPr/>
        </p:nvSpPr>
        <p:spPr>
          <a:xfrm>
            <a:off x="8607511" y="2455097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81EDD5B3-3A81-BC6D-575C-B1A64567AC54}"/>
              </a:ext>
            </a:extLst>
          </p:cNvPr>
          <p:cNvSpPr/>
          <p:nvPr/>
        </p:nvSpPr>
        <p:spPr>
          <a:xfrm>
            <a:off x="8793418" y="210774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C397B647-B021-0DAA-7EEC-EBDBA3561FBE}"/>
              </a:ext>
            </a:extLst>
          </p:cNvPr>
          <p:cNvSpPr/>
          <p:nvPr/>
        </p:nvSpPr>
        <p:spPr>
          <a:xfrm>
            <a:off x="9048213" y="2141449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41FC3F3D-054A-4F41-A21C-2FE82FC7DAD0}"/>
              </a:ext>
            </a:extLst>
          </p:cNvPr>
          <p:cNvSpPr/>
          <p:nvPr/>
        </p:nvSpPr>
        <p:spPr>
          <a:xfrm>
            <a:off x="8877964" y="2113036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0DFC91BB-BCAC-A7DB-505C-4AE5A0FFC80E}"/>
              </a:ext>
            </a:extLst>
          </p:cNvPr>
          <p:cNvSpPr/>
          <p:nvPr/>
        </p:nvSpPr>
        <p:spPr>
          <a:xfrm>
            <a:off x="8703299" y="1740952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8FE655B7-EDD5-96BA-3776-32D88E87909C}"/>
              </a:ext>
            </a:extLst>
          </p:cNvPr>
          <p:cNvSpPr/>
          <p:nvPr/>
        </p:nvSpPr>
        <p:spPr>
          <a:xfrm>
            <a:off x="7176120" y="2348880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87AE5EB3-7873-1A5C-573E-D1932279CA12}"/>
              </a:ext>
            </a:extLst>
          </p:cNvPr>
          <p:cNvSpPr/>
          <p:nvPr/>
        </p:nvSpPr>
        <p:spPr>
          <a:xfrm>
            <a:off x="7073776" y="2681913"/>
            <a:ext cx="67055" cy="701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4A35D72-5D4F-ED0F-3BAA-5EACB119E6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da-DK" dirty="0"/>
              <a:t>L. Ciaccio et al., ECCMID</a:t>
            </a:r>
            <a:r>
              <a:rPr lang="da-DK" baseline="30000" dirty="0"/>
              <a:t>®</a:t>
            </a:r>
            <a:r>
              <a:rPr lang="da-DK" dirty="0"/>
              <a:t> 2023, Abs #O0139</a:t>
            </a:r>
          </a:p>
        </p:txBody>
      </p:sp>
    </p:spTree>
    <p:extLst>
      <p:ext uri="{BB962C8B-B14F-4D97-AF65-F5344CB8AC3E}">
        <p14:creationId xmlns:p14="http://schemas.microsoft.com/office/powerpoint/2010/main" val="342086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Carbapenemases</a:t>
            </a:r>
            <a:r>
              <a:rPr lang="fr-FR" dirty="0"/>
              <a:t>: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genotype</a:t>
            </a:r>
            <a:r>
              <a:rPr lang="fr-FR" dirty="0"/>
              <a:t> </a:t>
            </a:r>
            <a:r>
              <a:rPr lang="fr-FR" dirty="0" err="1"/>
              <a:t>trump</a:t>
            </a:r>
            <a:r>
              <a:rPr lang="fr-FR" dirty="0"/>
              <a:t> </a:t>
            </a:r>
            <a:r>
              <a:rPr lang="fr-FR" dirty="0" err="1"/>
              <a:t>phenotype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G. Rossolini et al., ECCMID</a:t>
            </a:r>
            <a:r>
              <a:rPr lang="it-IT" baseline="30000" dirty="0"/>
              <a:t>®</a:t>
            </a:r>
            <a:r>
              <a:rPr lang="it-IT" dirty="0"/>
              <a:t> 2023, Abs #EW006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EUCAST </a:t>
            </a:r>
            <a:r>
              <a:rPr lang="fr-FR" dirty="0" err="1"/>
              <a:t>educational</a:t>
            </a:r>
            <a:r>
              <a:rPr lang="fr-FR" dirty="0"/>
              <a:t> workshop</a:t>
            </a:r>
          </a:p>
        </p:txBody>
      </p:sp>
    </p:spTree>
    <p:extLst>
      <p:ext uri="{BB962C8B-B14F-4D97-AF65-F5344CB8AC3E}">
        <p14:creationId xmlns:p14="http://schemas.microsoft.com/office/powerpoint/2010/main" val="4271274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Activity of </a:t>
            </a:r>
            <a:r>
              <a:rPr lang="fr-FR" dirty="0" err="1"/>
              <a:t>novel</a:t>
            </a:r>
            <a:r>
              <a:rPr lang="fr-FR" dirty="0"/>
              <a:t> </a:t>
            </a:r>
            <a:r>
              <a:rPr lang="fr-FR" dirty="0" err="1"/>
              <a:t>antibiotics</a:t>
            </a:r>
            <a:r>
              <a:rPr lang="fr-FR" dirty="0"/>
              <a:t> for </a:t>
            </a:r>
            <a:r>
              <a:rPr lang="fr-FR" dirty="0" err="1"/>
              <a:t>carbapenemases</a:t>
            </a:r>
            <a:r>
              <a:rPr lang="fr-FR" dirty="0"/>
              <a:t> </a:t>
            </a:r>
            <a:r>
              <a:rPr lang="fr-FR" dirty="0" err="1"/>
              <a:t>producers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G. Rossolini et al., ECCMID</a:t>
            </a:r>
            <a:r>
              <a:rPr lang="da-DK" baseline="30000" dirty="0"/>
              <a:t>®</a:t>
            </a:r>
            <a:r>
              <a:rPr lang="da-DK" dirty="0"/>
              <a:t> 2023, Abs #EW006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4B38B94-A021-471C-9CAF-AA0EA7DF1E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Yahav</a:t>
            </a:r>
            <a:r>
              <a:rPr lang="fr-FR" dirty="0"/>
              <a:t> et al – Clin Micro </a:t>
            </a:r>
            <a:r>
              <a:rPr lang="fr-FR" dirty="0" err="1"/>
              <a:t>Rev</a:t>
            </a:r>
            <a:r>
              <a:rPr lang="fr-FR" dirty="0"/>
              <a:t> 2021</a:t>
            </a:r>
          </a:p>
          <a:p>
            <a:r>
              <a:rPr lang="fr-FR" dirty="0"/>
              <a:t>Kaye et al – Infect Dis </a:t>
            </a:r>
            <a:r>
              <a:rPr lang="fr-FR" dirty="0" err="1"/>
              <a:t>Ther</a:t>
            </a:r>
            <a:r>
              <a:rPr lang="fr-FR" dirty="0"/>
              <a:t>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A9F589-1002-8CDB-A06A-E4F88E52E28C}"/>
              </a:ext>
            </a:extLst>
          </p:cNvPr>
          <p:cNvSpPr txBox="1"/>
          <p:nvPr/>
        </p:nvSpPr>
        <p:spPr>
          <a:xfrm>
            <a:off x="1579421" y="4664364"/>
            <a:ext cx="3168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CZA =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ceftazidime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avibactam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MRV =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vaborbactam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IMR =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relebactam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57028393-CA07-16F9-1FA3-47C65947F369}"/>
              </a:ext>
            </a:extLst>
          </p:cNvPr>
          <p:cNvGraphicFramePr>
            <a:graphicFrameLocks noGrp="1"/>
          </p:cNvGraphicFramePr>
          <p:nvPr/>
        </p:nvGraphicFramePr>
        <p:xfrm>
          <a:off x="1605948" y="1435507"/>
          <a:ext cx="9570051" cy="3016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881">
                  <a:extLst>
                    <a:ext uri="{9D8B030D-6E8A-4147-A177-3AD203B41FA5}">
                      <a16:colId xmlns:a16="http://schemas.microsoft.com/office/drawing/2014/main" val="3171401494"/>
                    </a:ext>
                  </a:extLst>
                </a:gridCol>
                <a:gridCol w="1565881">
                  <a:extLst>
                    <a:ext uri="{9D8B030D-6E8A-4147-A177-3AD203B41FA5}">
                      <a16:colId xmlns:a16="http://schemas.microsoft.com/office/drawing/2014/main" val="3799236893"/>
                    </a:ext>
                  </a:extLst>
                </a:gridCol>
              </a:tblGrid>
              <a:tr h="50273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Carbapenemase</a:t>
                      </a:r>
                      <a:endParaRPr lang="fr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CZA</a:t>
                      </a:r>
                      <a:endParaRPr lang="fr-F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MRV</a:t>
                      </a:r>
                      <a:endParaRPr lang="fr-F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IMR</a:t>
                      </a:r>
                      <a:endParaRPr lang="fr-F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FDC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(AZA)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37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KPC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gradFill flip="none" rotWithShape="1">
                          <a:gsLst>
                            <a:gs pos="47000">
                              <a:schemeClr val="accent6"/>
                            </a:gs>
                            <a:gs pos="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1200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1200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0">
                              <a:schemeClr val="tx1">
                                <a:lumMod val="50000"/>
                                <a:lumOff val="5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3000">
                          <a:schemeClr val="accent6"/>
                        </a:gs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12000">
                          <a:schemeClr val="tx1">
                            <a:lumMod val="50000"/>
                            <a:lumOff val="50000"/>
                          </a:schemeClr>
                        </a:gs>
                        <a:gs pos="12000">
                          <a:schemeClr val="tx1">
                            <a:lumMod val="50000"/>
                            <a:lumOff val="50000"/>
                          </a:schemeClr>
                        </a:gs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7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OXA-48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gradFill>
                          <a:gsLst>
                            <a:gs pos="47000">
                              <a:schemeClr val="accent6"/>
                            </a:gs>
                            <a:gs pos="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1200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1200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0">
                              <a:schemeClr val="tx1">
                                <a:lumMod val="50000"/>
                                <a:lumOff val="50000"/>
                              </a:schemeClr>
                            </a:gs>
                          </a:gsLst>
                          <a:lin ang="10800000" scaled="1"/>
                        </a:gra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7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7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9000">
                          <a:schemeClr val="accent6"/>
                        </a:gs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12000">
                          <a:schemeClr val="tx1">
                            <a:lumMod val="50000"/>
                            <a:lumOff val="50000"/>
                          </a:schemeClr>
                        </a:gs>
                        <a:gs pos="12000">
                          <a:schemeClr val="tx1">
                            <a:lumMod val="50000"/>
                            <a:lumOff val="50000"/>
                          </a:schemeClr>
                        </a:gs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737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17871563-9020-62CB-1A38-7ADC802E637F}"/>
              </a:ext>
            </a:extLst>
          </p:cNvPr>
          <p:cNvSpPr txBox="1"/>
          <p:nvPr/>
        </p:nvSpPr>
        <p:spPr>
          <a:xfrm>
            <a:off x="4442694" y="4669088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FDC = </a:t>
            </a:r>
            <a:r>
              <a:rPr lang="fr-FR" dirty="0" err="1"/>
              <a:t>cefiderocol</a:t>
            </a:r>
            <a:endParaRPr lang="fr-FR" dirty="0"/>
          </a:p>
          <a:p>
            <a:r>
              <a:rPr lang="fr-FR" dirty="0"/>
              <a:t>AZA = </a:t>
            </a:r>
            <a:r>
              <a:rPr lang="fr-FR" dirty="0" err="1"/>
              <a:t>aztreonam</a:t>
            </a:r>
            <a:r>
              <a:rPr lang="fr-FR" dirty="0"/>
              <a:t>/</a:t>
            </a:r>
            <a:r>
              <a:rPr lang="fr-FR" dirty="0" err="1"/>
              <a:t>avibactam</a:t>
            </a:r>
            <a:r>
              <a:rPr lang="fr-FR" dirty="0"/>
              <a:t> (</a:t>
            </a:r>
            <a:r>
              <a:rPr lang="fr-FR" dirty="0" err="1"/>
              <a:t>aztreonam</a:t>
            </a:r>
            <a:r>
              <a:rPr lang="fr-FR" dirty="0"/>
              <a:t> + CZA)</a:t>
            </a:r>
          </a:p>
        </p:txBody>
      </p:sp>
    </p:spTree>
    <p:extLst>
      <p:ext uri="{BB962C8B-B14F-4D97-AF65-F5344CB8AC3E}">
        <p14:creationId xmlns:p14="http://schemas.microsoft.com/office/powerpoint/2010/main" val="2035696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503052D-9583-8465-4105-F6BB58837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8" t="73673" r="35876" b="8847"/>
          <a:stretch/>
        </p:blipFill>
        <p:spPr>
          <a:xfrm>
            <a:off x="4565443" y="4999963"/>
            <a:ext cx="3371850" cy="11988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Bacteremic</a:t>
            </a:r>
            <a:r>
              <a:rPr lang="fr-FR" dirty="0"/>
              <a:t> HAP, </a:t>
            </a:r>
            <a:r>
              <a:rPr lang="fr-FR" dirty="0" err="1"/>
              <a:t>general</a:t>
            </a:r>
            <a:r>
              <a:rPr lang="fr-FR" dirty="0"/>
              <a:t> ICU…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4BD6F8BC-C0F1-9741-79B5-17044D8BC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G. Rossolini et al., ECCMID</a:t>
            </a:r>
            <a:r>
              <a:rPr lang="da-DK" baseline="30000" dirty="0"/>
              <a:t>®</a:t>
            </a:r>
            <a:r>
              <a:rPr lang="da-DK" dirty="0"/>
              <a:t> 2023, Abs #EW006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EE659E55-7980-538A-DF19-AC72872169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733973"/>
            <a:ext cx="11104989" cy="676042"/>
          </a:xfrm>
        </p:spPr>
        <p:txBody>
          <a:bodyPr>
            <a:normAutofit/>
          </a:bodyPr>
          <a:lstStyle/>
          <a:p>
            <a:pPr marL="180975" indent="-180975"/>
            <a:r>
              <a:rPr lang="fr-FR" sz="1400" dirty="0" err="1"/>
              <a:t>Positivie</a:t>
            </a:r>
            <a:r>
              <a:rPr lang="fr-FR" sz="1400" dirty="0"/>
              <a:t> BC (11 h): </a:t>
            </a:r>
            <a:r>
              <a:rPr lang="fr-FR" sz="1400" b="1" dirty="0">
                <a:solidFill>
                  <a:srgbClr val="C00000"/>
                </a:solidFill>
              </a:rPr>
              <a:t>Gram-</a:t>
            </a:r>
            <a:r>
              <a:rPr lang="fr-FR" sz="1400" b="1" dirty="0" err="1">
                <a:solidFill>
                  <a:srgbClr val="C00000"/>
                </a:solidFill>
              </a:rPr>
              <a:t>bacilli</a:t>
            </a:r>
            <a:endParaRPr lang="fr-FR" sz="1400" b="1" dirty="0">
              <a:solidFill>
                <a:srgbClr val="C00000"/>
              </a:solidFill>
            </a:endParaRPr>
          </a:p>
          <a:p>
            <a:pPr marL="180975" indent="-180975"/>
            <a:r>
              <a:rPr lang="fr-FR" sz="1400" dirty="0" err="1"/>
              <a:t>Molecular</a:t>
            </a:r>
            <a:r>
              <a:rPr lang="fr-FR" sz="1400" dirty="0"/>
              <a:t> ID: </a:t>
            </a:r>
            <a:r>
              <a:rPr lang="fr-FR" sz="1400" b="1" i="1" dirty="0">
                <a:solidFill>
                  <a:srgbClr val="C00000"/>
                </a:solidFill>
              </a:rPr>
              <a:t>K.</a:t>
            </a:r>
            <a:r>
              <a:rPr lang="fr-FR" sz="1400" i="1" dirty="0"/>
              <a:t> </a:t>
            </a:r>
            <a:r>
              <a:rPr lang="fr-FR" sz="1400" b="1" i="1" dirty="0" err="1">
                <a:solidFill>
                  <a:srgbClr val="C00000"/>
                </a:solidFill>
              </a:rPr>
              <a:t>pneumoniae</a:t>
            </a:r>
            <a:r>
              <a:rPr lang="fr-FR" sz="1400" b="1" dirty="0">
                <a:solidFill>
                  <a:srgbClr val="C00000"/>
                </a:solidFill>
              </a:rPr>
              <a:t> groupe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7AF3EAF-1602-2164-1ECC-8B40081FBA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1CD06FB-0FCF-D9E9-22C1-0B80A12DA9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Taracila</a:t>
            </a:r>
            <a:r>
              <a:rPr lang="fr-FR" dirty="0"/>
              <a:t> et al. – AAC 2022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873EA93-8CE7-FE98-2B85-4A485A1001D9}"/>
              </a:ext>
            </a:extLst>
          </p:cNvPr>
          <p:cNvGraphicFramePr>
            <a:graphicFrameLocks noGrp="1"/>
          </p:cNvGraphicFramePr>
          <p:nvPr/>
        </p:nvGraphicFramePr>
        <p:xfrm>
          <a:off x="4834085" y="1306483"/>
          <a:ext cx="3396541" cy="1797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0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Antibiotic 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Status 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BLICs </a:t>
                      </a:r>
                      <a:b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(amoxi-clav, pip-tazob)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235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aseline="30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 CEPHALOSPORINS (ceftriaxone, ceftazidime)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618">
                <a:tc>
                  <a:txBody>
                    <a:bodyPr/>
                    <a:lstStyle/>
                    <a:p>
                      <a:r>
                        <a:rPr lang="en-US" sz="1200" u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Cefepime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618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CARBAPENEMS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618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Ceftolozane-tazobactam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29B632B-A614-8882-E67E-2FCE90838DC3}"/>
              </a:ext>
            </a:extLst>
          </p:cNvPr>
          <p:cNvGraphicFramePr>
            <a:graphicFrameLocks noGrp="1"/>
          </p:cNvGraphicFramePr>
          <p:nvPr/>
        </p:nvGraphicFramePr>
        <p:xfrm>
          <a:off x="4834085" y="3201225"/>
          <a:ext cx="3396541" cy="114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Ceftazidime-avibatam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Meropenem-vaborbactam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Imipenem-relebactam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Cefiderocol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45FAAB2-06B8-12BE-65F7-E3200E8FC4CD}"/>
              </a:ext>
            </a:extLst>
          </p:cNvPr>
          <p:cNvSpPr txBox="1"/>
          <p:nvPr/>
        </p:nvSpPr>
        <p:spPr>
          <a:xfrm>
            <a:off x="4776936" y="4409513"/>
            <a:ext cx="294886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KPC-31 (KPC-3</a:t>
            </a:r>
            <a:r>
              <a:rPr lang="fr-FR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D179Y)</a:t>
            </a:r>
          </a:p>
          <a:p>
            <a:r>
              <a:rPr lang="fr-FR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Destabilized</a:t>
            </a:r>
            <a:r>
              <a:rPr lang="fr-F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aseline="-25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Ω-</a:t>
            </a:r>
            <a:r>
              <a:rPr lang="fr-FR" sz="1600" baseline="-25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loop</a:t>
            </a:r>
            <a:r>
              <a:rPr lang="fr-FR" sz="1600" baseline="-25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-CZA </a:t>
            </a:r>
            <a:r>
              <a:rPr lang="fr-FR" sz="1600" baseline="-25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resistant</a:t>
            </a:r>
            <a:endParaRPr lang="fr-FR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843303-D0CF-F716-0BAB-AAB92E27591F}"/>
              </a:ext>
            </a:extLst>
          </p:cNvPr>
          <p:cNvSpPr txBox="1"/>
          <p:nvPr/>
        </p:nvSpPr>
        <p:spPr>
          <a:xfrm>
            <a:off x="4748361" y="962184"/>
            <a:ext cx="2948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Expected phenotype: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80EA0AD-0A43-C74E-CE28-DCAC8C9676FF}"/>
              </a:ext>
            </a:extLst>
          </p:cNvPr>
          <p:cNvGraphicFramePr>
            <a:graphicFrameLocks noGrp="1"/>
          </p:cNvGraphicFramePr>
          <p:nvPr/>
        </p:nvGraphicFramePr>
        <p:xfrm>
          <a:off x="8908172" y="1506349"/>
          <a:ext cx="3067928" cy="4181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2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fr-FR" sz="14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Antibiotic</a:t>
                      </a:r>
                      <a:r>
                        <a:rPr lang="fr-FR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 mg/L</a:t>
                      </a:r>
                      <a:br>
                        <a:rPr lang="da-DK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a-DK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(S/I/R)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Amoxi-clavulanate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&gt;64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Pip-tazobactam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&gt;128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Cefotaxime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&gt;8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66781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u="none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Ceftazdime</a:t>
                      </a:r>
                      <a:r>
                        <a:rPr lang="en-US" sz="1200" u="non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&gt;64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Cefepime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Imipenem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430442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Meropenem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28001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Fosfomycin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S (ad)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674259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Amikacin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70240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Gentamicin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(S)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64434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Ciprofloxacin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&gt;4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032453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Colistin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40781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Ceftaz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-avibactam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 R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137120"/>
                  </a:ext>
                </a:extLst>
              </a:tr>
              <a:tr h="268167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Merop-vaborbactam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 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07992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D8ABF386-BEA1-F0D6-B182-FDC8DE741D38}"/>
              </a:ext>
            </a:extLst>
          </p:cNvPr>
          <p:cNvSpPr txBox="1"/>
          <p:nvPr/>
        </p:nvSpPr>
        <p:spPr>
          <a:xfrm>
            <a:off x="8822446" y="962184"/>
            <a:ext cx="3242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WGS: strain producing KPC-31</a:t>
            </a:r>
          </a:p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phonotype 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40711EF9-1BB0-3719-7572-CB3739DD0411}"/>
              </a:ext>
            </a:extLst>
          </p:cNvPr>
          <p:cNvGraphicFramePr>
            <a:graphicFrameLocks noGrp="1"/>
          </p:cNvGraphicFramePr>
          <p:nvPr/>
        </p:nvGraphicFramePr>
        <p:xfrm>
          <a:off x="1036393" y="2420954"/>
          <a:ext cx="3282072" cy="1910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036">
                  <a:extLst>
                    <a:ext uri="{9D8B030D-6E8A-4147-A177-3AD203B41FA5}">
                      <a16:colId xmlns:a16="http://schemas.microsoft.com/office/drawing/2014/main" val="983253077"/>
                    </a:ext>
                  </a:extLst>
                </a:gridCol>
              </a:tblGrid>
              <a:tr h="288000">
                <a:tc grid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antibiogram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CTX-M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KPC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DETECTED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 u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OXA-48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5843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30D12283-3E1F-27C2-4DDC-22111C4A3C90}"/>
              </a:ext>
            </a:extLst>
          </p:cNvPr>
          <p:cNvSpPr txBox="1"/>
          <p:nvPr/>
        </p:nvSpPr>
        <p:spPr>
          <a:xfrm>
            <a:off x="960193" y="4515174"/>
            <a:ext cx="33718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MEROPENEM-VABOR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B7FFDD43-B86D-7D98-AC3E-F5B57BDAF4D4}"/>
              </a:ext>
            </a:extLst>
          </p:cNvPr>
          <p:cNvSpPr txBox="1">
            <a:spLocks/>
          </p:cNvSpPr>
          <p:nvPr/>
        </p:nvSpPr>
        <p:spPr>
          <a:xfrm>
            <a:off x="1229508" y="1305414"/>
            <a:ext cx="2448000" cy="359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fr-FR" sz="1400" dirty="0"/>
              <a:t>MEROPENEM</a:t>
            </a:r>
          </a:p>
        </p:txBody>
      </p:sp>
    </p:spTree>
    <p:extLst>
      <p:ext uri="{BB962C8B-B14F-4D97-AF65-F5344CB8AC3E}">
        <p14:creationId xmlns:p14="http://schemas.microsoft.com/office/powerpoint/2010/main" val="2685816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Sepsis, </a:t>
            </a:r>
            <a:r>
              <a:rPr lang="fr-FR" dirty="0" err="1"/>
              <a:t>onco-hematology</a:t>
            </a:r>
            <a:r>
              <a:rPr lang="fr-FR" dirty="0"/>
              <a:t> </a:t>
            </a:r>
            <a:br>
              <a:rPr lang="fr-FR" dirty="0"/>
            </a:br>
            <a:r>
              <a:rPr lang="fr-FR" b="0" dirty="0"/>
              <a:t>(patient </a:t>
            </a:r>
            <a:r>
              <a:rPr lang="fr-FR" b="0" dirty="0" err="1"/>
              <a:t>colonized</a:t>
            </a:r>
            <a:r>
              <a:rPr lang="fr-FR" b="0" dirty="0"/>
              <a:t> by </a:t>
            </a:r>
            <a:r>
              <a:rPr lang="fr-FR" b="0" i="1" dirty="0"/>
              <a:t>K. </a:t>
            </a:r>
            <a:r>
              <a:rPr lang="fr-FR" b="0" i="1" dirty="0" err="1"/>
              <a:t>pneumoniae</a:t>
            </a:r>
            <a:r>
              <a:rPr lang="fr-FR" b="0" i="1" dirty="0"/>
              <a:t> </a:t>
            </a:r>
            <a:r>
              <a:rPr lang="fr-FR" b="0" dirty="0"/>
              <a:t>KPC+VIM+)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8227576" y="1691394"/>
          <a:ext cx="2924838" cy="4236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08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 mg/L </a:t>
                      </a:r>
                      <a:b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(S/I/R)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Amoxi-clavulanate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&gt;16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Pip-tazobactam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&gt;128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Ceftriaxone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&gt;4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Ceftazidime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128R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Meropenem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Fosfomycin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S (ad)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Amikacin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≤4 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Gentamicin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≤1 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Ciprofloxacin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&gt;4 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Colistin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(S)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Tigecycline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0.5***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Ceftaz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-avibactam</a:t>
                      </a: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Merop-vaborbactam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1CB8DF4-AD8C-BA9C-21D6-6D9E3EE58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0" t="31970" r="51172" b="32554"/>
          <a:stretch/>
        </p:blipFill>
        <p:spPr>
          <a:xfrm>
            <a:off x="5290659" y="2199951"/>
            <a:ext cx="1838899" cy="3025189"/>
          </a:xfrm>
          <a:prstGeom prst="rect">
            <a:avLst/>
          </a:prstGeom>
        </p:spPr>
      </p:pic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7576" y="1055341"/>
            <a:ext cx="3557998" cy="573615"/>
          </a:xfrm>
        </p:spPr>
        <p:txBody>
          <a:bodyPr/>
          <a:lstStyle/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fr-FR" sz="1400" dirty="0"/>
              <a:t>ID </a:t>
            </a:r>
            <a:r>
              <a:rPr lang="fr-FR" sz="1400" dirty="0" err="1"/>
              <a:t>from</a:t>
            </a:r>
            <a:r>
              <a:rPr lang="fr-FR" sz="1400" dirty="0"/>
              <a:t> culture (</a:t>
            </a:r>
            <a:r>
              <a:rPr lang="fr-FR" sz="1400" dirty="0" err="1"/>
              <a:t>after</a:t>
            </a:r>
            <a:r>
              <a:rPr lang="fr-FR" sz="1400" dirty="0"/>
              <a:t> 1d): </a:t>
            </a:r>
            <a:r>
              <a:rPr lang="fr-FR" sz="1400" b="1" i="1" dirty="0">
                <a:solidFill>
                  <a:srgbClr val="C00000"/>
                </a:solidFill>
              </a:rPr>
              <a:t>K. </a:t>
            </a:r>
            <a:r>
              <a:rPr lang="fr-FR" sz="1400" b="1" i="1" dirty="0" err="1">
                <a:solidFill>
                  <a:srgbClr val="C00000"/>
                </a:solidFill>
              </a:rPr>
              <a:t>pneumoniae</a:t>
            </a:r>
            <a:r>
              <a:rPr lang="fr-FR" sz="1400" b="1" i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fr-FR" sz="1400" dirty="0" err="1"/>
              <a:t>Conventional</a:t>
            </a:r>
            <a:r>
              <a:rPr lang="fr-FR" sz="1400" dirty="0"/>
              <a:t> </a:t>
            </a:r>
            <a:r>
              <a:rPr lang="fr-FR" sz="1400" dirty="0" err="1"/>
              <a:t>antibiogram</a:t>
            </a:r>
            <a:r>
              <a:rPr lang="fr-FR" sz="1400" dirty="0"/>
              <a:t> (</a:t>
            </a:r>
            <a:r>
              <a:rPr lang="fr-FR" sz="1400" dirty="0" err="1"/>
              <a:t>after</a:t>
            </a:r>
            <a:r>
              <a:rPr lang="fr-FR" sz="1400" dirty="0"/>
              <a:t> 2dd)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1351584" y="1323607"/>
            <a:ext cx="2448000" cy="756000"/>
          </a:xfrm>
          <a:solidFill>
            <a:schemeClr val="bg1">
              <a:lumMod val="95000"/>
            </a:schemeClr>
          </a:solidFill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CEFTAZIDIME-AVIBACTAM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AZTREONAM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POSFOMYCIN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1104251" y="2137895"/>
            <a:ext cx="3830358" cy="654871"/>
          </a:xfrm>
        </p:spPr>
        <p:txBody>
          <a:bodyPr/>
          <a:lstStyle/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fr-FR" sz="1400" dirty="0"/>
              <a:t>Positive BC: </a:t>
            </a:r>
            <a:r>
              <a:rPr lang="fr-FR" sz="1200" b="1" dirty="0">
                <a:solidFill>
                  <a:srgbClr val="C00000"/>
                </a:solidFill>
              </a:rPr>
              <a:t>Gram-</a:t>
            </a:r>
            <a:r>
              <a:rPr lang="fr-FR" sz="1200" b="1" dirty="0" err="1">
                <a:solidFill>
                  <a:srgbClr val="C00000"/>
                </a:solidFill>
              </a:rPr>
              <a:t>bacilli</a:t>
            </a:r>
            <a:endParaRPr lang="fr-FR" sz="1200" b="1" dirty="0">
              <a:solidFill>
                <a:srgbClr val="C00000"/>
              </a:solidFill>
            </a:endParaRPr>
          </a:p>
          <a:p>
            <a:pPr marL="177800" indent="-177800">
              <a:spcBef>
                <a:spcPts val="400"/>
              </a:spcBef>
              <a:tabLst>
                <a:tab pos="177800" algn="l"/>
              </a:tabLst>
            </a:pPr>
            <a:r>
              <a:rPr lang="fr-FR" sz="1400" dirty="0" err="1"/>
              <a:t>Molecular</a:t>
            </a:r>
            <a:r>
              <a:rPr lang="fr-FR" sz="1400" dirty="0"/>
              <a:t> ID: </a:t>
            </a:r>
            <a:r>
              <a:rPr lang="fr-FR" sz="1200" b="1" i="1" dirty="0">
                <a:solidFill>
                  <a:srgbClr val="C00000"/>
                </a:solidFill>
              </a:rPr>
              <a:t>K. </a:t>
            </a:r>
            <a:r>
              <a:rPr lang="fr-FR" sz="1200" b="1" i="1" dirty="0" err="1">
                <a:solidFill>
                  <a:srgbClr val="C00000"/>
                </a:solidFill>
              </a:rPr>
              <a:t>pneumoniae</a:t>
            </a:r>
            <a:r>
              <a:rPr lang="fr-FR" sz="1200" b="1" i="1" dirty="0">
                <a:solidFill>
                  <a:srgbClr val="C00000"/>
                </a:solidFill>
              </a:rPr>
              <a:t> group </a:t>
            </a:r>
            <a:r>
              <a:rPr lang="fr-FR" sz="1200" dirty="0"/>
              <a:t>2h</a:t>
            </a:r>
          </a:p>
        </p:txBody>
      </p:sp>
      <p:sp>
        <p:nvSpPr>
          <p:cNvPr id="23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5359152" y="1515077"/>
            <a:ext cx="1714298" cy="605317"/>
          </a:xfrm>
        </p:spPr>
        <p:txBody>
          <a:bodyPr/>
          <a:lstStyle/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fr-FR" sz="1600" dirty="0"/>
              <a:t>KPC: </a:t>
            </a:r>
            <a:r>
              <a:rPr lang="fr-FR" sz="1600" b="1" dirty="0">
                <a:solidFill>
                  <a:srgbClr val="C00000"/>
                </a:solidFill>
              </a:rPr>
              <a:t>Positive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fr-FR" sz="1600" dirty="0"/>
              <a:t>VIM: </a:t>
            </a:r>
            <a:r>
              <a:rPr lang="fr-FR" sz="1600" b="1" dirty="0" err="1">
                <a:solidFill>
                  <a:srgbClr val="96BD24"/>
                </a:solidFill>
              </a:rPr>
              <a:t>Negative</a:t>
            </a:r>
            <a:endParaRPr lang="fr-FR" sz="1600" b="1" dirty="0">
              <a:solidFill>
                <a:srgbClr val="96BD24"/>
              </a:solidFill>
            </a:endParaRPr>
          </a:p>
        </p:txBody>
      </p:sp>
      <p:sp>
        <p:nvSpPr>
          <p:cNvPr id="24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5431261" y="5290456"/>
            <a:ext cx="1642189" cy="756000"/>
          </a:xfrm>
          <a:solidFill>
            <a:schemeClr val="bg1">
              <a:lumMod val="95000"/>
            </a:schemeClr>
          </a:solidFill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1600"/>
              <a:t>WGS analysis: </a:t>
            </a:r>
            <a:br>
              <a:rPr lang="fr-FR" sz="1600"/>
            </a:br>
            <a:r>
              <a:rPr lang="fr-FR" sz="1600"/>
              <a:t>bla </a:t>
            </a:r>
            <a:r>
              <a:rPr lang="fr-FR" sz="1600" baseline="-25000"/>
              <a:t>KPC-3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600"/>
              <a:t>bla</a:t>
            </a:r>
            <a:r>
              <a:rPr lang="fr-FR" sz="1600" baseline="-25000"/>
              <a:t>VIM-1</a:t>
            </a:r>
            <a:r>
              <a:rPr lang="fr-FR" sz="1600"/>
              <a:t>: IS26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5075210" y="1415020"/>
            <a:ext cx="2354290" cy="468708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2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4774940" y="1055341"/>
            <a:ext cx="2654560" cy="358648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fr-FR" sz="1600" b="1"/>
              <a:t>LFIA test </a:t>
            </a:r>
            <a:r>
              <a:rPr lang="fr-FR" sz="1600"/>
              <a:t>(from colony)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7E4DCF4-D763-9F88-5833-B4932B735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046" y="6267372"/>
            <a:ext cx="8930753" cy="590628"/>
          </a:xfrm>
        </p:spPr>
        <p:txBody>
          <a:bodyPr/>
          <a:lstStyle/>
          <a:p>
            <a:r>
              <a:rPr lang="da-DK" dirty="0"/>
              <a:t>G. Rossolini et al., ECCMID</a:t>
            </a:r>
            <a:r>
              <a:rPr lang="da-DK" baseline="30000" dirty="0"/>
              <a:t>®</a:t>
            </a:r>
            <a:r>
              <a:rPr lang="da-DK" dirty="0"/>
              <a:t> 2023, Abs #EW006</a:t>
            </a:r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F23A1442-B655-7C83-1329-4B28199B00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4250" y="1015340"/>
            <a:ext cx="2695334" cy="302878"/>
          </a:xfrm>
        </p:spPr>
        <p:txBody>
          <a:bodyPr>
            <a:normAutofit lnSpcReduction="10000"/>
          </a:bodyPr>
          <a:lstStyle/>
          <a:p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878C6DE-02D1-7CBE-B59C-4A8FEFF8BB43}"/>
              </a:ext>
            </a:extLst>
          </p:cNvPr>
          <p:cNvGraphicFramePr>
            <a:graphicFrameLocks noGrp="1"/>
          </p:cNvGraphicFramePr>
          <p:nvPr/>
        </p:nvGraphicFramePr>
        <p:xfrm>
          <a:off x="1212788" y="2915982"/>
          <a:ext cx="3282072" cy="1910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036">
                  <a:extLst>
                    <a:ext uri="{9D8B030D-6E8A-4147-A177-3AD203B41FA5}">
                      <a16:colId xmlns:a16="http://schemas.microsoft.com/office/drawing/2014/main" val="983253077"/>
                    </a:ext>
                  </a:extLst>
                </a:gridCol>
              </a:tblGrid>
              <a:tr h="288000">
                <a:tc grid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antibiogram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da-DK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CTX-M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KPC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DETECTED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 u="none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OXA-48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DETECTED</a:t>
                      </a:r>
                      <a:endParaRPr kumimoji="0" lang="da-DK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4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detected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5843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09C0C98B-1321-5A3B-4561-AD673A9C0169}"/>
              </a:ext>
            </a:extLst>
          </p:cNvPr>
          <p:cNvSpPr txBox="1"/>
          <p:nvPr/>
        </p:nvSpPr>
        <p:spPr>
          <a:xfrm>
            <a:off x="1212788" y="5070597"/>
            <a:ext cx="337185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de-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escalation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/>
              <a:t>CEFTAZIDIME-AVIBACTAM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AMIKACIN</a:t>
            </a:r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14FF8DF-3306-33AB-4771-8AC8EF2E94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193" y="5807676"/>
            <a:ext cx="8420874" cy="38017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tabLst>
                <a:tab pos="177800" algn="l"/>
              </a:tabLst>
            </a:pPr>
            <a:r>
              <a:rPr lang="fr-FR" sz="800" dirty="0"/>
              <a:t>G.M. </a:t>
            </a:r>
            <a:r>
              <a:rPr lang="fr-FR" sz="800" dirty="0" err="1"/>
              <a:t>Rossolini</a:t>
            </a:r>
            <a:r>
              <a:rPr lang="fr-FR" sz="800" dirty="0"/>
              <a:t> – data on file</a:t>
            </a:r>
          </a:p>
        </p:txBody>
      </p:sp>
    </p:spTree>
    <p:extLst>
      <p:ext uri="{BB962C8B-B14F-4D97-AF65-F5344CB8AC3E}">
        <p14:creationId xmlns:p14="http://schemas.microsoft.com/office/powerpoint/2010/main" val="39186168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081528" cy="2114016"/>
          </a:xfrm>
        </p:spPr>
        <p:txBody>
          <a:bodyPr/>
          <a:lstStyle/>
          <a:p>
            <a:r>
              <a:rPr lang="fr-FR" sz="2800" dirty="0" err="1"/>
              <a:t>Antibiotic</a:t>
            </a:r>
            <a:r>
              <a:rPr lang="fr-FR" sz="2800" dirty="0"/>
              <a:t> </a:t>
            </a:r>
            <a:r>
              <a:rPr lang="fr-FR" sz="2800" dirty="0" err="1"/>
              <a:t>regimens</a:t>
            </a:r>
            <a:r>
              <a:rPr lang="fr-FR" sz="2800" dirty="0"/>
              <a:t> </a:t>
            </a:r>
            <a:r>
              <a:rPr lang="fr-FR" sz="2800" dirty="0" err="1"/>
              <a:t>including</a:t>
            </a:r>
            <a:r>
              <a:rPr lang="fr-FR" sz="2800" dirty="0"/>
              <a:t> vs not </a:t>
            </a:r>
            <a:r>
              <a:rPr lang="fr-FR" sz="2800" dirty="0" err="1"/>
              <a:t>including</a:t>
            </a:r>
            <a:r>
              <a:rPr lang="fr-FR" sz="2800" dirty="0"/>
              <a:t> </a:t>
            </a:r>
            <a:r>
              <a:rPr lang="fr-FR" sz="2800" dirty="0" err="1"/>
              <a:t>cefiderocol</a:t>
            </a:r>
            <a:r>
              <a:rPr lang="fr-FR" sz="2800" dirty="0"/>
              <a:t> for the </a:t>
            </a:r>
            <a:r>
              <a:rPr lang="fr-FR" sz="2800" dirty="0" err="1"/>
              <a:t>treatment</a:t>
            </a:r>
            <a:r>
              <a:rPr lang="fr-FR" sz="2800" dirty="0"/>
              <a:t> of </a:t>
            </a:r>
            <a:r>
              <a:rPr lang="fr-FR" sz="2800" dirty="0" err="1"/>
              <a:t>carbapenem-resistant</a:t>
            </a:r>
            <a:r>
              <a:rPr lang="fr-FR" sz="2800" dirty="0"/>
              <a:t> </a:t>
            </a:r>
            <a:r>
              <a:rPr lang="fr-FR" sz="2800" i="1" dirty="0"/>
              <a:t>A. </a:t>
            </a:r>
            <a:r>
              <a:rPr lang="fr-FR" sz="2800" i="1" dirty="0" err="1"/>
              <a:t>baumannii</a:t>
            </a:r>
            <a:r>
              <a:rPr lang="fr-FR" sz="2800" i="1" dirty="0"/>
              <a:t> </a:t>
            </a:r>
            <a:r>
              <a:rPr lang="fr-FR" sz="2800" dirty="0" err="1"/>
              <a:t>ventilator-associated</a:t>
            </a:r>
            <a:r>
              <a:rPr lang="fr-FR" sz="2800" dirty="0"/>
              <a:t> </a:t>
            </a:r>
            <a:r>
              <a:rPr lang="fr-FR" sz="2800" dirty="0" err="1"/>
              <a:t>pneumonia</a:t>
            </a:r>
            <a:r>
              <a:rPr lang="fr-FR" sz="2800" dirty="0"/>
              <a:t> in intensive care unit: a </a:t>
            </a:r>
            <a:r>
              <a:rPr lang="fr-FR" sz="2800" dirty="0" err="1"/>
              <a:t>propensity-weighted</a:t>
            </a:r>
            <a:r>
              <a:rPr lang="fr-FR" sz="2800" dirty="0"/>
              <a:t> </a:t>
            </a:r>
            <a:r>
              <a:rPr lang="fr-FR" sz="2800" dirty="0" err="1"/>
              <a:t>retrospective</a:t>
            </a:r>
            <a:r>
              <a:rPr lang="fr-FR" sz="2800" dirty="0"/>
              <a:t> </a:t>
            </a:r>
            <a:r>
              <a:rPr lang="fr-FR" sz="2800" dirty="0" err="1"/>
              <a:t>observational</a:t>
            </a:r>
            <a:r>
              <a:rPr lang="fr-FR" sz="2800" dirty="0"/>
              <a:t> </a:t>
            </a:r>
            <a:r>
              <a:rPr lang="fr-FR" sz="2800" dirty="0" err="1"/>
              <a:t>cohort</a:t>
            </a:r>
            <a:r>
              <a:rPr lang="fr-FR" sz="2800" dirty="0"/>
              <a:t> </a:t>
            </a:r>
            <a:r>
              <a:rPr lang="fr-FR" sz="2800" dirty="0" err="1"/>
              <a:t>study</a:t>
            </a:r>
            <a:r>
              <a:rPr lang="fr-FR" sz="28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E. Rando et al., ECCMID</a:t>
            </a:r>
            <a:r>
              <a:rPr lang="it-IT" baseline="30000" dirty="0"/>
              <a:t>®</a:t>
            </a:r>
            <a:r>
              <a:rPr lang="it-IT" dirty="0"/>
              <a:t> 2023, Abs #E0166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Resistance to novel antibiotics and beta-lactamase inhibitors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939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25F87-5519-CDA5-B367-997E349C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128514"/>
            <a:ext cx="11104990" cy="817700"/>
          </a:xfrm>
          <a:solidFill>
            <a:schemeClr val="bg1"/>
          </a:solidFill>
        </p:spPr>
        <p:txBody>
          <a:bodyPr/>
          <a:lstStyle/>
          <a:p>
            <a:r>
              <a:rPr lang="fr-FR" sz="2000" dirty="0" err="1"/>
              <a:t>Antibiotic</a:t>
            </a:r>
            <a:r>
              <a:rPr lang="fr-FR" sz="2000" dirty="0"/>
              <a:t> </a:t>
            </a:r>
            <a:r>
              <a:rPr lang="fr-FR" sz="2000" dirty="0" err="1"/>
              <a:t>regimens</a:t>
            </a:r>
            <a:r>
              <a:rPr lang="fr-FR" sz="2000" dirty="0"/>
              <a:t> </a:t>
            </a:r>
            <a:r>
              <a:rPr lang="fr-FR" sz="2000" dirty="0" err="1"/>
              <a:t>includind</a:t>
            </a:r>
            <a:r>
              <a:rPr lang="fr-FR" sz="2000" dirty="0"/>
              <a:t> </a:t>
            </a:r>
            <a:r>
              <a:rPr lang="fr-FR" sz="2000" i="1" dirty="0"/>
              <a:t>vs</a:t>
            </a:r>
            <a:r>
              <a:rPr lang="fr-FR" sz="2000" dirty="0"/>
              <a:t> not-</a:t>
            </a:r>
            <a:r>
              <a:rPr lang="fr-FR" sz="2000" dirty="0" err="1"/>
              <a:t>including</a:t>
            </a:r>
            <a:r>
              <a:rPr lang="fr-FR" sz="2000" dirty="0"/>
              <a:t> </a:t>
            </a:r>
            <a:r>
              <a:rPr lang="fr-FR" sz="2000" dirty="0" err="1"/>
              <a:t>cefiderocol</a:t>
            </a:r>
            <a:r>
              <a:rPr lang="fr-FR" sz="2000" dirty="0"/>
              <a:t> for the </a:t>
            </a:r>
            <a:r>
              <a:rPr lang="fr-FR" sz="2000" dirty="0" err="1"/>
              <a:t>treatment</a:t>
            </a:r>
            <a:r>
              <a:rPr lang="fr-FR" sz="2000" dirty="0"/>
              <a:t> of </a:t>
            </a:r>
            <a:r>
              <a:rPr lang="fr-FR" sz="2000" dirty="0" err="1"/>
              <a:t>carbapenem-resistant</a:t>
            </a:r>
            <a:r>
              <a:rPr lang="fr-FR" sz="2000" dirty="0"/>
              <a:t> </a:t>
            </a:r>
            <a:r>
              <a:rPr lang="fr-FR" sz="2000" i="1" dirty="0"/>
              <a:t>A. </a:t>
            </a:r>
            <a:r>
              <a:rPr lang="fr-FR" sz="2000" i="1" dirty="0" err="1"/>
              <a:t>baumannii</a:t>
            </a:r>
            <a:r>
              <a:rPr lang="fr-FR" sz="2000" i="1" dirty="0"/>
              <a:t> </a:t>
            </a:r>
            <a:r>
              <a:rPr lang="fr-FR" sz="2000" dirty="0" err="1"/>
              <a:t>ventilator-associated</a:t>
            </a:r>
            <a:r>
              <a:rPr lang="fr-FR" sz="2000" dirty="0"/>
              <a:t> </a:t>
            </a:r>
            <a:r>
              <a:rPr lang="fr-FR" sz="2000" dirty="0" err="1"/>
              <a:t>pneumonia</a:t>
            </a:r>
            <a:r>
              <a:rPr lang="fr-FR" sz="2000" dirty="0"/>
              <a:t> in intensive care unit: a </a:t>
            </a:r>
            <a:r>
              <a:rPr lang="fr-FR" sz="2000" dirty="0" err="1"/>
              <a:t>propensity-weighted</a:t>
            </a:r>
            <a:r>
              <a:rPr lang="fr-FR" sz="2000" dirty="0"/>
              <a:t> </a:t>
            </a:r>
            <a:r>
              <a:rPr lang="fr-FR" sz="2000" dirty="0" err="1"/>
              <a:t>cohort</a:t>
            </a:r>
            <a:r>
              <a:rPr lang="fr-FR" sz="2000" dirty="0"/>
              <a:t> </a:t>
            </a:r>
            <a:r>
              <a:rPr lang="fr-FR" sz="2000" dirty="0" err="1"/>
              <a:t>study</a:t>
            </a:r>
            <a:endParaRPr lang="fr-FR" sz="20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E. Rando et al., ECCMID</a:t>
            </a:r>
            <a:r>
              <a:rPr lang="it-IT" baseline="30000" dirty="0"/>
              <a:t>®</a:t>
            </a:r>
            <a:r>
              <a:rPr lang="it-IT" dirty="0"/>
              <a:t> 2023, Abs #E0166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2B293-E59B-13DA-2498-92E700F6DA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1211501"/>
            <a:ext cx="11104989" cy="4232354"/>
          </a:xfrm>
        </p:spPr>
        <p:txBody>
          <a:bodyPr/>
          <a:lstStyle/>
          <a:p>
            <a:r>
              <a:rPr lang="fr-FR" dirty="0"/>
              <a:t>Background and </a:t>
            </a:r>
            <a:r>
              <a:rPr lang="fr-FR" dirty="0" err="1"/>
              <a:t>aim</a:t>
            </a:r>
            <a:endParaRPr lang="fr-FR" dirty="0"/>
          </a:p>
          <a:p>
            <a:pPr lvl="1"/>
            <a:r>
              <a:rPr lang="fr-FR" dirty="0" err="1"/>
              <a:t>Cefiderocol</a:t>
            </a:r>
            <a:r>
              <a:rPr lang="fr-FR" dirty="0"/>
              <a:t> (FDC) </a:t>
            </a:r>
            <a:r>
              <a:rPr lang="fr-FR" dirty="0" err="1"/>
              <a:t>role</a:t>
            </a:r>
            <a:r>
              <a:rPr lang="fr-FR" dirty="0"/>
              <a:t> in CRAB-VAP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controversial</a:t>
            </a:r>
            <a:r>
              <a:rPr lang="fr-FR" dirty="0"/>
              <a:t>. The </a:t>
            </a:r>
            <a:r>
              <a:rPr lang="fr-FR" dirty="0" err="1"/>
              <a:t>study’s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compare FDC-</a:t>
            </a:r>
            <a:r>
              <a:rPr lang="fr-FR" i="1" dirty="0"/>
              <a:t>vs</a:t>
            </a:r>
            <a:r>
              <a:rPr lang="fr-FR" dirty="0"/>
              <a:t> not-FDC-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regimens</a:t>
            </a:r>
            <a:r>
              <a:rPr lang="fr-FR" dirty="0"/>
              <a:t> for CRAB-VAP.</a:t>
            </a:r>
          </a:p>
          <a:p>
            <a:r>
              <a:rPr lang="fr-FR" dirty="0"/>
              <a:t>Methods</a:t>
            </a:r>
          </a:p>
          <a:p>
            <a:pPr lvl="1"/>
            <a:r>
              <a:rPr lang="fr-FR" b="1" dirty="0"/>
              <a:t>Patients: </a:t>
            </a:r>
            <a:r>
              <a:rPr lang="fr-FR" dirty="0"/>
              <a:t>134 </a:t>
            </a:r>
            <a:r>
              <a:rPr lang="fr-FR" dirty="0" err="1"/>
              <a:t>screened</a:t>
            </a:r>
            <a:r>
              <a:rPr lang="fr-FR" dirty="0"/>
              <a:t>, 119 </a:t>
            </a:r>
            <a:r>
              <a:rPr lang="fr-FR" dirty="0" err="1"/>
              <a:t>eligible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CRAB-VAP at A. Gemelli Hospital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September</a:t>
            </a:r>
            <a:r>
              <a:rPr lang="fr-FR" dirty="0"/>
              <a:t> 2020 to </a:t>
            </a:r>
            <a:r>
              <a:rPr lang="fr-FR" dirty="0" err="1"/>
              <a:t>December</a:t>
            </a:r>
            <a:r>
              <a:rPr lang="fr-FR" dirty="0"/>
              <a:t> 2022. </a:t>
            </a:r>
            <a:r>
              <a:rPr lang="fr-FR" b="1" dirty="0" err="1"/>
              <a:t>Primary</a:t>
            </a:r>
            <a:r>
              <a:rPr lang="fr-FR" b="1" dirty="0"/>
              <a:t> </a:t>
            </a:r>
            <a:r>
              <a:rPr lang="fr-FR" b="1" dirty="0" err="1"/>
              <a:t>outcome</a:t>
            </a:r>
            <a:r>
              <a:rPr lang="fr-FR" b="1" dirty="0"/>
              <a:t>: </a:t>
            </a:r>
            <a:r>
              <a:rPr lang="fr-FR" dirty="0"/>
              <a:t>28-day all-cause </a:t>
            </a:r>
            <a:r>
              <a:rPr lang="fr-FR" dirty="0" err="1"/>
              <a:t>mortality</a:t>
            </a:r>
            <a:r>
              <a:rPr lang="fr-FR" dirty="0"/>
              <a:t>. </a:t>
            </a:r>
            <a:r>
              <a:rPr lang="fr-FR" b="1" dirty="0" err="1"/>
              <a:t>Analysis</a:t>
            </a:r>
            <a:r>
              <a:rPr lang="fr-FR" b="1" dirty="0"/>
              <a:t>:</a:t>
            </a:r>
            <a:r>
              <a:rPr lang="fr-FR" dirty="0"/>
              <a:t> </a:t>
            </a:r>
            <a:r>
              <a:rPr lang="fr-FR" dirty="0" err="1"/>
              <a:t>propensity</a:t>
            </a:r>
            <a:r>
              <a:rPr lang="fr-FR" dirty="0"/>
              <a:t> score of </a:t>
            </a:r>
            <a:r>
              <a:rPr lang="fr-FR" dirty="0" err="1"/>
              <a:t>receiving</a:t>
            </a:r>
            <a:r>
              <a:rPr lang="fr-FR" dirty="0"/>
              <a:t> FDC and PS multiple </a:t>
            </a:r>
            <a:r>
              <a:rPr lang="fr-FR" dirty="0" err="1"/>
              <a:t>logistic</a:t>
            </a:r>
            <a:r>
              <a:rPr lang="fr-FR" dirty="0"/>
              <a:t> </a:t>
            </a:r>
            <a:r>
              <a:rPr lang="fr-FR" dirty="0" err="1"/>
              <a:t>regression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for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for 28-day </a:t>
            </a:r>
            <a:r>
              <a:rPr lang="fr-FR" dirty="0" err="1"/>
              <a:t>mortality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IPTW. Kaplan-Meier </a:t>
            </a:r>
            <a:r>
              <a:rPr lang="fr-FR" dirty="0" err="1"/>
              <a:t>curves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calculated</a:t>
            </a:r>
            <a:endParaRPr lang="fr-FR" dirty="0"/>
          </a:p>
          <a:p>
            <a:r>
              <a:rPr lang="fr-FR" dirty="0" err="1"/>
              <a:t>Results</a:t>
            </a:r>
            <a:endParaRPr lang="fr-FR" dirty="0"/>
          </a:p>
          <a:p>
            <a:pPr lvl="1"/>
            <a:r>
              <a:rPr lang="fr-FR" dirty="0"/>
              <a:t>28-day </a:t>
            </a:r>
            <a:r>
              <a:rPr lang="fr-FR" dirty="0" err="1"/>
              <a:t>mortality</a:t>
            </a:r>
            <a:r>
              <a:rPr lang="fr-FR" dirty="0"/>
              <a:t> </a:t>
            </a:r>
            <a:r>
              <a:rPr lang="fr-FR" dirty="0" err="1"/>
              <a:t>differed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groups (</a:t>
            </a:r>
            <a:r>
              <a:rPr lang="fr-FR" i="1" dirty="0"/>
              <a:t>p</a:t>
            </a:r>
            <a:r>
              <a:rPr lang="fr-FR" dirty="0"/>
              <a:t>=0.023), as </a:t>
            </a:r>
            <a:r>
              <a:rPr lang="fr-FR" dirty="0" err="1"/>
              <a:t>reported</a:t>
            </a:r>
            <a:r>
              <a:rPr lang="fr-FR" dirty="0"/>
              <a:t> in Table 1. </a:t>
            </a:r>
            <a:r>
              <a:rPr lang="fr-FR" b="1" dirty="0"/>
              <a:t>FDC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28-day </a:t>
            </a:r>
            <a:r>
              <a:rPr lang="fr-FR" dirty="0" err="1"/>
              <a:t>survival</a:t>
            </a:r>
            <a:r>
              <a:rPr lang="fr-FR" dirty="0"/>
              <a:t> (OR 0.46, 95% CI 0.24-0.88). </a:t>
            </a:r>
            <a:r>
              <a:rPr lang="fr-FR" b="1" dirty="0"/>
              <a:t>Age</a:t>
            </a:r>
            <a:r>
              <a:rPr lang="fr-FR" dirty="0"/>
              <a:t> (OR 1.05, 95% CI 1.00-1.09), </a:t>
            </a:r>
            <a:r>
              <a:rPr lang="fr-FR" b="1" dirty="0"/>
              <a:t>SOFA score </a:t>
            </a:r>
            <a:r>
              <a:rPr lang="fr-FR" dirty="0"/>
              <a:t>(OR 1.16, 95% CI 1.02-1.34), and </a:t>
            </a:r>
            <a:r>
              <a:rPr lang="fr-FR" b="1" dirty="0" err="1"/>
              <a:t>septic</a:t>
            </a:r>
            <a:r>
              <a:rPr lang="fr-FR" b="1" dirty="0"/>
              <a:t> </a:t>
            </a:r>
            <a:r>
              <a:rPr lang="fr-FR" b="1" dirty="0" err="1"/>
              <a:t>shock</a:t>
            </a:r>
            <a:r>
              <a:rPr lang="fr-FR" b="1" dirty="0"/>
              <a:t> </a:t>
            </a:r>
            <a:r>
              <a:rPr lang="fr-FR" dirty="0"/>
              <a:t>(OR 3.98, 95% CI 1.65-10.30)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28-day </a:t>
            </a:r>
            <a:r>
              <a:rPr lang="fr-FR" dirty="0" err="1"/>
              <a:t>mortality</a:t>
            </a:r>
            <a:r>
              <a:rPr lang="fr-FR" dirty="0"/>
              <a:t> (Table 2). Kaplan-Meier </a:t>
            </a:r>
            <a:r>
              <a:rPr lang="fr-FR" dirty="0" err="1"/>
              <a:t>curves</a:t>
            </a:r>
            <a:r>
              <a:rPr lang="fr-FR" dirty="0"/>
              <a:t> </a:t>
            </a:r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differed</a:t>
            </a:r>
            <a:r>
              <a:rPr lang="fr-FR" dirty="0"/>
              <a:t> (</a:t>
            </a:r>
            <a:r>
              <a:rPr lang="fr-FR" i="1" dirty="0"/>
              <a:t>p</a:t>
            </a:r>
            <a:r>
              <a:rPr lang="fr-FR" dirty="0"/>
              <a:t>=0.038), as </a:t>
            </a:r>
            <a:r>
              <a:rPr lang="fr-FR" dirty="0" err="1"/>
              <a:t>shown</a:t>
            </a:r>
            <a:r>
              <a:rPr lang="fr-FR" dirty="0"/>
              <a:t> in Figure 1.</a:t>
            </a:r>
          </a:p>
          <a:p>
            <a:r>
              <a:rPr lang="fr-FR" dirty="0"/>
              <a:t>Conclusions</a:t>
            </a:r>
          </a:p>
          <a:p>
            <a:pPr lvl="1"/>
            <a:r>
              <a:rPr lang="fr-FR" dirty="0"/>
              <a:t>FDC </a:t>
            </a:r>
            <a:r>
              <a:rPr lang="fr-FR" dirty="0" err="1"/>
              <a:t>regimens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valuable</a:t>
            </a:r>
            <a:r>
              <a:rPr lang="fr-FR" dirty="0"/>
              <a:t> options for CRAB-VAP. Future </a:t>
            </a:r>
            <a:r>
              <a:rPr lang="fr-FR" dirty="0" err="1"/>
              <a:t>RCTs</a:t>
            </a:r>
            <a:r>
              <a:rPr lang="fr-FR" dirty="0"/>
              <a:t> are </a:t>
            </a:r>
            <a:r>
              <a:rPr lang="fr-FR" dirty="0" err="1"/>
              <a:t>needed</a:t>
            </a:r>
            <a:r>
              <a:rPr lang="fr-FR" dirty="0"/>
              <a:t>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7084071-7005-0E07-53DC-99644F81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2331020-7373-4984-02AB-3EA57C66A6DA}"/>
              </a:ext>
            </a:extLst>
          </p:cNvPr>
          <p:cNvCxnSpPr>
            <a:cxnSpLocks/>
          </p:cNvCxnSpPr>
          <p:nvPr/>
        </p:nvCxnSpPr>
        <p:spPr>
          <a:xfrm>
            <a:off x="960194" y="1025734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84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136506-7123-E87A-A4A9-A348CAD4426D}"/>
              </a:ext>
            </a:extLst>
          </p:cNvPr>
          <p:cNvSpPr/>
          <p:nvPr/>
        </p:nvSpPr>
        <p:spPr>
          <a:xfrm>
            <a:off x="889000" y="287867"/>
            <a:ext cx="11303000" cy="62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873EA93-8CE7-FE98-2B85-4A485A100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046395"/>
              </p:ext>
            </p:extLst>
          </p:nvPr>
        </p:nvGraphicFramePr>
        <p:xfrm>
          <a:off x="1313592" y="1319656"/>
          <a:ext cx="10398191" cy="41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1. Non-FDC vs. FDC-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containing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regimens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851954"/>
                  </a:ext>
                </a:extLst>
              </a:tr>
              <a:tr h="360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Regimens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622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Non-FDC, N = 61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FDC, N = 58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-value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 (67,74)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 (54,70)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 sex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(20)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(28)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 </a:t>
                      </a:r>
                      <a:r>
                        <a:rPr lang="fr-FR" sz="1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fr-FR" sz="14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kg/m²</a:t>
                      </a:r>
                      <a:endParaRPr lang="en-US" sz="140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(44)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(31)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 (100)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(93)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SARS-CoV-2 vaccination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(3.3)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(28)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CCI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4.00 (3.00, 6.00)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4.00 (2.25, 6.00)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Tracheostomy before VAP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(15)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(34)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SOFA score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(5.0, 10.0)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(5.0, 10.0)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0.50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Septic shock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(30)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(26)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2338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CRRT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(15)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(16)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8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ECMO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(1.6)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(3.4)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453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28-DAY MORTALITY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(64)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(43)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495311"/>
                  </a:ext>
                </a:extLst>
              </a:tr>
            </a:tbl>
          </a:graphicData>
        </a:graphic>
      </p:graphicFrame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60E02-CF24-37FB-33ED-6472A1ECB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E. Rando et al., ECCMID</a:t>
            </a:r>
            <a:r>
              <a:rPr lang="it-IT" baseline="30000" dirty="0"/>
              <a:t>®</a:t>
            </a:r>
            <a:r>
              <a:rPr lang="it-IT" dirty="0"/>
              <a:t> 2023, Abs #E0166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D8A49AC-7786-152B-BFB1-6176D396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F59BCD2-2CA5-1E06-0005-3887FC4C6E29}"/>
              </a:ext>
            </a:extLst>
          </p:cNvPr>
          <p:cNvSpPr txBox="1">
            <a:spLocks/>
          </p:cNvSpPr>
          <p:nvPr/>
        </p:nvSpPr>
        <p:spPr>
          <a:xfrm>
            <a:off x="960194" y="128514"/>
            <a:ext cx="11104990" cy="817700"/>
          </a:xfrm>
          <a:prstGeom prst="rect">
            <a:avLst/>
          </a:prstGeom>
          <a:solidFill>
            <a:schemeClr val="bg1"/>
          </a:solidFill>
        </p:spPr>
        <p:txBody>
          <a:bodyPr numCol="1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dirty="0" err="1"/>
              <a:t>Antibiotic</a:t>
            </a:r>
            <a:r>
              <a:rPr lang="fr-FR" sz="2000" dirty="0"/>
              <a:t> </a:t>
            </a:r>
            <a:r>
              <a:rPr lang="fr-FR" sz="2000" dirty="0" err="1"/>
              <a:t>regimens</a:t>
            </a:r>
            <a:r>
              <a:rPr lang="fr-FR" sz="2000" dirty="0"/>
              <a:t> </a:t>
            </a:r>
            <a:r>
              <a:rPr lang="fr-FR" sz="2000" dirty="0" err="1"/>
              <a:t>includind</a:t>
            </a:r>
            <a:r>
              <a:rPr lang="fr-FR" sz="2000" dirty="0"/>
              <a:t> </a:t>
            </a:r>
            <a:r>
              <a:rPr lang="fr-FR" sz="2000" i="1" dirty="0"/>
              <a:t>vs</a:t>
            </a:r>
            <a:r>
              <a:rPr lang="fr-FR" sz="2000" dirty="0"/>
              <a:t> not-</a:t>
            </a:r>
            <a:r>
              <a:rPr lang="fr-FR" sz="2000" dirty="0" err="1"/>
              <a:t>including</a:t>
            </a:r>
            <a:r>
              <a:rPr lang="fr-FR" sz="2000" dirty="0"/>
              <a:t> </a:t>
            </a:r>
            <a:r>
              <a:rPr lang="fr-FR" sz="2000" dirty="0" err="1"/>
              <a:t>cefiderocol</a:t>
            </a:r>
            <a:r>
              <a:rPr lang="fr-FR" sz="2000" dirty="0"/>
              <a:t> for the </a:t>
            </a:r>
            <a:r>
              <a:rPr lang="fr-FR" sz="2000" dirty="0" err="1"/>
              <a:t>treatment</a:t>
            </a:r>
            <a:r>
              <a:rPr lang="fr-FR" sz="2000" dirty="0"/>
              <a:t> of </a:t>
            </a:r>
            <a:r>
              <a:rPr lang="fr-FR" sz="2000" dirty="0" err="1"/>
              <a:t>carbapenem-resistant</a:t>
            </a:r>
            <a:r>
              <a:rPr lang="fr-FR" sz="2000" dirty="0"/>
              <a:t> </a:t>
            </a:r>
            <a:r>
              <a:rPr lang="fr-FR" sz="2000" i="1" dirty="0"/>
              <a:t>A. </a:t>
            </a:r>
            <a:r>
              <a:rPr lang="fr-FR" sz="2000" i="1" dirty="0" err="1"/>
              <a:t>baumannii</a:t>
            </a:r>
            <a:r>
              <a:rPr lang="fr-FR" sz="2000" i="1" dirty="0"/>
              <a:t> </a:t>
            </a:r>
            <a:r>
              <a:rPr lang="fr-FR" sz="2000" dirty="0" err="1"/>
              <a:t>ventilator-associated</a:t>
            </a:r>
            <a:r>
              <a:rPr lang="fr-FR" sz="2000" dirty="0"/>
              <a:t> </a:t>
            </a:r>
            <a:r>
              <a:rPr lang="fr-FR" sz="2000" dirty="0" err="1"/>
              <a:t>pneumonia</a:t>
            </a:r>
            <a:r>
              <a:rPr lang="fr-FR" sz="2000" dirty="0"/>
              <a:t> in intensive care unit: a </a:t>
            </a:r>
            <a:r>
              <a:rPr lang="fr-FR" sz="2000" dirty="0" err="1"/>
              <a:t>propensity-weighted</a:t>
            </a:r>
            <a:r>
              <a:rPr lang="fr-FR" sz="2000" dirty="0"/>
              <a:t> </a:t>
            </a:r>
            <a:r>
              <a:rPr lang="fr-FR" sz="2000" dirty="0" err="1"/>
              <a:t>cohort</a:t>
            </a:r>
            <a:r>
              <a:rPr lang="fr-FR" sz="2000" dirty="0"/>
              <a:t> </a:t>
            </a:r>
            <a:r>
              <a:rPr lang="fr-FR" sz="2000" dirty="0" err="1"/>
              <a:t>study</a:t>
            </a:r>
            <a:endParaRPr lang="fr-FR" sz="2000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287AE30-F194-8EC8-8439-4C3AA598A00A}"/>
              </a:ext>
            </a:extLst>
          </p:cNvPr>
          <p:cNvCxnSpPr>
            <a:cxnSpLocks/>
          </p:cNvCxnSpPr>
          <p:nvPr/>
        </p:nvCxnSpPr>
        <p:spPr>
          <a:xfrm>
            <a:off x="960194" y="1025734"/>
            <a:ext cx="11104989" cy="0"/>
          </a:xfrm>
          <a:prstGeom prst="line">
            <a:avLst/>
          </a:prstGeom>
          <a:ln w="19050">
            <a:solidFill>
              <a:srgbClr val="96BD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49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EC2BD-6873-4B63-356A-1EAFD6B5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Figure 1. Survival </a:t>
            </a:r>
            <a:r>
              <a:rPr lang="fr-FR" dirty="0" err="1"/>
              <a:t>curves</a:t>
            </a:r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6C9D9-AE62-CEBB-E1C3-FAD7C625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E. Rando et al., ECCMID</a:t>
            </a:r>
            <a:r>
              <a:rPr lang="it-IT" baseline="30000" dirty="0"/>
              <a:t>®</a:t>
            </a:r>
            <a:r>
              <a:rPr lang="it-IT" dirty="0"/>
              <a:t> 2023, Abs #E0166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746E3EE-2D62-B423-B830-7F44E4B10547}"/>
              </a:ext>
            </a:extLst>
          </p:cNvPr>
          <p:cNvGraphicFramePr/>
          <p:nvPr/>
        </p:nvGraphicFramePr>
        <p:xfrm>
          <a:off x="1697175" y="1161113"/>
          <a:ext cx="8725209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B284EC6-C8B3-7F28-8AB0-8F6CB5BB9B7C}"/>
              </a:ext>
            </a:extLst>
          </p:cNvPr>
          <p:cNvSpPr/>
          <p:nvPr/>
        </p:nvSpPr>
        <p:spPr>
          <a:xfrm>
            <a:off x="2552576" y="1301009"/>
            <a:ext cx="7937500" cy="1466850"/>
          </a:xfrm>
          <a:custGeom>
            <a:avLst/>
            <a:gdLst>
              <a:gd name="connsiteX0" fmla="*/ 0 w 7937500"/>
              <a:gd name="connsiteY0" fmla="*/ 0 h 1466850"/>
              <a:gd name="connsiteX1" fmla="*/ 539750 w 7937500"/>
              <a:gd name="connsiteY1" fmla="*/ 6350 h 1466850"/>
              <a:gd name="connsiteX2" fmla="*/ 539750 w 7937500"/>
              <a:gd name="connsiteY2" fmla="*/ 63500 h 1466850"/>
              <a:gd name="connsiteX3" fmla="*/ 1092200 w 7937500"/>
              <a:gd name="connsiteY3" fmla="*/ 63500 h 1466850"/>
              <a:gd name="connsiteX4" fmla="*/ 1092200 w 7937500"/>
              <a:gd name="connsiteY4" fmla="*/ 298450 h 1466850"/>
              <a:gd name="connsiteX5" fmla="*/ 1365250 w 7937500"/>
              <a:gd name="connsiteY5" fmla="*/ 298450 h 1466850"/>
              <a:gd name="connsiteX6" fmla="*/ 1365250 w 7937500"/>
              <a:gd name="connsiteY6" fmla="*/ 387350 h 1466850"/>
              <a:gd name="connsiteX7" fmla="*/ 1631950 w 7937500"/>
              <a:gd name="connsiteY7" fmla="*/ 393700 h 1466850"/>
              <a:gd name="connsiteX8" fmla="*/ 1631950 w 7937500"/>
              <a:gd name="connsiteY8" fmla="*/ 520700 h 1466850"/>
              <a:gd name="connsiteX9" fmla="*/ 1905000 w 7937500"/>
              <a:gd name="connsiteY9" fmla="*/ 520700 h 1466850"/>
              <a:gd name="connsiteX10" fmla="*/ 1905000 w 7937500"/>
              <a:gd name="connsiteY10" fmla="*/ 749300 h 1466850"/>
              <a:gd name="connsiteX11" fmla="*/ 2171700 w 7937500"/>
              <a:gd name="connsiteY11" fmla="*/ 755650 h 1466850"/>
              <a:gd name="connsiteX12" fmla="*/ 2171700 w 7937500"/>
              <a:gd name="connsiteY12" fmla="*/ 869950 h 1466850"/>
              <a:gd name="connsiteX13" fmla="*/ 2438400 w 7937500"/>
              <a:gd name="connsiteY13" fmla="*/ 869950 h 1466850"/>
              <a:gd name="connsiteX14" fmla="*/ 2451100 w 7937500"/>
              <a:gd name="connsiteY14" fmla="*/ 933450 h 1466850"/>
              <a:gd name="connsiteX15" fmla="*/ 3244850 w 7937500"/>
              <a:gd name="connsiteY15" fmla="*/ 946150 h 1466850"/>
              <a:gd name="connsiteX16" fmla="*/ 3244850 w 7937500"/>
              <a:gd name="connsiteY16" fmla="*/ 990600 h 1466850"/>
              <a:gd name="connsiteX17" fmla="*/ 3524250 w 7937500"/>
              <a:gd name="connsiteY17" fmla="*/ 996950 h 1466850"/>
              <a:gd name="connsiteX18" fmla="*/ 3524250 w 7937500"/>
              <a:gd name="connsiteY18" fmla="*/ 1047750 h 1466850"/>
              <a:gd name="connsiteX19" fmla="*/ 4318000 w 7937500"/>
              <a:gd name="connsiteY19" fmla="*/ 1047750 h 1466850"/>
              <a:gd name="connsiteX20" fmla="*/ 4330700 w 7937500"/>
              <a:gd name="connsiteY20" fmla="*/ 1098550 h 1466850"/>
              <a:gd name="connsiteX21" fmla="*/ 4591050 w 7937500"/>
              <a:gd name="connsiteY21" fmla="*/ 1104900 h 1466850"/>
              <a:gd name="connsiteX22" fmla="*/ 4616450 w 7937500"/>
              <a:gd name="connsiteY22" fmla="*/ 1168400 h 1466850"/>
              <a:gd name="connsiteX23" fmla="*/ 5143500 w 7937500"/>
              <a:gd name="connsiteY23" fmla="*/ 1168400 h 1466850"/>
              <a:gd name="connsiteX24" fmla="*/ 5149850 w 7937500"/>
              <a:gd name="connsiteY24" fmla="*/ 1225550 h 1466850"/>
              <a:gd name="connsiteX25" fmla="*/ 6483350 w 7937500"/>
              <a:gd name="connsiteY25" fmla="*/ 1225550 h 1466850"/>
              <a:gd name="connsiteX26" fmla="*/ 6489700 w 7937500"/>
              <a:gd name="connsiteY26" fmla="*/ 1276350 h 1466850"/>
              <a:gd name="connsiteX27" fmla="*/ 6781800 w 7937500"/>
              <a:gd name="connsiteY27" fmla="*/ 1282700 h 1466850"/>
              <a:gd name="connsiteX28" fmla="*/ 6781800 w 7937500"/>
              <a:gd name="connsiteY28" fmla="*/ 1390650 h 1466850"/>
              <a:gd name="connsiteX29" fmla="*/ 7569200 w 7937500"/>
              <a:gd name="connsiteY29" fmla="*/ 1390650 h 1466850"/>
              <a:gd name="connsiteX30" fmla="*/ 7569200 w 7937500"/>
              <a:gd name="connsiteY30" fmla="*/ 1466850 h 1466850"/>
              <a:gd name="connsiteX31" fmla="*/ 7937500 w 7937500"/>
              <a:gd name="connsiteY31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37500" h="1466850">
                <a:moveTo>
                  <a:pt x="0" y="0"/>
                </a:moveTo>
                <a:lnTo>
                  <a:pt x="539750" y="6350"/>
                </a:lnTo>
                <a:lnTo>
                  <a:pt x="539750" y="63500"/>
                </a:lnTo>
                <a:lnTo>
                  <a:pt x="1092200" y="63500"/>
                </a:lnTo>
                <a:lnTo>
                  <a:pt x="1092200" y="298450"/>
                </a:lnTo>
                <a:lnTo>
                  <a:pt x="1365250" y="298450"/>
                </a:lnTo>
                <a:lnTo>
                  <a:pt x="1365250" y="387350"/>
                </a:lnTo>
                <a:lnTo>
                  <a:pt x="1631950" y="393700"/>
                </a:lnTo>
                <a:lnTo>
                  <a:pt x="1631950" y="520700"/>
                </a:lnTo>
                <a:lnTo>
                  <a:pt x="1905000" y="520700"/>
                </a:lnTo>
                <a:lnTo>
                  <a:pt x="1905000" y="749300"/>
                </a:lnTo>
                <a:lnTo>
                  <a:pt x="2171700" y="755650"/>
                </a:lnTo>
                <a:lnTo>
                  <a:pt x="2171700" y="869950"/>
                </a:lnTo>
                <a:lnTo>
                  <a:pt x="2438400" y="869950"/>
                </a:lnTo>
                <a:lnTo>
                  <a:pt x="2451100" y="933450"/>
                </a:lnTo>
                <a:lnTo>
                  <a:pt x="3244850" y="946150"/>
                </a:lnTo>
                <a:lnTo>
                  <a:pt x="3244850" y="990600"/>
                </a:lnTo>
                <a:lnTo>
                  <a:pt x="3524250" y="996950"/>
                </a:lnTo>
                <a:lnTo>
                  <a:pt x="3524250" y="1047750"/>
                </a:lnTo>
                <a:lnTo>
                  <a:pt x="4318000" y="1047750"/>
                </a:lnTo>
                <a:lnTo>
                  <a:pt x="4330700" y="1098550"/>
                </a:lnTo>
                <a:lnTo>
                  <a:pt x="4591050" y="1104900"/>
                </a:lnTo>
                <a:lnTo>
                  <a:pt x="4616450" y="1168400"/>
                </a:lnTo>
                <a:lnTo>
                  <a:pt x="5143500" y="1168400"/>
                </a:lnTo>
                <a:lnTo>
                  <a:pt x="5149850" y="1225550"/>
                </a:lnTo>
                <a:lnTo>
                  <a:pt x="6483350" y="1225550"/>
                </a:lnTo>
                <a:lnTo>
                  <a:pt x="6489700" y="1276350"/>
                </a:lnTo>
                <a:lnTo>
                  <a:pt x="6781800" y="1282700"/>
                </a:lnTo>
                <a:lnTo>
                  <a:pt x="6781800" y="1390650"/>
                </a:lnTo>
                <a:lnTo>
                  <a:pt x="7569200" y="1390650"/>
                </a:lnTo>
                <a:lnTo>
                  <a:pt x="7569200" y="1466850"/>
                </a:lnTo>
                <a:lnTo>
                  <a:pt x="7937500" y="1466850"/>
                </a:ln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D75BE135-A240-CA24-2B30-0B9B2CF5A49C}"/>
              </a:ext>
            </a:extLst>
          </p:cNvPr>
          <p:cNvSpPr/>
          <p:nvPr/>
        </p:nvSpPr>
        <p:spPr>
          <a:xfrm>
            <a:off x="2570392" y="1294659"/>
            <a:ext cx="7918450" cy="2178050"/>
          </a:xfrm>
          <a:custGeom>
            <a:avLst/>
            <a:gdLst>
              <a:gd name="connsiteX0" fmla="*/ 0 w 7918450"/>
              <a:gd name="connsiteY0" fmla="*/ 0 h 2178050"/>
              <a:gd name="connsiteX1" fmla="*/ 514350 w 7918450"/>
              <a:gd name="connsiteY1" fmla="*/ 0 h 2178050"/>
              <a:gd name="connsiteX2" fmla="*/ 514350 w 7918450"/>
              <a:gd name="connsiteY2" fmla="*/ 292100 h 2178050"/>
              <a:gd name="connsiteX3" fmla="*/ 774700 w 7918450"/>
              <a:gd name="connsiteY3" fmla="*/ 292100 h 2178050"/>
              <a:gd name="connsiteX4" fmla="*/ 787400 w 7918450"/>
              <a:gd name="connsiteY4" fmla="*/ 342900 h 2178050"/>
              <a:gd name="connsiteX5" fmla="*/ 1041400 w 7918450"/>
              <a:gd name="connsiteY5" fmla="*/ 342900 h 2178050"/>
              <a:gd name="connsiteX6" fmla="*/ 1047750 w 7918450"/>
              <a:gd name="connsiteY6" fmla="*/ 387350 h 2178050"/>
              <a:gd name="connsiteX7" fmla="*/ 1327150 w 7918450"/>
              <a:gd name="connsiteY7" fmla="*/ 387350 h 2178050"/>
              <a:gd name="connsiteX8" fmla="*/ 1327150 w 7918450"/>
              <a:gd name="connsiteY8" fmla="*/ 444500 h 2178050"/>
              <a:gd name="connsiteX9" fmla="*/ 1593850 w 7918450"/>
              <a:gd name="connsiteY9" fmla="*/ 444500 h 2178050"/>
              <a:gd name="connsiteX10" fmla="*/ 1593850 w 7918450"/>
              <a:gd name="connsiteY10" fmla="*/ 628650 h 2178050"/>
              <a:gd name="connsiteX11" fmla="*/ 1860550 w 7918450"/>
              <a:gd name="connsiteY11" fmla="*/ 628650 h 2178050"/>
              <a:gd name="connsiteX12" fmla="*/ 1860550 w 7918450"/>
              <a:gd name="connsiteY12" fmla="*/ 730250 h 2178050"/>
              <a:gd name="connsiteX13" fmla="*/ 2127250 w 7918450"/>
              <a:gd name="connsiteY13" fmla="*/ 723900 h 2178050"/>
              <a:gd name="connsiteX14" fmla="*/ 2127250 w 7918450"/>
              <a:gd name="connsiteY14" fmla="*/ 774700 h 2178050"/>
              <a:gd name="connsiteX15" fmla="*/ 2387600 w 7918450"/>
              <a:gd name="connsiteY15" fmla="*/ 774700 h 2178050"/>
              <a:gd name="connsiteX16" fmla="*/ 2393950 w 7918450"/>
              <a:gd name="connsiteY16" fmla="*/ 831850 h 2178050"/>
              <a:gd name="connsiteX17" fmla="*/ 2660650 w 7918450"/>
              <a:gd name="connsiteY17" fmla="*/ 831850 h 2178050"/>
              <a:gd name="connsiteX18" fmla="*/ 2667000 w 7918450"/>
              <a:gd name="connsiteY18" fmla="*/ 1003300 h 2178050"/>
              <a:gd name="connsiteX19" fmla="*/ 2940050 w 7918450"/>
              <a:gd name="connsiteY19" fmla="*/ 1003300 h 2178050"/>
              <a:gd name="connsiteX20" fmla="*/ 2940050 w 7918450"/>
              <a:gd name="connsiteY20" fmla="*/ 1104900 h 2178050"/>
              <a:gd name="connsiteX21" fmla="*/ 3219450 w 7918450"/>
              <a:gd name="connsiteY21" fmla="*/ 1104900 h 2178050"/>
              <a:gd name="connsiteX22" fmla="*/ 3219450 w 7918450"/>
              <a:gd name="connsiteY22" fmla="*/ 1155700 h 2178050"/>
              <a:gd name="connsiteX23" fmla="*/ 3486150 w 7918450"/>
              <a:gd name="connsiteY23" fmla="*/ 1162050 h 2178050"/>
              <a:gd name="connsiteX24" fmla="*/ 3486150 w 7918450"/>
              <a:gd name="connsiteY24" fmla="*/ 1219200 h 2178050"/>
              <a:gd name="connsiteX25" fmla="*/ 3759200 w 7918450"/>
              <a:gd name="connsiteY25" fmla="*/ 1219200 h 2178050"/>
              <a:gd name="connsiteX26" fmla="*/ 3759200 w 7918450"/>
              <a:gd name="connsiteY26" fmla="*/ 1447800 h 2178050"/>
              <a:gd name="connsiteX27" fmla="*/ 4298950 w 7918450"/>
              <a:gd name="connsiteY27" fmla="*/ 1454150 h 2178050"/>
              <a:gd name="connsiteX28" fmla="*/ 4292600 w 7918450"/>
              <a:gd name="connsiteY28" fmla="*/ 1663700 h 2178050"/>
              <a:gd name="connsiteX29" fmla="*/ 4578350 w 7918450"/>
              <a:gd name="connsiteY29" fmla="*/ 1676400 h 2178050"/>
              <a:gd name="connsiteX30" fmla="*/ 4584700 w 7918450"/>
              <a:gd name="connsiteY30" fmla="*/ 1778000 h 2178050"/>
              <a:gd name="connsiteX31" fmla="*/ 4826000 w 7918450"/>
              <a:gd name="connsiteY31" fmla="*/ 1778000 h 2178050"/>
              <a:gd name="connsiteX32" fmla="*/ 4832350 w 7918450"/>
              <a:gd name="connsiteY32" fmla="*/ 1828800 h 2178050"/>
              <a:gd name="connsiteX33" fmla="*/ 5118100 w 7918450"/>
              <a:gd name="connsiteY33" fmla="*/ 1828800 h 2178050"/>
              <a:gd name="connsiteX34" fmla="*/ 5118100 w 7918450"/>
              <a:gd name="connsiteY34" fmla="*/ 1866900 h 2178050"/>
              <a:gd name="connsiteX35" fmla="*/ 5365750 w 7918450"/>
              <a:gd name="connsiteY35" fmla="*/ 1873250 h 2178050"/>
              <a:gd name="connsiteX36" fmla="*/ 5365750 w 7918450"/>
              <a:gd name="connsiteY36" fmla="*/ 1955800 h 2178050"/>
              <a:gd name="connsiteX37" fmla="*/ 5626100 w 7918450"/>
              <a:gd name="connsiteY37" fmla="*/ 1955800 h 2178050"/>
              <a:gd name="connsiteX38" fmla="*/ 5645150 w 7918450"/>
              <a:gd name="connsiteY38" fmla="*/ 2000250 h 2178050"/>
              <a:gd name="connsiteX39" fmla="*/ 6724650 w 7918450"/>
              <a:gd name="connsiteY39" fmla="*/ 2006600 h 2178050"/>
              <a:gd name="connsiteX40" fmla="*/ 6731000 w 7918450"/>
              <a:gd name="connsiteY40" fmla="*/ 2051050 h 2178050"/>
              <a:gd name="connsiteX41" fmla="*/ 6972300 w 7918450"/>
              <a:gd name="connsiteY41" fmla="*/ 2051050 h 2178050"/>
              <a:gd name="connsiteX42" fmla="*/ 7004050 w 7918450"/>
              <a:gd name="connsiteY42" fmla="*/ 2114550 h 2178050"/>
              <a:gd name="connsiteX43" fmla="*/ 7245350 w 7918450"/>
              <a:gd name="connsiteY43" fmla="*/ 2114550 h 2178050"/>
              <a:gd name="connsiteX44" fmla="*/ 7270750 w 7918450"/>
              <a:gd name="connsiteY44" fmla="*/ 2165350 h 2178050"/>
              <a:gd name="connsiteX45" fmla="*/ 7918450 w 7918450"/>
              <a:gd name="connsiteY45" fmla="*/ 217805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918450" h="2178050">
                <a:moveTo>
                  <a:pt x="0" y="0"/>
                </a:moveTo>
                <a:lnTo>
                  <a:pt x="514350" y="0"/>
                </a:lnTo>
                <a:lnTo>
                  <a:pt x="514350" y="292100"/>
                </a:lnTo>
                <a:lnTo>
                  <a:pt x="774700" y="292100"/>
                </a:lnTo>
                <a:lnTo>
                  <a:pt x="787400" y="342900"/>
                </a:lnTo>
                <a:lnTo>
                  <a:pt x="1041400" y="342900"/>
                </a:lnTo>
                <a:lnTo>
                  <a:pt x="1047750" y="387350"/>
                </a:lnTo>
                <a:lnTo>
                  <a:pt x="1327150" y="387350"/>
                </a:lnTo>
                <a:lnTo>
                  <a:pt x="1327150" y="444500"/>
                </a:lnTo>
                <a:lnTo>
                  <a:pt x="1593850" y="444500"/>
                </a:lnTo>
                <a:lnTo>
                  <a:pt x="1593850" y="628650"/>
                </a:lnTo>
                <a:lnTo>
                  <a:pt x="1860550" y="628650"/>
                </a:lnTo>
                <a:lnTo>
                  <a:pt x="1860550" y="730250"/>
                </a:lnTo>
                <a:lnTo>
                  <a:pt x="2127250" y="723900"/>
                </a:lnTo>
                <a:lnTo>
                  <a:pt x="2127250" y="774700"/>
                </a:lnTo>
                <a:lnTo>
                  <a:pt x="2387600" y="774700"/>
                </a:lnTo>
                <a:lnTo>
                  <a:pt x="2393950" y="831850"/>
                </a:lnTo>
                <a:lnTo>
                  <a:pt x="2660650" y="831850"/>
                </a:lnTo>
                <a:lnTo>
                  <a:pt x="2667000" y="1003300"/>
                </a:lnTo>
                <a:lnTo>
                  <a:pt x="2940050" y="1003300"/>
                </a:lnTo>
                <a:lnTo>
                  <a:pt x="2940050" y="1104900"/>
                </a:lnTo>
                <a:lnTo>
                  <a:pt x="3219450" y="1104900"/>
                </a:lnTo>
                <a:lnTo>
                  <a:pt x="3219450" y="1155700"/>
                </a:lnTo>
                <a:lnTo>
                  <a:pt x="3486150" y="1162050"/>
                </a:lnTo>
                <a:lnTo>
                  <a:pt x="3486150" y="1219200"/>
                </a:lnTo>
                <a:lnTo>
                  <a:pt x="3759200" y="1219200"/>
                </a:lnTo>
                <a:lnTo>
                  <a:pt x="3759200" y="1447800"/>
                </a:lnTo>
                <a:lnTo>
                  <a:pt x="4298950" y="1454150"/>
                </a:lnTo>
                <a:lnTo>
                  <a:pt x="4292600" y="1663700"/>
                </a:lnTo>
                <a:lnTo>
                  <a:pt x="4578350" y="1676400"/>
                </a:lnTo>
                <a:lnTo>
                  <a:pt x="4584700" y="1778000"/>
                </a:lnTo>
                <a:lnTo>
                  <a:pt x="4826000" y="1778000"/>
                </a:lnTo>
                <a:lnTo>
                  <a:pt x="4832350" y="1828800"/>
                </a:lnTo>
                <a:lnTo>
                  <a:pt x="5118100" y="1828800"/>
                </a:lnTo>
                <a:lnTo>
                  <a:pt x="5118100" y="1866900"/>
                </a:lnTo>
                <a:lnTo>
                  <a:pt x="5365750" y="1873250"/>
                </a:lnTo>
                <a:lnTo>
                  <a:pt x="5365750" y="1955800"/>
                </a:lnTo>
                <a:lnTo>
                  <a:pt x="5626100" y="1955800"/>
                </a:lnTo>
                <a:lnTo>
                  <a:pt x="5645150" y="2000250"/>
                </a:lnTo>
                <a:lnTo>
                  <a:pt x="6724650" y="2006600"/>
                </a:lnTo>
                <a:lnTo>
                  <a:pt x="6731000" y="2051050"/>
                </a:lnTo>
                <a:lnTo>
                  <a:pt x="6972300" y="2051050"/>
                </a:lnTo>
                <a:lnTo>
                  <a:pt x="7004050" y="2114550"/>
                </a:lnTo>
                <a:lnTo>
                  <a:pt x="7245350" y="2114550"/>
                </a:lnTo>
                <a:lnTo>
                  <a:pt x="7270750" y="2165350"/>
                </a:lnTo>
                <a:lnTo>
                  <a:pt x="7918450" y="2178050"/>
                </a:lnTo>
              </a:path>
            </a:pathLst>
          </a:cu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9B2604-B031-0A79-C8D7-1004B0611F13}"/>
              </a:ext>
            </a:extLst>
          </p:cNvPr>
          <p:cNvSpPr txBox="1"/>
          <p:nvPr/>
        </p:nvSpPr>
        <p:spPr>
          <a:xfrm>
            <a:off x="3352860" y="4229100"/>
            <a:ext cx="106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P=0.038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D92CA6-D0B9-3237-C64A-64A52DFA3195}"/>
              </a:ext>
            </a:extLst>
          </p:cNvPr>
          <p:cNvSpPr txBox="1"/>
          <p:nvPr/>
        </p:nvSpPr>
        <p:spPr>
          <a:xfrm>
            <a:off x="2521257" y="5123037"/>
            <a:ext cx="8096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CRAB-VAP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à coins arrondis 10">
            <a:extLst>
              <a:ext uri="{FF2B5EF4-FFF2-40B4-BE49-F238E27FC236}">
                <a16:creationId xmlns:a16="http://schemas.microsoft.com/office/drawing/2014/main" id="{E632F862-9279-9C6A-F397-E9ECB7D55E86}"/>
              </a:ext>
            </a:extLst>
          </p:cNvPr>
          <p:cNvSpPr/>
          <p:nvPr/>
        </p:nvSpPr>
        <p:spPr>
          <a:xfrm>
            <a:off x="1766655" y="919959"/>
            <a:ext cx="9632272" cy="507742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6855D93-9380-5657-F516-DE316D359377}"/>
              </a:ext>
            </a:extLst>
          </p:cNvPr>
          <p:cNvCxnSpPr>
            <a:cxnSpLocks/>
          </p:cNvCxnSpPr>
          <p:nvPr/>
        </p:nvCxnSpPr>
        <p:spPr>
          <a:xfrm>
            <a:off x="10415600" y="2676306"/>
            <a:ext cx="0" cy="168676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6A61A38-0816-C277-D846-8D262C065BB1}"/>
              </a:ext>
            </a:extLst>
          </p:cNvPr>
          <p:cNvCxnSpPr>
            <a:cxnSpLocks/>
          </p:cNvCxnSpPr>
          <p:nvPr/>
        </p:nvCxnSpPr>
        <p:spPr>
          <a:xfrm>
            <a:off x="10415600" y="3392977"/>
            <a:ext cx="0" cy="168676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9AE5CDC-B298-089E-408A-75501B228304}"/>
              </a:ext>
            </a:extLst>
          </p:cNvPr>
          <p:cNvGrpSpPr/>
          <p:nvPr/>
        </p:nvGrpSpPr>
        <p:grpSpPr>
          <a:xfrm>
            <a:off x="3028653" y="5582561"/>
            <a:ext cx="7432051" cy="307777"/>
            <a:chOff x="3172087" y="5394302"/>
            <a:chExt cx="7432051" cy="307777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7EC43CE-31F6-1641-3C48-99AA54C54D3A}"/>
                </a:ext>
              </a:extLst>
            </p:cNvPr>
            <p:cNvSpPr txBox="1"/>
            <p:nvPr/>
          </p:nvSpPr>
          <p:spPr>
            <a:xfrm>
              <a:off x="3172087" y="5394302"/>
              <a:ext cx="25708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Antibiotic</a:t>
              </a: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regimens</a:t>
              </a: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D4488F0-526F-01E2-B022-A823AA9B675E}"/>
                </a:ext>
              </a:extLst>
            </p:cNvPr>
            <p:cNvSpPr txBox="1"/>
            <p:nvPr/>
          </p:nvSpPr>
          <p:spPr>
            <a:xfrm>
              <a:off x="5405823" y="5394302"/>
              <a:ext cx="25708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Not-</a:t>
              </a:r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including</a:t>
              </a: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cefiderocol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BE31E16-4101-6601-378C-EF7DE1100B6D}"/>
                </a:ext>
              </a:extLst>
            </p:cNvPr>
            <p:cNvSpPr txBox="1"/>
            <p:nvPr/>
          </p:nvSpPr>
          <p:spPr>
            <a:xfrm>
              <a:off x="8033306" y="5394302"/>
              <a:ext cx="25708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including</a:t>
              </a: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cefiderocol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4899EA3-D8D3-E74E-2550-45D21D21A63B}"/>
                </a:ext>
              </a:extLst>
            </p:cNvPr>
            <p:cNvCxnSpPr/>
            <p:nvPr/>
          </p:nvCxnSpPr>
          <p:spPr>
            <a:xfrm>
              <a:off x="7546631" y="5546890"/>
              <a:ext cx="470517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FFC8083-DAA9-C087-CA6D-4DE89C492624}"/>
                </a:ext>
              </a:extLst>
            </p:cNvPr>
            <p:cNvCxnSpPr/>
            <p:nvPr/>
          </p:nvCxnSpPr>
          <p:spPr>
            <a:xfrm>
              <a:off x="4897132" y="5546890"/>
              <a:ext cx="470517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09532A2D-AE28-E65B-7778-81CFC2A7E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8153" y="5477437"/>
              <a:ext cx="0" cy="144000"/>
            </a:xfrm>
            <a:prstGeom prst="line">
              <a:avLst/>
            </a:prstGeom>
            <a:solidFill>
              <a:schemeClr val="bg1"/>
            </a:solidFill>
            <a:ln w="222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8B7607BF-A710-3094-67A1-CDAEB2FC2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715" y="5477437"/>
              <a:ext cx="0" cy="144000"/>
            </a:xfrm>
            <a:prstGeom prst="line">
              <a:avLst/>
            </a:prstGeom>
            <a:solidFill>
              <a:schemeClr val="bg1"/>
            </a:solidFill>
            <a:ln w="222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731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A0AA-19F4-9011-1749-C8AF313A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908268"/>
            <a:ext cx="10115395" cy="2114016"/>
          </a:xfrm>
        </p:spPr>
        <p:txBody>
          <a:bodyPr/>
          <a:lstStyle/>
          <a:p>
            <a:r>
              <a:rPr lang="fr-FR" sz="3400" dirty="0" err="1"/>
              <a:t>Cloxacillin</a:t>
            </a:r>
            <a:r>
              <a:rPr lang="fr-FR" sz="3400" dirty="0"/>
              <a:t> plus </a:t>
            </a:r>
            <a:r>
              <a:rPr lang="fr-FR" sz="3400" dirty="0" err="1"/>
              <a:t>fosfomycin</a:t>
            </a:r>
            <a:r>
              <a:rPr lang="fr-FR" sz="3400" dirty="0"/>
              <a:t> </a:t>
            </a:r>
            <a:r>
              <a:rPr lang="fr-FR" sz="3400" i="1" dirty="0"/>
              <a:t>vs</a:t>
            </a:r>
            <a:r>
              <a:rPr lang="fr-FR" sz="3400" dirty="0"/>
              <a:t> </a:t>
            </a:r>
            <a:r>
              <a:rPr lang="fr-FR" sz="3400" dirty="0" err="1"/>
              <a:t>Cloxacillin</a:t>
            </a:r>
            <a:r>
              <a:rPr lang="fr-FR" sz="3400" dirty="0"/>
              <a:t> </a:t>
            </a:r>
            <a:r>
              <a:rPr lang="fr-FR" sz="3400" dirty="0" err="1"/>
              <a:t>alone</a:t>
            </a:r>
            <a:r>
              <a:rPr lang="fr-FR" sz="3400" dirty="0"/>
              <a:t> for </a:t>
            </a:r>
            <a:r>
              <a:rPr lang="fr-FR" sz="3400" dirty="0" err="1"/>
              <a:t>methicillin</a:t>
            </a:r>
            <a:r>
              <a:rPr lang="fr-FR" sz="3400" dirty="0"/>
              <a:t>-susceptible </a:t>
            </a:r>
            <a:r>
              <a:rPr lang="fr-FR" sz="3400" i="1" dirty="0"/>
              <a:t>Staphylococcus aureus </a:t>
            </a:r>
            <a:r>
              <a:rPr lang="fr-FR" sz="3400" i="1" dirty="0" err="1"/>
              <a:t>b</a:t>
            </a:r>
            <a:r>
              <a:rPr lang="fr-FR" sz="3400" dirty="0" err="1"/>
              <a:t>acteraemia</a:t>
            </a:r>
            <a:r>
              <a:rPr lang="fr-FR" sz="3400" dirty="0"/>
              <a:t> (SAFO): a </a:t>
            </a:r>
            <a:r>
              <a:rPr lang="fr-FR" sz="3400" dirty="0" err="1"/>
              <a:t>randomised</a:t>
            </a:r>
            <a:r>
              <a:rPr lang="fr-FR" sz="3400" dirty="0"/>
              <a:t> </a:t>
            </a:r>
            <a:r>
              <a:rPr lang="fr-FR" sz="3400" dirty="0" err="1"/>
              <a:t>clinical</a:t>
            </a:r>
            <a:r>
              <a:rPr lang="fr-FR" sz="3400" dirty="0"/>
              <a:t> trial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5E82A-A086-5F35-A5FE-A03F60AC1C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S. Grillo et al., ECCMID</a:t>
            </a:r>
            <a:r>
              <a:rPr lang="fr-FR" baseline="30000" dirty="0"/>
              <a:t>®</a:t>
            </a:r>
            <a:r>
              <a:rPr lang="fr-FR" dirty="0"/>
              <a:t> 2023, Abs#O0037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C4919F-0E3B-C2D6-8AB1-8832C3F86A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Hot topics in sepsis</a:t>
            </a:r>
          </a:p>
        </p:txBody>
      </p:sp>
    </p:spTree>
    <p:extLst>
      <p:ext uri="{BB962C8B-B14F-4D97-AF65-F5344CB8AC3E}">
        <p14:creationId xmlns:p14="http://schemas.microsoft.com/office/powerpoint/2010/main" val="236615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PS-adjusted multiple logistic regression for 28-day mortality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E. Rando et al., ECCMID</a:t>
            </a:r>
            <a:r>
              <a:rPr lang="it-IT" baseline="30000" dirty="0"/>
              <a:t>®</a:t>
            </a:r>
            <a:r>
              <a:rPr lang="it-IT" dirty="0"/>
              <a:t> 2023, Abs #E0166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196461" y="1324304"/>
          <a:ext cx="8080293" cy="441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86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95% CI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0.46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0.24 - 0.88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1.05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1.00</a:t>
                      </a:r>
                      <a:r>
                        <a:rPr lang="fr-FR" sz="1600" b="1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- 1.09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Tracheostomy before VAP</a:t>
                      </a:r>
                      <a:endParaRPr lang="en-US"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0.72</a:t>
                      </a:r>
                      <a:endParaRPr lang="fr-FR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0.31 - 1.65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SARS-CoV-2</a:t>
                      </a:r>
                      <a:r>
                        <a:rPr lang="da-DK" sz="15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vaccine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0.29 - 2.49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SOFA score</a:t>
                      </a:r>
                      <a:endParaRPr lang="en-US"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1.02 - 1.34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Aspergillus</a:t>
                      </a:r>
                      <a:r>
                        <a:rPr lang="da-DK" sz="15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 co-infection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0.63 - 9.18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CCI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0.91 - 1.37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CRRT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0.52 - 5.12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Septic shock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1.65 - 10.3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CRAB-BSI</a:t>
                      </a:r>
                      <a:endParaRPr 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0.15 - 1.28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r>
                        <a:rPr lang="da-DK"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 ≥ 30 kg/m</a:t>
                      </a:r>
                      <a:r>
                        <a:rPr lang="da-DK" sz="15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5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0.48 - 1.93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510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879F4-D950-4AB1-853C-9C392E73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Occurrence of </a:t>
            </a:r>
            <a:r>
              <a:rPr lang="fr-FR" dirty="0" err="1"/>
              <a:t>cefiderocol</a:t>
            </a:r>
            <a:r>
              <a:rPr lang="fr-FR" dirty="0"/>
              <a:t> (CFDC) </a:t>
            </a:r>
            <a:r>
              <a:rPr lang="fr-FR" dirty="0" err="1"/>
              <a:t>hetero-resistance</a:t>
            </a:r>
            <a:r>
              <a:rPr lang="fr-FR" dirty="0"/>
              <a:t> in </a:t>
            </a:r>
            <a:r>
              <a:rPr lang="fr-FR" dirty="0" err="1"/>
              <a:t>carbapenem-resistant</a:t>
            </a:r>
            <a:r>
              <a:rPr lang="fr-FR" dirty="0"/>
              <a:t> </a:t>
            </a:r>
            <a:r>
              <a:rPr lang="fr-FR" i="1" dirty="0"/>
              <a:t>Acinetobacter </a:t>
            </a:r>
            <a:r>
              <a:rPr lang="fr-FR" i="1" dirty="0" err="1"/>
              <a:t>baumannii</a:t>
            </a:r>
            <a:r>
              <a:rPr lang="fr-FR" i="1" dirty="0"/>
              <a:t> </a:t>
            </a:r>
            <a:r>
              <a:rPr lang="fr-FR" dirty="0"/>
              <a:t>(CRAB) </a:t>
            </a:r>
            <a:r>
              <a:rPr lang="fr-FR" dirty="0" err="1"/>
              <a:t>cells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exposure</a:t>
            </a:r>
            <a:r>
              <a:rPr lang="fr-FR" dirty="0"/>
              <a:t> to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fluids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4815A8-57E9-25CE-40AD-1D24D7BA03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M. Ramirez et al., ECCMID</a:t>
            </a:r>
            <a:r>
              <a:rPr lang="da-DK" baseline="30000" dirty="0"/>
              <a:t>®</a:t>
            </a:r>
            <a:r>
              <a:rPr lang="da-DK" dirty="0"/>
              <a:t> 2023, Abs #O0619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E44171-D31D-BE39-39D9-F93E3639B1B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Novel </a:t>
            </a:r>
            <a:r>
              <a:rPr lang="fr-FR" dirty="0" err="1"/>
              <a:t>resistance</a:t>
            </a:r>
            <a:r>
              <a:rPr lang="fr-FR" dirty="0"/>
              <a:t> </a:t>
            </a:r>
            <a:r>
              <a:rPr lang="fr-FR" dirty="0" err="1"/>
              <a:t>mechanisms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831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CRAB </a:t>
            </a:r>
            <a:r>
              <a:rPr lang="fr-FR" dirty="0" err="1"/>
              <a:t>strains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Ramirez et al., ECCMID</a:t>
            </a:r>
            <a:r>
              <a:rPr lang="da-DK" baseline="30000" dirty="0"/>
              <a:t>®</a:t>
            </a:r>
            <a:r>
              <a:rPr lang="da-DK" dirty="0"/>
              <a:t> 2023, Abs #O0619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44684" y="4681852"/>
            <a:ext cx="3500141" cy="1154465"/>
          </a:xfrm>
        </p:spPr>
        <p:txBody>
          <a:bodyPr>
            <a:normAutofit lnSpcReduction="10000"/>
          </a:bodyPr>
          <a:lstStyle/>
          <a:p>
            <a:pPr marL="23813" indent="0">
              <a:buNone/>
            </a:pPr>
            <a:r>
              <a:rPr lang="fr-FR" sz="1200" i="1" dirty="0"/>
              <a:t>bla</a:t>
            </a:r>
            <a:r>
              <a:rPr lang="fr-FR" sz="1200" baseline="-25000" dirty="0"/>
              <a:t>NDM-1 </a:t>
            </a:r>
            <a:r>
              <a:rPr lang="fr-FR" sz="1200" dirty="0"/>
              <a:t>and </a:t>
            </a:r>
            <a:r>
              <a:rPr lang="fr-FR" sz="1200" i="1" dirty="0"/>
              <a:t>bla</a:t>
            </a:r>
            <a:r>
              <a:rPr lang="fr-FR" sz="1200" baseline="-25000" dirty="0"/>
              <a:t>ADC-2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expressed</a:t>
            </a:r>
            <a:r>
              <a:rPr lang="fr-FR" sz="1200" dirty="0"/>
              <a:t> at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levels</a:t>
            </a:r>
            <a:r>
              <a:rPr lang="fr-FR" sz="1200" dirty="0"/>
              <a:t> </a:t>
            </a:r>
            <a:r>
              <a:rPr lang="fr-FR" sz="1200" dirty="0" err="1"/>
              <a:t>than</a:t>
            </a:r>
            <a:r>
              <a:rPr lang="fr-FR" sz="1200" dirty="0"/>
              <a:t> AMA40</a:t>
            </a:r>
          </a:p>
          <a:p>
            <a:pPr marL="23813" indent="0">
              <a:buNone/>
            </a:pPr>
            <a:r>
              <a:rPr lang="fr-FR" sz="1200" b="1" i="1" dirty="0" err="1"/>
              <a:t>carO</a:t>
            </a:r>
            <a:r>
              <a:rPr lang="fr-FR" sz="1200" dirty="0"/>
              <a:t> and </a:t>
            </a:r>
            <a:r>
              <a:rPr lang="fr-FR" sz="1200" b="1" i="1" dirty="0" err="1"/>
              <a:t>ompA</a:t>
            </a:r>
            <a:r>
              <a:rPr lang="fr-FR" sz="1200" dirty="0"/>
              <a:t> </a:t>
            </a:r>
            <a:r>
              <a:rPr lang="fr-FR" sz="1200" dirty="0" err="1"/>
              <a:t>genes</a:t>
            </a:r>
            <a:r>
              <a:rPr lang="fr-FR" sz="1200" dirty="0"/>
              <a:t>’ expression </a:t>
            </a:r>
            <a:r>
              <a:rPr lang="fr-FR" sz="1200" dirty="0" err="1"/>
              <a:t>was</a:t>
            </a:r>
            <a:r>
              <a:rPr lang="fr-FR" sz="1200" dirty="0"/>
              <a:t> </a:t>
            </a:r>
            <a:r>
              <a:rPr lang="fr-FR" sz="1200" dirty="0" err="1"/>
              <a:t>reduced</a:t>
            </a:r>
            <a:endParaRPr lang="fr-FR" sz="1200" dirty="0"/>
          </a:p>
          <a:p>
            <a:pPr marL="23813" indent="0">
              <a:buNone/>
            </a:pPr>
            <a:r>
              <a:rPr lang="fr-FR" sz="1200" dirty="0" err="1"/>
              <a:t>Some</a:t>
            </a:r>
            <a:r>
              <a:rPr lang="fr-FR" sz="1200" dirty="0"/>
              <a:t> </a:t>
            </a:r>
            <a:r>
              <a:rPr lang="fr-FR" sz="1200" dirty="0" err="1"/>
              <a:t>iron-uptake</a:t>
            </a:r>
            <a:r>
              <a:rPr lang="fr-FR" sz="1200" dirty="0"/>
              <a:t> system </a:t>
            </a:r>
            <a:r>
              <a:rPr lang="fr-FR" sz="1200" dirty="0" err="1"/>
              <a:t>genes</a:t>
            </a:r>
            <a:r>
              <a:rPr lang="fr-FR" sz="1200" dirty="0"/>
              <a:t> </a:t>
            </a:r>
            <a:r>
              <a:rPr lang="fr-FR" sz="1200" dirty="0" err="1"/>
              <a:t>were</a:t>
            </a:r>
            <a:r>
              <a:rPr lang="fr-FR" sz="1200" dirty="0"/>
              <a:t> up-</a:t>
            </a:r>
            <a:r>
              <a:rPr lang="fr-FR" sz="1200" dirty="0" err="1"/>
              <a:t>regulated</a:t>
            </a:r>
            <a:endParaRPr lang="fr-FR" sz="1200" dirty="0"/>
          </a:p>
        </p:txBody>
      </p:sp>
      <p:sp>
        <p:nvSpPr>
          <p:cNvPr id="10" name="Rectangle à coins arrondis 10">
            <a:extLst>
              <a:ext uri="{FF2B5EF4-FFF2-40B4-BE49-F238E27FC236}">
                <a16:creationId xmlns:a16="http://schemas.microsoft.com/office/drawing/2014/main" id="{CBA7AFE3-3183-0ADD-E437-76FF837C6DD3}"/>
              </a:ext>
            </a:extLst>
          </p:cNvPr>
          <p:cNvSpPr/>
          <p:nvPr/>
        </p:nvSpPr>
        <p:spPr>
          <a:xfrm>
            <a:off x="1538353" y="1155159"/>
            <a:ext cx="4712802" cy="4804076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3BB96ED-73B2-E7AB-7DA0-807DAE7F1CCE}"/>
              </a:ext>
            </a:extLst>
          </p:cNvPr>
          <p:cNvSpPr txBox="1"/>
          <p:nvPr/>
        </p:nvSpPr>
        <p:spPr>
          <a:xfrm>
            <a:off x="1654950" y="887371"/>
            <a:ext cx="33616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transcriptional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AMA40 and the IHC1 ans IHC2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0075338-3F2B-BCAF-C896-07F5F2B59BF9}"/>
              </a:ext>
            </a:extLst>
          </p:cNvPr>
          <p:cNvGrpSpPr/>
          <p:nvPr/>
        </p:nvGrpSpPr>
        <p:grpSpPr>
          <a:xfrm>
            <a:off x="2274957" y="1590798"/>
            <a:ext cx="3239595" cy="2997640"/>
            <a:chOff x="2053166" y="1395056"/>
            <a:chExt cx="3239595" cy="2997640"/>
          </a:xfrm>
        </p:grpSpPr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B4022443-A6A7-4367-187C-B3910340EA7E}"/>
                </a:ext>
              </a:extLst>
            </p:cNvPr>
            <p:cNvSpPr txBox="1"/>
            <p:nvPr/>
          </p:nvSpPr>
          <p:spPr>
            <a:xfrm>
              <a:off x="3047249" y="1395056"/>
              <a:ext cx="1386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b="1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β</a:t>
              </a:r>
              <a:r>
                <a:rPr lang="fr-FR" sz="1200" b="1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-lactamases </a:t>
              </a:r>
              <a:r>
                <a:rPr lang="fr-FR" sz="1200" b="1" dirty="0" err="1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genes</a:t>
              </a:r>
              <a:endParaRPr lang="fr-FR" sz="12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FEEFB190-0D26-3962-6964-25FAB5A29F18}"/>
                </a:ext>
              </a:extLst>
            </p:cNvPr>
            <p:cNvSpPr txBox="1"/>
            <p:nvPr/>
          </p:nvSpPr>
          <p:spPr>
            <a:xfrm rot="16200000">
              <a:off x="1948009" y="3242121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NQR</a:t>
              </a:r>
              <a:endParaRPr 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F2EDB92-1C45-87DD-65DC-12B54EECCE3A}"/>
                </a:ext>
              </a:extLst>
            </p:cNvPr>
            <p:cNvGrpSpPr/>
            <p:nvPr/>
          </p:nvGrpSpPr>
          <p:grpSpPr>
            <a:xfrm>
              <a:off x="2188656" y="1749848"/>
              <a:ext cx="3104105" cy="2642848"/>
              <a:chOff x="2188656" y="1749848"/>
              <a:chExt cx="3104105" cy="2642848"/>
            </a:xfrm>
          </p:grpSpPr>
          <p:graphicFrame>
            <p:nvGraphicFramePr>
              <p:cNvPr id="14" name="Graphique 13">
                <a:extLst>
                  <a:ext uri="{FF2B5EF4-FFF2-40B4-BE49-F238E27FC236}">
                    <a16:creationId xmlns:a16="http://schemas.microsoft.com/office/drawing/2014/main" id="{C784D4C0-DB37-2210-CC2D-1C0A95728B98}"/>
                  </a:ext>
                </a:extLst>
              </p:cNvPr>
              <p:cNvGraphicFramePr/>
              <p:nvPr/>
            </p:nvGraphicFramePr>
            <p:xfrm>
              <a:off x="2188656" y="2477954"/>
              <a:ext cx="2968024" cy="18920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D53A63C6-5BF8-095D-AA3A-48EC0ED55653}"/>
                  </a:ext>
                </a:extLst>
              </p:cNvPr>
              <p:cNvGrpSpPr/>
              <p:nvPr/>
            </p:nvGrpSpPr>
            <p:grpSpPr>
              <a:xfrm>
                <a:off x="2678632" y="1749848"/>
                <a:ext cx="738406" cy="2383108"/>
                <a:chOff x="2294535" y="1749848"/>
                <a:chExt cx="738406" cy="2383108"/>
              </a:xfrm>
            </p:grpSpPr>
            <p:sp>
              <p:nvSpPr>
                <p:cNvPr id="30" name="Forme libre 29">
                  <a:extLst>
                    <a:ext uri="{FF2B5EF4-FFF2-40B4-BE49-F238E27FC236}">
                      <a16:creationId xmlns:a16="http://schemas.microsoft.com/office/drawing/2014/main" id="{14FEEDDD-B32E-3F0F-F4EA-085223C3DAA0}"/>
                    </a:ext>
                  </a:extLst>
                </p:cNvPr>
                <p:cNvSpPr/>
                <p:nvPr/>
              </p:nvSpPr>
              <p:spPr>
                <a:xfrm>
                  <a:off x="2708275" y="2632075"/>
                  <a:ext cx="165100" cy="371475"/>
                </a:xfrm>
                <a:custGeom>
                  <a:avLst/>
                  <a:gdLst>
                    <a:gd name="connsiteX0" fmla="*/ 0 w 165100"/>
                    <a:gd name="connsiteY0" fmla="*/ 371475 h 371475"/>
                    <a:gd name="connsiteX1" fmla="*/ 0 w 165100"/>
                    <a:gd name="connsiteY1" fmla="*/ 0 h 371475"/>
                    <a:gd name="connsiteX2" fmla="*/ 165100 w 165100"/>
                    <a:gd name="connsiteY2" fmla="*/ 0 h 371475"/>
                    <a:gd name="connsiteX3" fmla="*/ 165100 w 165100"/>
                    <a:gd name="connsiteY3" fmla="*/ 9842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100" h="371475">
                      <a:moveTo>
                        <a:pt x="0" y="371475"/>
                      </a:moveTo>
                      <a:lnTo>
                        <a:pt x="0" y="0"/>
                      </a:lnTo>
                      <a:lnTo>
                        <a:pt x="165100" y="0"/>
                      </a:lnTo>
                      <a:lnTo>
                        <a:pt x="165100" y="9842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5070A9EA-8473-0A0C-4D07-84DC0006A418}"/>
                    </a:ext>
                  </a:extLst>
                </p:cNvPr>
                <p:cNvSpPr txBox="1"/>
                <p:nvPr/>
              </p:nvSpPr>
              <p:spPr>
                <a:xfrm>
                  <a:off x="2640784" y="2370498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</a:t>
                  </a:r>
                </a:p>
              </p:txBody>
            </p:sp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3D4A0431-2BDB-1735-27A8-938F80572630}"/>
                    </a:ext>
                  </a:extLst>
                </p:cNvPr>
                <p:cNvGrpSpPr/>
                <p:nvPr/>
              </p:nvGrpSpPr>
              <p:grpSpPr>
                <a:xfrm>
                  <a:off x="2294535" y="1749848"/>
                  <a:ext cx="738406" cy="2383108"/>
                  <a:chOff x="2294535" y="1749848"/>
                  <a:chExt cx="738406" cy="2383108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CC197867-E39B-B2C3-C511-136AA68A473F}"/>
                      </a:ext>
                    </a:extLst>
                  </p:cNvPr>
                  <p:cNvGrpSpPr/>
                  <p:nvPr/>
                </p:nvGrpSpPr>
                <p:grpSpPr>
                  <a:xfrm>
                    <a:off x="2492318" y="2816890"/>
                    <a:ext cx="435914" cy="1316066"/>
                    <a:chOff x="2492318" y="2816890"/>
                    <a:chExt cx="435914" cy="1316066"/>
                  </a:xfrm>
                </p:grpSpPr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CC946CB8-E961-42EC-01EE-E9B5618F7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2318" y="3822654"/>
                      <a:ext cx="108935" cy="310302"/>
                    </a:xfrm>
                    <a:prstGeom prst="rect">
                      <a:avLst/>
                    </a:prstGeom>
                    <a:solidFill>
                      <a:srgbClr val="96BD2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3BD13AF4-0283-EA64-7459-55690B4455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5807" y="3093115"/>
                      <a:ext cx="108935" cy="1039841"/>
                      <a:chOff x="2657372" y="3093115"/>
                      <a:chExt cx="108935" cy="1039841"/>
                    </a:xfrm>
                  </p:grpSpPr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AECACD41-C9CA-B253-68F1-01BE437AF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7372" y="3205352"/>
                        <a:ext cx="108935" cy="927604"/>
                      </a:xfrm>
                      <a:prstGeom prst="rect">
                        <a:avLst/>
                      </a:prstGeom>
                      <a:solidFill>
                        <a:srgbClr val="97582E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18" name="Connecteur droit 17">
                        <a:extLst>
                          <a:ext uri="{FF2B5EF4-FFF2-40B4-BE49-F238E27FC236}">
                            <a16:creationId xmlns:a16="http://schemas.microsoft.com/office/drawing/2014/main" id="{A3393FD1-65E9-8A53-40AD-DA988E3ED1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72226" y="3093115"/>
                        <a:ext cx="7922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Connecteur droit 19">
                        <a:extLst>
                          <a:ext uri="{FF2B5EF4-FFF2-40B4-BE49-F238E27FC236}">
                            <a16:creationId xmlns:a16="http://schemas.microsoft.com/office/drawing/2014/main" id="{679F68C7-ACCB-5C4A-7311-E63FB0E2F9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710057" y="3093115"/>
                        <a:ext cx="3565" cy="11223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" name="Groupe 21">
                      <a:extLst>
                        <a:ext uri="{FF2B5EF4-FFF2-40B4-BE49-F238E27FC236}">
                          <a16:creationId xmlns:a16="http://schemas.microsoft.com/office/drawing/2014/main" id="{28C3F749-3B40-FB1F-B236-4B0F12FA9D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9297" y="2816890"/>
                      <a:ext cx="108935" cy="1316066"/>
                      <a:chOff x="2657372" y="2816890"/>
                      <a:chExt cx="108935" cy="1316066"/>
                    </a:xfrm>
                  </p:grpSpPr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179FE688-2E08-C001-7DB4-F986A62AB1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7372" y="2962276"/>
                        <a:ext cx="108935" cy="1170680"/>
                      </a:xfrm>
                      <a:prstGeom prst="rect">
                        <a:avLst/>
                      </a:prstGeom>
                      <a:solidFill>
                        <a:srgbClr val="C57B3E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24" name="Connecteur droit 23">
                        <a:extLst>
                          <a:ext uri="{FF2B5EF4-FFF2-40B4-BE49-F238E27FC236}">
                            <a16:creationId xmlns:a16="http://schemas.microsoft.com/office/drawing/2014/main" id="{9A10BF34-1616-7335-7CCF-EBF3E15401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72226" y="2816890"/>
                        <a:ext cx="7922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Connecteur droit 24">
                        <a:extLst>
                          <a:ext uri="{FF2B5EF4-FFF2-40B4-BE49-F238E27FC236}">
                            <a16:creationId xmlns:a16="http://schemas.microsoft.com/office/drawing/2014/main" id="{421DF32C-1673-2EFC-9BF4-37248E62C36C}"/>
                          </a:ext>
                        </a:extLst>
                      </p:cNvPr>
                      <p:cNvCxnSpPr>
                        <a:cxnSpLocks/>
                        <a:stCxn id="23" idx="0"/>
                      </p:cNvCxnSpPr>
                      <p:nvPr/>
                    </p:nvCxnSpPr>
                    <p:spPr>
                      <a:xfrm flipH="1" flipV="1">
                        <a:off x="2710057" y="2816890"/>
                        <a:ext cx="1783" cy="14538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8" name="Forme libre 27">
                    <a:extLst>
                      <a:ext uri="{FF2B5EF4-FFF2-40B4-BE49-F238E27FC236}">
                        <a16:creationId xmlns:a16="http://schemas.microsoft.com/office/drawing/2014/main" id="{C8A854E6-1F5A-051B-D762-1B4D34CA4AFF}"/>
                      </a:ext>
                    </a:extLst>
                  </p:cNvPr>
                  <p:cNvSpPr/>
                  <p:nvPr/>
                </p:nvSpPr>
                <p:spPr>
                  <a:xfrm>
                    <a:off x="2543175" y="2327275"/>
                    <a:ext cx="168275" cy="1409700"/>
                  </a:xfrm>
                  <a:custGeom>
                    <a:avLst/>
                    <a:gdLst>
                      <a:gd name="connsiteX0" fmla="*/ 0 w 168275"/>
                      <a:gd name="connsiteY0" fmla="*/ 1409700 h 1409700"/>
                      <a:gd name="connsiteX1" fmla="*/ 0 w 168275"/>
                      <a:gd name="connsiteY1" fmla="*/ 0 h 1409700"/>
                      <a:gd name="connsiteX2" fmla="*/ 168275 w 168275"/>
                      <a:gd name="connsiteY2" fmla="*/ 0 h 1409700"/>
                      <a:gd name="connsiteX3" fmla="*/ 168275 w 168275"/>
                      <a:gd name="connsiteY3" fmla="*/ 92075 h 1409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275" h="1409700">
                        <a:moveTo>
                          <a:pt x="0" y="1409700"/>
                        </a:moveTo>
                        <a:lnTo>
                          <a:pt x="0" y="0"/>
                        </a:lnTo>
                        <a:lnTo>
                          <a:pt x="168275" y="0"/>
                        </a:lnTo>
                        <a:lnTo>
                          <a:pt x="168275" y="92075"/>
                        </a:ln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F68A38F1-C218-330D-4CB2-098F0851F659}"/>
                      </a:ext>
                    </a:extLst>
                  </p:cNvPr>
                  <p:cNvSpPr txBox="1"/>
                  <p:nvPr/>
                </p:nvSpPr>
                <p:spPr>
                  <a:xfrm>
                    <a:off x="2294535" y="2067348"/>
                    <a:ext cx="6463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****</a:t>
                    </a:r>
                  </a:p>
                </p:txBody>
              </p: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5F23AF2F-73C0-6C3F-A1F0-8B40662D29BA}"/>
                      </a:ext>
                    </a:extLst>
                  </p:cNvPr>
                  <p:cNvSpPr txBox="1"/>
                  <p:nvPr/>
                </p:nvSpPr>
                <p:spPr>
                  <a:xfrm>
                    <a:off x="2386610" y="1749848"/>
                    <a:ext cx="6463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****</a:t>
                    </a:r>
                  </a:p>
                </p:txBody>
              </p:sp>
              <p:sp>
                <p:nvSpPr>
                  <p:cNvPr id="34" name="Forme libre 33">
                    <a:extLst>
                      <a:ext uri="{FF2B5EF4-FFF2-40B4-BE49-F238E27FC236}">
                        <a16:creationId xmlns:a16="http://schemas.microsoft.com/office/drawing/2014/main" id="{4F6F32D4-1DB6-4D27-C05C-573652B1C4E4}"/>
                      </a:ext>
                    </a:extLst>
                  </p:cNvPr>
                  <p:cNvSpPr/>
                  <p:nvPr/>
                </p:nvSpPr>
                <p:spPr>
                  <a:xfrm>
                    <a:off x="2543175" y="2003425"/>
                    <a:ext cx="336550" cy="92075"/>
                  </a:xfrm>
                  <a:custGeom>
                    <a:avLst/>
                    <a:gdLst>
                      <a:gd name="connsiteX0" fmla="*/ 0 w 336550"/>
                      <a:gd name="connsiteY0" fmla="*/ 92075 h 92075"/>
                      <a:gd name="connsiteX1" fmla="*/ 0 w 336550"/>
                      <a:gd name="connsiteY1" fmla="*/ 0 h 92075"/>
                      <a:gd name="connsiteX2" fmla="*/ 336550 w 336550"/>
                      <a:gd name="connsiteY2" fmla="*/ 0 h 92075"/>
                      <a:gd name="connsiteX3" fmla="*/ 336550 w 336550"/>
                      <a:gd name="connsiteY3" fmla="*/ 92075 h 92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550" h="92075">
                        <a:moveTo>
                          <a:pt x="0" y="92075"/>
                        </a:moveTo>
                        <a:lnTo>
                          <a:pt x="0" y="0"/>
                        </a:lnTo>
                        <a:lnTo>
                          <a:pt x="336550" y="0"/>
                        </a:lnTo>
                        <a:lnTo>
                          <a:pt x="336550" y="92075"/>
                        </a:ln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A78CEBA7-EB85-F98C-E80B-6B7A17C126F6}"/>
                  </a:ext>
                </a:extLst>
              </p:cNvPr>
              <p:cNvGrpSpPr/>
              <p:nvPr/>
            </p:nvGrpSpPr>
            <p:grpSpPr>
              <a:xfrm>
                <a:off x="3345661" y="2054648"/>
                <a:ext cx="738406" cy="2078308"/>
                <a:chOff x="2907310" y="2054648"/>
                <a:chExt cx="738406" cy="2078308"/>
              </a:xfrm>
            </p:grpSpPr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B118AB6-14C6-1756-16A6-3A9242DC1AE2}"/>
                    </a:ext>
                  </a:extLst>
                </p:cNvPr>
                <p:cNvGrpSpPr/>
                <p:nvPr/>
              </p:nvGrpSpPr>
              <p:grpSpPr>
                <a:xfrm>
                  <a:off x="3089218" y="2921665"/>
                  <a:ext cx="435914" cy="1211291"/>
                  <a:chOff x="2492318" y="2921665"/>
                  <a:chExt cx="435914" cy="1211291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AB38C0CA-6E02-E3C0-3D9A-CB5CB6306735}"/>
                      </a:ext>
                    </a:extLst>
                  </p:cNvPr>
                  <p:cNvSpPr/>
                  <p:nvPr/>
                </p:nvSpPr>
                <p:spPr>
                  <a:xfrm>
                    <a:off x="2492318" y="3822654"/>
                    <a:ext cx="108935" cy="31030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37" name="Groupe 36">
                    <a:extLst>
                      <a:ext uri="{FF2B5EF4-FFF2-40B4-BE49-F238E27FC236}">
                        <a16:creationId xmlns:a16="http://schemas.microsoft.com/office/drawing/2014/main" id="{849F119A-5C89-D00A-B421-5957701D661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807" y="2921665"/>
                    <a:ext cx="108935" cy="1211291"/>
                    <a:chOff x="2657372" y="2921665"/>
                    <a:chExt cx="108935" cy="1211291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248D6FC4-1073-6CEE-5795-1DF2031D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3023265"/>
                      <a:ext cx="108935" cy="1109691"/>
                    </a:xfrm>
                    <a:prstGeom prst="rect">
                      <a:avLst/>
                    </a:prstGeom>
                    <a:solidFill>
                      <a:srgbClr val="9758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3" name="Connecteur droit 42">
                      <a:extLst>
                        <a:ext uri="{FF2B5EF4-FFF2-40B4-BE49-F238E27FC236}">
                          <a16:creationId xmlns:a16="http://schemas.microsoft.com/office/drawing/2014/main" id="{FA4E4364-95A4-CDCD-5A30-0AEF2B74B9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2921665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Connecteur droit 43">
                      <a:extLst>
                        <a:ext uri="{FF2B5EF4-FFF2-40B4-BE49-F238E27FC236}">
                          <a16:creationId xmlns:a16="http://schemas.microsoft.com/office/drawing/2014/main" id="{554677B2-F8C2-388A-88BD-390A9F5A6F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13622" y="2921665"/>
                      <a:ext cx="0" cy="1016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Groupe 37">
                    <a:extLst>
                      <a:ext uri="{FF2B5EF4-FFF2-40B4-BE49-F238E27FC236}">
                        <a16:creationId xmlns:a16="http://schemas.microsoft.com/office/drawing/2014/main" id="{91443DD9-9326-85A9-3885-8ADD80D1123D}"/>
                      </a:ext>
                    </a:extLst>
                  </p:cNvPr>
                  <p:cNvGrpSpPr/>
                  <p:nvPr/>
                </p:nvGrpSpPr>
                <p:grpSpPr>
                  <a:xfrm>
                    <a:off x="2819297" y="3023265"/>
                    <a:ext cx="108935" cy="1109691"/>
                    <a:chOff x="2657372" y="3023265"/>
                    <a:chExt cx="108935" cy="1109691"/>
                  </a:xfrm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E8D6F69E-DA32-C395-3A6D-BC537BD83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3252490"/>
                      <a:ext cx="108935" cy="880466"/>
                    </a:xfrm>
                    <a:prstGeom prst="rect">
                      <a:avLst/>
                    </a:prstGeom>
                    <a:solidFill>
                      <a:srgbClr val="C57B3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0" name="Connecteur droit 39">
                      <a:extLst>
                        <a:ext uri="{FF2B5EF4-FFF2-40B4-BE49-F238E27FC236}">
                          <a16:creationId xmlns:a16="http://schemas.microsoft.com/office/drawing/2014/main" id="{E1679271-FE55-F8AA-0ACC-76DA68D5D1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3023265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Connecteur droit 40">
                      <a:extLst>
                        <a:ext uri="{FF2B5EF4-FFF2-40B4-BE49-F238E27FC236}">
                          <a16:creationId xmlns:a16="http://schemas.microsoft.com/office/drawing/2014/main" id="{715AE6B1-DADC-8C90-B280-71671EFB118D}"/>
                        </a:ext>
                      </a:extLst>
                    </p:cNvPr>
                    <p:cNvCxnSpPr>
                      <a:cxnSpLocks/>
                      <a:stCxn id="39" idx="0"/>
                    </p:cNvCxnSpPr>
                    <p:nvPr/>
                  </p:nvCxnSpPr>
                  <p:spPr>
                    <a:xfrm flipV="1">
                      <a:off x="2711840" y="3023265"/>
                      <a:ext cx="0" cy="2292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5AF69684-E0BD-8742-2059-BFD960CFF381}"/>
                    </a:ext>
                  </a:extLst>
                </p:cNvPr>
                <p:cNvSpPr txBox="1"/>
                <p:nvPr/>
              </p:nvSpPr>
              <p:spPr>
                <a:xfrm>
                  <a:off x="2999385" y="2054648"/>
                  <a:ext cx="6463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****</a:t>
                  </a:r>
                </a:p>
              </p:txBody>
            </p: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E43CF8FA-B083-5882-DADE-2BDB0F6BE0BB}"/>
                    </a:ext>
                  </a:extLst>
                </p:cNvPr>
                <p:cNvSpPr txBox="1"/>
                <p:nvPr/>
              </p:nvSpPr>
              <p:spPr>
                <a:xfrm>
                  <a:off x="2907310" y="2375323"/>
                  <a:ext cx="6463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****</a:t>
                  </a:r>
                </a:p>
              </p:txBody>
            </p:sp>
            <p:sp>
              <p:nvSpPr>
                <p:cNvPr id="51" name="Forme libre 50">
                  <a:extLst>
                    <a:ext uri="{FF2B5EF4-FFF2-40B4-BE49-F238E27FC236}">
                      <a16:creationId xmlns:a16="http://schemas.microsoft.com/office/drawing/2014/main" id="{D3B4A7E5-D734-0DBF-93D6-632C29A0E3E6}"/>
                    </a:ext>
                  </a:extLst>
                </p:cNvPr>
                <p:cNvSpPr/>
                <p:nvPr/>
              </p:nvSpPr>
              <p:spPr>
                <a:xfrm>
                  <a:off x="3146425" y="2311400"/>
                  <a:ext cx="330200" cy="95250"/>
                </a:xfrm>
                <a:custGeom>
                  <a:avLst/>
                  <a:gdLst>
                    <a:gd name="connsiteX0" fmla="*/ 0 w 330200"/>
                    <a:gd name="connsiteY0" fmla="*/ 95250 h 95250"/>
                    <a:gd name="connsiteX1" fmla="*/ 0 w 330200"/>
                    <a:gd name="connsiteY1" fmla="*/ 0 h 95250"/>
                    <a:gd name="connsiteX2" fmla="*/ 330200 w 330200"/>
                    <a:gd name="connsiteY2" fmla="*/ 0 h 95250"/>
                    <a:gd name="connsiteX3" fmla="*/ 330200 w 330200"/>
                    <a:gd name="connsiteY3" fmla="*/ 9207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200" h="95250">
                      <a:moveTo>
                        <a:pt x="0" y="95250"/>
                      </a:moveTo>
                      <a:lnTo>
                        <a:pt x="0" y="0"/>
                      </a:lnTo>
                      <a:lnTo>
                        <a:pt x="330200" y="0"/>
                      </a:lnTo>
                      <a:lnTo>
                        <a:pt x="330200" y="9207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Forme libre 51">
                  <a:extLst>
                    <a:ext uri="{FF2B5EF4-FFF2-40B4-BE49-F238E27FC236}">
                      <a16:creationId xmlns:a16="http://schemas.microsoft.com/office/drawing/2014/main" id="{50F02672-1B50-CC0A-228C-D19E871179F2}"/>
                    </a:ext>
                  </a:extLst>
                </p:cNvPr>
                <p:cNvSpPr/>
                <p:nvPr/>
              </p:nvSpPr>
              <p:spPr>
                <a:xfrm>
                  <a:off x="3152775" y="2635250"/>
                  <a:ext cx="158750" cy="1095375"/>
                </a:xfrm>
                <a:custGeom>
                  <a:avLst/>
                  <a:gdLst>
                    <a:gd name="connsiteX0" fmla="*/ 0 w 158750"/>
                    <a:gd name="connsiteY0" fmla="*/ 1095375 h 1095375"/>
                    <a:gd name="connsiteX1" fmla="*/ 0 w 158750"/>
                    <a:gd name="connsiteY1" fmla="*/ 0 h 1095375"/>
                    <a:gd name="connsiteX2" fmla="*/ 158750 w 158750"/>
                    <a:gd name="connsiteY2" fmla="*/ 0 h 1095375"/>
                    <a:gd name="connsiteX3" fmla="*/ 158750 w 158750"/>
                    <a:gd name="connsiteY3" fmla="*/ 180975 h 109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750" h="1095375">
                      <a:moveTo>
                        <a:pt x="0" y="1095375"/>
                      </a:moveTo>
                      <a:lnTo>
                        <a:pt x="0" y="0"/>
                      </a:lnTo>
                      <a:lnTo>
                        <a:pt x="158750" y="0"/>
                      </a:lnTo>
                      <a:lnTo>
                        <a:pt x="158750" y="18097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id="{EB304793-582D-C9A0-E58A-EACBBC10AA1D}"/>
                  </a:ext>
                </a:extLst>
              </p:cNvPr>
              <p:cNvGrpSpPr/>
              <p:nvPr/>
            </p:nvGrpSpPr>
            <p:grpSpPr>
              <a:xfrm>
                <a:off x="4160521" y="2370498"/>
                <a:ext cx="452548" cy="1762458"/>
                <a:chOff x="3672659" y="2370498"/>
                <a:chExt cx="452548" cy="1762458"/>
              </a:xfrm>
            </p:grpSpPr>
            <p:grpSp>
              <p:nvGrpSpPr>
                <p:cNvPr id="53" name="Groupe 52">
                  <a:extLst>
                    <a:ext uri="{FF2B5EF4-FFF2-40B4-BE49-F238E27FC236}">
                      <a16:creationId xmlns:a16="http://schemas.microsoft.com/office/drawing/2014/main" id="{11A21AAC-01C2-CDDF-343C-64B72F953B02}"/>
                    </a:ext>
                  </a:extLst>
                </p:cNvPr>
                <p:cNvGrpSpPr/>
                <p:nvPr/>
              </p:nvGrpSpPr>
              <p:grpSpPr>
                <a:xfrm>
                  <a:off x="3689293" y="3822654"/>
                  <a:ext cx="435914" cy="310302"/>
                  <a:chOff x="2492318" y="3822654"/>
                  <a:chExt cx="435914" cy="310302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31EACDB6-1FA6-FB7E-4EE4-594C090206F6}"/>
                      </a:ext>
                    </a:extLst>
                  </p:cNvPr>
                  <p:cNvSpPr/>
                  <p:nvPr/>
                </p:nvSpPr>
                <p:spPr>
                  <a:xfrm>
                    <a:off x="2492318" y="3822654"/>
                    <a:ext cx="108935" cy="31030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55" name="Groupe 54">
                    <a:extLst>
                      <a:ext uri="{FF2B5EF4-FFF2-40B4-BE49-F238E27FC236}">
                        <a16:creationId xmlns:a16="http://schemas.microsoft.com/office/drawing/2014/main" id="{3C24E7A1-322E-210F-476F-FB9A9605D9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807" y="4057650"/>
                    <a:ext cx="108935" cy="75306"/>
                    <a:chOff x="2657372" y="4057650"/>
                    <a:chExt cx="108935" cy="75306"/>
                  </a:xfrm>
                </p:grpSpPr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9265E8D9-9F3F-F1AF-65D9-27C8577B77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4087237"/>
                      <a:ext cx="108935" cy="45719"/>
                    </a:xfrm>
                    <a:prstGeom prst="rect">
                      <a:avLst/>
                    </a:prstGeom>
                    <a:solidFill>
                      <a:srgbClr val="9758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61" name="Connecteur droit 60">
                      <a:extLst>
                        <a:ext uri="{FF2B5EF4-FFF2-40B4-BE49-F238E27FC236}">
                          <a16:creationId xmlns:a16="http://schemas.microsoft.com/office/drawing/2014/main" id="{E35CB394-8F9A-B4D4-4286-23FBAD5521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4057650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Connecteur droit 61">
                      <a:extLst>
                        <a:ext uri="{FF2B5EF4-FFF2-40B4-BE49-F238E27FC236}">
                          <a16:creationId xmlns:a16="http://schemas.microsoft.com/office/drawing/2014/main" id="{332FBEB3-BC14-2B4B-FF8F-390DDF2B22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13622" y="4057650"/>
                      <a:ext cx="0" cy="2958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6" name="Groupe 55">
                    <a:extLst>
                      <a:ext uri="{FF2B5EF4-FFF2-40B4-BE49-F238E27FC236}">
                        <a16:creationId xmlns:a16="http://schemas.microsoft.com/office/drawing/2014/main" id="{2531F7D1-0AA0-A814-B393-1CDDCF9D28A9}"/>
                      </a:ext>
                    </a:extLst>
                  </p:cNvPr>
                  <p:cNvGrpSpPr/>
                  <p:nvPr/>
                </p:nvGrpSpPr>
                <p:grpSpPr>
                  <a:xfrm>
                    <a:off x="2819297" y="4017040"/>
                    <a:ext cx="108935" cy="115915"/>
                    <a:chOff x="2657372" y="4017040"/>
                    <a:chExt cx="108935" cy="115915"/>
                  </a:xfrm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7674C665-61DC-0EFE-A9F0-84CED731C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4057650"/>
                      <a:ext cx="108935" cy="75305"/>
                    </a:xfrm>
                    <a:prstGeom prst="rect">
                      <a:avLst/>
                    </a:prstGeom>
                    <a:solidFill>
                      <a:srgbClr val="C57B3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58" name="Connecteur droit 57">
                      <a:extLst>
                        <a:ext uri="{FF2B5EF4-FFF2-40B4-BE49-F238E27FC236}">
                          <a16:creationId xmlns:a16="http://schemas.microsoft.com/office/drawing/2014/main" id="{6246068F-D808-3846-5E63-E4506AD439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4017040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cteur droit 58">
                      <a:extLst>
                        <a:ext uri="{FF2B5EF4-FFF2-40B4-BE49-F238E27FC236}">
                          <a16:creationId xmlns:a16="http://schemas.microsoft.com/office/drawing/2014/main" id="{CFBC6539-BC7B-698D-99B0-BDAE80F7A752}"/>
                        </a:ext>
                      </a:extLst>
                    </p:cNvPr>
                    <p:cNvCxnSpPr>
                      <a:cxnSpLocks/>
                      <a:stCxn id="57" idx="0"/>
                    </p:cNvCxnSpPr>
                    <p:nvPr/>
                  </p:nvCxnSpPr>
                  <p:spPr>
                    <a:xfrm flipV="1">
                      <a:off x="2711840" y="4017040"/>
                      <a:ext cx="0" cy="4061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599AE71B-F9BF-B9DC-BD20-F8CAF339799A}"/>
                    </a:ext>
                  </a:extLst>
                </p:cNvPr>
                <p:cNvSpPr txBox="1"/>
                <p:nvPr/>
              </p:nvSpPr>
              <p:spPr>
                <a:xfrm>
                  <a:off x="3672659" y="2370498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</a:t>
                  </a:r>
                </a:p>
              </p:txBody>
            </p:sp>
            <p:sp>
              <p:nvSpPr>
                <p:cNvPr id="68" name="Forme libre 67">
                  <a:extLst>
                    <a:ext uri="{FF2B5EF4-FFF2-40B4-BE49-F238E27FC236}">
                      <a16:creationId xmlns:a16="http://schemas.microsoft.com/office/drawing/2014/main" id="{987C6361-3CBD-4936-1931-C6B93963E098}"/>
                    </a:ext>
                  </a:extLst>
                </p:cNvPr>
                <p:cNvSpPr/>
                <p:nvPr/>
              </p:nvSpPr>
              <p:spPr>
                <a:xfrm>
                  <a:off x="3749675" y="2628900"/>
                  <a:ext cx="165100" cy="1349375"/>
                </a:xfrm>
                <a:custGeom>
                  <a:avLst/>
                  <a:gdLst>
                    <a:gd name="connsiteX0" fmla="*/ 0 w 165100"/>
                    <a:gd name="connsiteY0" fmla="*/ 1101725 h 1349375"/>
                    <a:gd name="connsiteX1" fmla="*/ 0 w 165100"/>
                    <a:gd name="connsiteY1" fmla="*/ 0 h 1349375"/>
                    <a:gd name="connsiteX2" fmla="*/ 165100 w 165100"/>
                    <a:gd name="connsiteY2" fmla="*/ 0 h 1349375"/>
                    <a:gd name="connsiteX3" fmla="*/ 165100 w 165100"/>
                    <a:gd name="connsiteY3" fmla="*/ 1349375 h 1349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100" h="1349375">
                      <a:moveTo>
                        <a:pt x="0" y="1101725"/>
                      </a:moveTo>
                      <a:lnTo>
                        <a:pt x="0" y="0"/>
                      </a:lnTo>
                      <a:lnTo>
                        <a:pt x="165100" y="0"/>
                      </a:lnTo>
                      <a:lnTo>
                        <a:pt x="165100" y="134937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28D44A3D-3BCB-B106-479F-17904388AE4C}"/>
                  </a:ext>
                </a:extLst>
              </p:cNvPr>
              <p:cNvGrpSpPr/>
              <p:nvPr/>
            </p:nvGrpSpPr>
            <p:grpSpPr>
              <a:xfrm>
                <a:off x="4813980" y="2068873"/>
                <a:ext cx="446198" cy="2069148"/>
                <a:chOff x="4279084" y="2068873"/>
                <a:chExt cx="446198" cy="2069148"/>
              </a:xfrm>
            </p:grpSpPr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D7AF18C3-DA0E-7008-961F-B323172D51D3}"/>
                    </a:ext>
                  </a:extLst>
                </p:cNvPr>
                <p:cNvSpPr txBox="1"/>
                <p:nvPr/>
              </p:nvSpPr>
              <p:spPr>
                <a:xfrm>
                  <a:off x="4279084" y="2370498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</a:t>
                  </a:r>
                </a:p>
              </p:txBody>
            </p:sp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5330C526-E217-D8AF-6615-6B67E3A95A04}"/>
                    </a:ext>
                  </a:extLst>
                </p:cNvPr>
                <p:cNvSpPr txBox="1"/>
                <p:nvPr/>
              </p:nvSpPr>
              <p:spPr>
                <a:xfrm>
                  <a:off x="4358459" y="2068873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*</a:t>
                  </a:r>
                </a:p>
              </p:txBody>
            </p:sp>
            <p:grpSp>
              <p:nvGrpSpPr>
                <p:cNvPr id="80" name="Groupe 79">
                  <a:extLst>
                    <a:ext uri="{FF2B5EF4-FFF2-40B4-BE49-F238E27FC236}">
                      <a16:creationId xmlns:a16="http://schemas.microsoft.com/office/drawing/2014/main" id="{BE1CF165-6577-EC8C-5FDB-B78D7DC4B8CA}"/>
                    </a:ext>
                  </a:extLst>
                </p:cNvPr>
                <p:cNvGrpSpPr/>
                <p:nvPr/>
              </p:nvGrpSpPr>
              <p:grpSpPr>
                <a:xfrm>
                  <a:off x="4289368" y="3822654"/>
                  <a:ext cx="435914" cy="315367"/>
                  <a:chOff x="2492318" y="3822654"/>
                  <a:chExt cx="435914" cy="315367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F258C06A-C914-DB26-1B26-BB046F5C0E46}"/>
                      </a:ext>
                    </a:extLst>
                  </p:cNvPr>
                  <p:cNvSpPr/>
                  <p:nvPr/>
                </p:nvSpPr>
                <p:spPr>
                  <a:xfrm>
                    <a:off x="2492318" y="3822654"/>
                    <a:ext cx="108935" cy="310302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82" name="Groupe 81">
                    <a:extLst>
                      <a:ext uri="{FF2B5EF4-FFF2-40B4-BE49-F238E27FC236}">
                        <a16:creationId xmlns:a16="http://schemas.microsoft.com/office/drawing/2014/main" id="{2264F7D7-F5FB-485A-FA27-3895DD3E49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807" y="4092575"/>
                    <a:ext cx="108935" cy="45446"/>
                    <a:chOff x="2657372" y="4092575"/>
                    <a:chExt cx="108935" cy="45446"/>
                  </a:xfrm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D9CEB732-AE11-23AC-7D2D-F989D304D8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4102021"/>
                      <a:ext cx="108935" cy="36000"/>
                    </a:xfrm>
                    <a:prstGeom prst="rect">
                      <a:avLst/>
                    </a:prstGeom>
                    <a:solidFill>
                      <a:srgbClr val="9758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cxnSp>
                  <p:nvCxnSpPr>
                    <p:cNvPr id="88" name="Connecteur droit 87">
                      <a:extLst>
                        <a:ext uri="{FF2B5EF4-FFF2-40B4-BE49-F238E27FC236}">
                          <a16:creationId xmlns:a16="http://schemas.microsoft.com/office/drawing/2014/main" id="{696BAEB9-C9B8-C6D7-8CE5-25189DD5E6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4092575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" name="Groupe 82">
                    <a:extLst>
                      <a:ext uri="{FF2B5EF4-FFF2-40B4-BE49-F238E27FC236}">
                        <a16:creationId xmlns:a16="http://schemas.microsoft.com/office/drawing/2014/main" id="{C6B71128-4FC7-650A-4ECE-F99564F85511}"/>
                      </a:ext>
                    </a:extLst>
                  </p:cNvPr>
                  <p:cNvGrpSpPr/>
                  <p:nvPr/>
                </p:nvGrpSpPr>
                <p:grpSpPr>
                  <a:xfrm>
                    <a:off x="2819297" y="4080540"/>
                    <a:ext cx="108935" cy="52415"/>
                    <a:chOff x="2657372" y="4080540"/>
                    <a:chExt cx="108935" cy="52415"/>
                  </a:xfrm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DF2150E7-1B95-86AD-2DB6-66C9B7AB5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7372" y="4087236"/>
                      <a:ext cx="108935" cy="45719"/>
                    </a:xfrm>
                    <a:prstGeom prst="rect">
                      <a:avLst/>
                    </a:prstGeom>
                    <a:solidFill>
                      <a:srgbClr val="C57B3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85" name="Connecteur droit 84">
                      <a:extLst>
                        <a:ext uri="{FF2B5EF4-FFF2-40B4-BE49-F238E27FC236}">
                          <a16:creationId xmlns:a16="http://schemas.microsoft.com/office/drawing/2014/main" id="{10ABB67C-F81A-1CCA-9AEA-216157FA1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2226" y="4080540"/>
                      <a:ext cx="7922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Connecteur droit 85">
                      <a:extLst>
                        <a:ext uri="{FF2B5EF4-FFF2-40B4-BE49-F238E27FC236}">
                          <a16:creationId xmlns:a16="http://schemas.microsoft.com/office/drawing/2014/main" id="{34C43E67-92A0-930F-B568-0278F9273678}"/>
                        </a:ext>
                      </a:extLst>
                    </p:cNvPr>
                    <p:cNvCxnSpPr>
                      <a:cxnSpLocks/>
                      <a:stCxn id="84" idx="0"/>
                      <a:endCxn id="84" idx="0"/>
                    </p:cNvCxnSpPr>
                    <p:nvPr/>
                  </p:nvCxnSpPr>
                  <p:spPr>
                    <a:xfrm>
                      <a:off x="2711840" y="4087236"/>
                      <a:ext cx="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92" name="Forme libre 91">
                  <a:extLst>
                    <a:ext uri="{FF2B5EF4-FFF2-40B4-BE49-F238E27FC236}">
                      <a16:creationId xmlns:a16="http://schemas.microsoft.com/office/drawing/2014/main" id="{797AA7BF-E37D-7CC3-9A4C-CF7F8DC149B6}"/>
                    </a:ext>
                  </a:extLst>
                </p:cNvPr>
                <p:cNvSpPr/>
                <p:nvPr/>
              </p:nvSpPr>
              <p:spPr>
                <a:xfrm>
                  <a:off x="4343400" y="2628900"/>
                  <a:ext cx="171450" cy="1374775"/>
                </a:xfrm>
                <a:custGeom>
                  <a:avLst/>
                  <a:gdLst>
                    <a:gd name="connsiteX0" fmla="*/ 0 w 171450"/>
                    <a:gd name="connsiteY0" fmla="*/ 1104900 h 1374775"/>
                    <a:gd name="connsiteX1" fmla="*/ 0 w 171450"/>
                    <a:gd name="connsiteY1" fmla="*/ 0 h 1374775"/>
                    <a:gd name="connsiteX2" fmla="*/ 171450 w 171450"/>
                    <a:gd name="connsiteY2" fmla="*/ 0 h 1374775"/>
                    <a:gd name="connsiteX3" fmla="*/ 171450 w 171450"/>
                    <a:gd name="connsiteY3" fmla="*/ 1374775 h 137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" h="1374775">
                      <a:moveTo>
                        <a:pt x="0" y="1104900"/>
                      </a:moveTo>
                      <a:lnTo>
                        <a:pt x="0" y="0"/>
                      </a:lnTo>
                      <a:lnTo>
                        <a:pt x="171450" y="0"/>
                      </a:lnTo>
                      <a:lnTo>
                        <a:pt x="171450" y="137477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Forme libre 92">
                  <a:extLst>
                    <a:ext uri="{FF2B5EF4-FFF2-40B4-BE49-F238E27FC236}">
                      <a16:creationId xmlns:a16="http://schemas.microsoft.com/office/drawing/2014/main" id="{35CBD7F4-FE4C-D977-D388-7FD27E38A457}"/>
                    </a:ext>
                  </a:extLst>
                </p:cNvPr>
                <p:cNvSpPr/>
                <p:nvPr/>
              </p:nvSpPr>
              <p:spPr>
                <a:xfrm>
                  <a:off x="4343400" y="2324100"/>
                  <a:ext cx="330200" cy="1676400"/>
                </a:xfrm>
                <a:custGeom>
                  <a:avLst/>
                  <a:gdLst>
                    <a:gd name="connsiteX0" fmla="*/ 330200 w 330200"/>
                    <a:gd name="connsiteY0" fmla="*/ 1676400 h 1676400"/>
                    <a:gd name="connsiteX1" fmla="*/ 330200 w 330200"/>
                    <a:gd name="connsiteY1" fmla="*/ 0 h 1676400"/>
                    <a:gd name="connsiteX2" fmla="*/ 0 w 330200"/>
                    <a:gd name="connsiteY2" fmla="*/ 0 h 1676400"/>
                    <a:gd name="connsiteX3" fmla="*/ 0 w 330200"/>
                    <a:gd name="connsiteY3" fmla="*/ 92075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200" h="1676400">
                      <a:moveTo>
                        <a:pt x="330200" y="1676400"/>
                      </a:moveTo>
                      <a:lnTo>
                        <a:pt x="330200" y="0"/>
                      </a:lnTo>
                      <a:lnTo>
                        <a:pt x="0" y="0"/>
                      </a:lnTo>
                      <a:lnTo>
                        <a:pt x="0" y="92075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F078C6F8-EC75-526E-BAB6-FBED8300A70B}"/>
                  </a:ext>
                </a:extLst>
              </p:cNvPr>
              <p:cNvSpPr txBox="1"/>
              <p:nvPr/>
            </p:nvSpPr>
            <p:spPr>
              <a:xfrm>
                <a:off x="2800970" y="4161864"/>
                <a:ext cx="5838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bla</a:t>
                </a:r>
                <a:r>
                  <a:rPr lang="fr-FR" sz="9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NDM-1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82DAE8FD-44CB-B28D-29FF-29D85B583C8D}"/>
                  </a:ext>
                </a:extLst>
              </p:cNvPr>
              <p:cNvSpPr txBox="1"/>
              <p:nvPr/>
            </p:nvSpPr>
            <p:spPr>
              <a:xfrm>
                <a:off x="3509870" y="4161864"/>
                <a:ext cx="50206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bla</a:t>
                </a:r>
                <a:r>
                  <a:rPr lang="fr-FR" sz="900" i="1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ADC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BC765724-3E09-FB53-415D-A7A1928241BB}"/>
                  </a:ext>
                </a:extLst>
              </p:cNvPr>
              <p:cNvSpPr txBox="1"/>
              <p:nvPr/>
            </p:nvSpPr>
            <p:spPr>
              <a:xfrm>
                <a:off x="4177155" y="4161864"/>
                <a:ext cx="4347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carO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6F6DB460-1A8F-3E2B-7DB5-BD3601237F42}"/>
                  </a:ext>
                </a:extLst>
              </p:cNvPr>
              <p:cNvSpPr txBox="1"/>
              <p:nvPr/>
            </p:nvSpPr>
            <p:spPr>
              <a:xfrm>
                <a:off x="4806731" y="4161864"/>
                <a:ext cx="4860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ompA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BF28205F-BABB-EE63-34CA-E67D8DC9A3E4}"/>
              </a:ext>
            </a:extLst>
          </p:cNvPr>
          <p:cNvGrpSpPr/>
          <p:nvPr/>
        </p:nvGrpSpPr>
        <p:grpSpPr>
          <a:xfrm>
            <a:off x="5100087" y="1376768"/>
            <a:ext cx="918289" cy="561952"/>
            <a:chOff x="5004815" y="3178987"/>
            <a:chExt cx="918289" cy="561952"/>
          </a:xfrm>
        </p:grpSpPr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73745F77-0623-4E13-67AF-FDCC0A33D3CB}"/>
                </a:ext>
              </a:extLst>
            </p:cNvPr>
            <p:cNvSpPr txBox="1"/>
            <p:nvPr/>
          </p:nvSpPr>
          <p:spPr>
            <a:xfrm>
              <a:off x="5137311" y="3525495"/>
              <a:ext cx="7857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AMA40 IHC2</a:t>
              </a:r>
              <a:endParaRPr lang="fr-FR" sz="8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82478C8-5A56-1B49-D3AE-AB0888F89502}"/>
                </a:ext>
              </a:extLst>
            </p:cNvPr>
            <p:cNvSpPr/>
            <p:nvPr/>
          </p:nvSpPr>
          <p:spPr>
            <a:xfrm flipV="1">
              <a:off x="5004815" y="3587498"/>
              <a:ext cx="192505" cy="91438"/>
            </a:xfrm>
            <a:prstGeom prst="rect">
              <a:avLst/>
            </a:prstGeom>
            <a:solidFill>
              <a:srgbClr val="C57B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3F058A79-174B-43A1-4E3A-1CA972663467}"/>
                </a:ext>
              </a:extLst>
            </p:cNvPr>
            <p:cNvSpPr txBox="1"/>
            <p:nvPr/>
          </p:nvSpPr>
          <p:spPr>
            <a:xfrm>
              <a:off x="5137311" y="3352241"/>
              <a:ext cx="7857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AMA40 IHC1</a:t>
              </a:r>
              <a:endParaRPr lang="fr-FR" sz="8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2E6846E-C719-CCFE-91E1-F5F8311781DC}"/>
                </a:ext>
              </a:extLst>
            </p:cNvPr>
            <p:cNvSpPr/>
            <p:nvPr/>
          </p:nvSpPr>
          <p:spPr>
            <a:xfrm flipV="1">
              <a:off x="5004815" y="3414244"/>
              <a:ext cx="192505" cy="91438"/>
            </a:xfrm>
            <a:prstGeom prst="rect">
              <a:avLst/>
            </a:prstGeom>
            <a:solidFill>
              <a:srgbClr val="9758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AE79C2F5-9028-E891-9FA7-B536E9624BA0}"/>
                </a:ext>
              </a:extLst>
            </p:cNvPr>
            <p:cNvSpPr txBox="1"/>
            <p:nvPr/>
          </p:nvSpPr>
          <p:spPr>
            <a:xfrm>
              <a:off x="5137311" y="3178987"/>
              <a:ext cx="5229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AMA40</a:t>
              </a:r>
              <a:endParaRPr lang="fr-FR" sz="8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61DF4F9-3801-0D4D-E043-884A756368D3}"/>
                </a:ext>
              </a:extLst>
            </p:cNvPr>
            <p:cNvSpPr/>
            <p:nvPr/>
          </p:nvSpPr>
          <p:spPr>
            <a:xfrm flipV="1">
              <a:off x="5004815" y="3240990"/>
              <a:ext cx="192505" cy="91438"/>
            </a:xfrm>
            <a:prstGeom prst="rect">
              <a:avLst/>
            </a:prstGeom>
            <a:solidFill>
              <a:srgbClr val="96B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F085B63-A32A-11A1-7CD2-A43B6B154A3D}"/>
              </a:ext>
            </a:extLst>
          </p:cNvPr>
          <p:cNvSpPr txBox="1">
            <a:spLocks/>
          </p:cNvSpPr>
          <p:nvPr/>
        </p:nvSpPr>
        <p:spPr>
          <a:xfrm>
            <a:off x="6860402" y="4404906"/>
            <a:ext cx="4017376" cy="1154465"/>
          </a:xfrm>
          <a:prstGeom prst="rect">
            <a:avLst/>
          </a:prstGeom>
        </p:spPr>
        <p:txBody>
          <a:bodyPr/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3" indent="0">
              <a:buFont typeface="Wingdings" panose="05000000000000000000" pitchFamily="2" charset="2"/>
              <a:buNone/>
            </a:pPr>
            <a:r>
              <a:rPr lang="fr-FR" sz="1200" b="1" dirty="0"/>
              <a:t>IHC1 and IHC2 </a:t>
            </a:r>
            <a:r>
              <a:rPr lang="fr-FR" sz="1200" dirty="0" err="1"/>
              <a:t>strains</a:t>
            </a:r>
            <a:r>
              <a:rPr lang="fr-FR" sz="1200" dirty="0"/>
              <a:t> </a:t>
            </a:r>
            <a:r>
              <a:rPr lang="fr-FR" sz="1200" dirty="0" err="1"/>
              <a:t>produced</a:t>
            </a:r>
            <a:r>
              <a:rPr lang="fr-FR" sz="1200" dirty="0"/>
              <a:t> a </a:t>
            </a:r>
            <a:r>
              <a:rPr lang="fr-FR" sz="1200" dirty="0" err="1"/>
              <a:t>greater</a:t>
            </a:r>
            <a:r>
              <a:rPr lang="fr-FR" sz="1200" dirty="0"/>
              <a:t> mass of biofilm </a:t>
            </a:r>
            <a:r>
              <a:rPr lang="fr-FR" sz="1200" dirty="0" err="1"/>
              <a:t>than</a:t>
            </a:r>
            <a:r>
              <a:rPr lang="fr-FR" sz="1200" dirty="0"/>
              <a:t> the parental AMA40</a:t>
            </a:r>
          </a:p>
          <a:p>
            <a:pPr marL="23813" indent="0">
              <a:buFont typeface="Wingdings" panose="05000000000000000000" pitchFamily="2" charset="2"/>
              <a:buNone/>
            </a:pPr>
            <a:r>
              <a:rPr lang="fr-FR" sz="1200" dirty="0"/>
              <a:t>The expression of the </a:t>
            </a:r>
            <a:r>
              <a:rPr lang="fr-FR" sz="1200" dirty="0" err="1"/>
              <a:t>genes</a:t>
            </a:r>
            <a:r>
              <a:rPr lang="fr-FR" sz="1200" dirty="0"/>
              <a:t> </a:t>
            </a:r>
            <a:r>
              <a:rPr lang="fr-FR" sz="1200" b="1" dirty="0" err="1"/>
              <a:t>associated</a:t>
            </a:r>
            <a:r>
              <a:rPr lang="fr-FR" sz="1200" b="1" dirty="0"/>
              <a:t> </a:t>
            </a:r>
            <a:r>
              <a:rPr lang="fr-FR" sz="1200" b="1" dirty="0" err="1"/>
              <a:t>with</a:t>
            </a:r>
            <a:r>
              <a:rPr lang="fr-FR" sz="1200" b="1" dirty="0"/>
              <a:t> biofilm </a:t>
            </a:r>
            <a:r>
              <a:rPr lang="fr-FR" sz="1200" dirty="0"/>
              <a:t>formation </a:t>
            </a:r>
            <a:r>
              <a:rPr lang="fr-FR" sz="1200" dirty="0" err="1"/>
              <a:t>was</a:t>
            </a:r>
            <a:r>
              <a:rPr lang="fr-FR" sz="1200" dirty="0"/>
              <a:t> </a:t>
            </a:r>
            <a:r>
              <a:rPr lang="fr-FR" sz="1200" dirty="0" err="1"/>
              <a:t>increased</a:t>
            </a:r>
            <a:r>
              <a:rPr lang="fr-FR" sz="1200" dirty="0"/>
              <a:t>:</a:t>
            </a:r>
          </a:p>
          <a:p>
            <a:pPr marL="23813" indent="0">
              <a:buFont typeface="Wingdings" panose="05000000000000000000" pitchFamily="2" charset="2"/>
              <a:buNone/>
            </a:pPr>
            <a:r>
              <a:rPr lang="fr-FR" sz="1200" dirty="0"/>
              <a:t>Expression of </a:t>
            </a:r>
            <a:r>
              <a:rPr lang="fr-FR" sz="1200" i="1" dirty="0" err="1"/>
              <a:t>csuAB</a:t>
            </a:r>
            <a:r>
              <a:rPr lang="fr-FR" sz="1200" i="1" dirty="0"/>
              <a:t>, </a:t>
            </a:r>
            <a:r>
              <a:rPr lang="fr-FR" sz="1200" i="1" dirty="0" err="1"/>
              <a:t>csuE</a:t>
            </a:r>
            <a:r>
              <a:rPr lang="fr-FR" sz="1200" i="1" dirty="0"/>
              <a:t>, </a:t>
            </a:r>
            <a:r>
              <a:rPr lang="fr-FR" sz="1200" i="1" dirty="0" err="1"/>
              <a:t>bfmR</a:t>
            </a:r>
            <a:r>
              <a:rPr lang="fr-FR" sz="1200" i="1" dirty="0"/>
              <a:t>, </a:t>
            </a:r>
            <a:r>
              <a:rPr lang="fr-FR" sz="1200" i="1" dirty="0" err="1"/>
              <a:t>csuB</a:t>
            </a:r>
            <a:r>
              <a:rPr lang="fr-FR" sz="1200" dirty="0"/>
              <a:t> and </a:t>
            </a:r>
            <a:r>
              <a:rPr lang="fr-FR" sz="1200" i="1" dirty="0" err="1"/>
              <a:t>pilT</a:t>
            </a:r>
            <a:r>
              <a:rPr lang="fr-FR" sz="1200" dirty="0"/>
              <a:t>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increase</a:t>
            </a:r>
            <a:r>
              <a:rPr lang="fr-FR" sz="1200" dirty="0"/>
              <a:t> in the IHC1 and IHC2 </a:t>
            </a:r>
            <a:r>
              <a:rPr lang="fr-FR" sz="1200" dirty="0" err="1"/>
              <a:t>strain</a:t>
            </a:r>
            <a:endParaRPr lang="fr-FR" sz="1200" dirty="0"/>
          </a:p>
        </p:txBody>
      </p:sp>
      <p:sp>
        <p:nvSpPr>
          <p:cNvPr id="9" name="Rectangle à coins arrondis 10">
            <a:extLst>
              <a:ext uri="{FF2B5EF4-FFF2-40B4-BE49-F238E27FC236}">
                <a16:creationId xmlns:a16="http://schemas.microsoft.com/office/drawing/2014/main" id="{D9E74C57-E8E7-AD5B-B416-C04F3C8C0D69}"/>
              </a:ext>
            </a:extLst>
          </p:cNvPr>
          <p:cNvSpPr/>
          <p:nvPr/>
        </p:nvSpPr>
        <p:spPr>
          <a:xfrm>
            <a:off x="6512689" y="1155159"/>
            <a:ext cx="4712802" cy="4804076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6BA15FB-1151-D71A-A389-713C03729D91}"/>
              </a:ext>
            </a:extLst>
          </p:cNvPr>
          <p:cNvSpPr txBox="1"/>
          <p:nvPr/>
        </p:nvSpPr>
        <p:spPr>
          <a:xfrm>
            <a:off x="6629286" y="887371"/>
            <a:ext cx="33616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biofilm formation of AMA40 and the IHC1 and IHC2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5D4C57-5279-5D67-7A84-768CDA14B416}"/>
              </a:ext>
            </a:extLst>
          </p:cNvPr>
          <p:cNvSpPr txBox="1"/>
          <p:nvPr/>
        </p:nvSpPr>
        <p:spPr>
          <a:xfrm>
            <a:off x="7732272" y="1650269"/>
            <a:ext cx="2273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Biofilms formation AMA40 and IHC</a:t>
            </a:r>
            <a:endParaRPr lang="fr-F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86" name="Groupe 185">
            <a:extLst>
              <a:ext uri="{FF2B5EF4-FFF2-40B4-BE49-F238E27FC236}">
                <a16:creationId xmlns:a16="http://schemas.microsoft.com/office/drawing/2014/main" id="{A1569E6B-A169-CFE0-284D-9175E32075FE}"/>
              </a:ext>
            </a:extLst>
          </p:cNvPr>
          <p:cNvGrpSpPr/>
          <p:nvPr/>
        </p:nvGrpSpPr>
        <p:grpSpPr>
          <a:xfrm>
            <a:off x="7089793" y="1952969"/>
            <a:ext cx="3558594" cy="2451937"/>
            <a:chOff x="6427553" y="1485695"/>
            <a:chExt cx="3558594" cy="2451937"/>
          </a:xfrm>
        </p:grpSpPr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C6651056-0D20-0FFA-7FA2-95B6453E5812}"/>
                </a:ext>
              </a:extLst>
            </p:cNvPr>
            <p:cNvSpPr txBox="1"/>
            <p:nvPr/>
          </p:nvSpPr>
          <p:spPr>
            <a:xfrm>
              <a:off x="8636454" y="1485695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****</a:t>
              </a:r>
            </a:p>
          </p:txBody>
        </p:sp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8843010B-3DD6-C217-0551-E9B20A3DCC64}"/>
                </a:ext>
              </a:extLst>
            </p:cNvPr>
            <p:cNvGrpSpPr/>
            <p:nvPr/>
          </p:nvGrpSpPr>
          <p:grpSpPr>
            <a:xfrm>
              <a:off x="6427553" y="1675671"/>
              <a:ext cx="3558594" cy="2261961"/>
              <a:chOff x="6427553" y="1675671"/>
              <a:chExt cx="3558594" cy="2261961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1787B2-17AC-AD2C-AA64-CAEAA8D2CF46}"/>
                  </a:ext>
                </a:extLst>
              </p:cNvPr>
              <p:cNvSpPr txBox="1"/>
              <p:nvPr/>
            </p:nvSpPr>
            <p:spPr>
              <a:xfrm rot="16200000">
                <a:off x="6003398" y="2696740"/>
                <a:ext cx="10791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OD</a:t>
                </a:r>
                <a:r>
                  <a:rPr lang="fr-FR" sz="9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550mm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/OD</a:t>
                </a:r>
                <a:r>
                  <a:rPr lang="fr-FR" sz="9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600mm</a:t>
                </a:r>
                <a:endParaRPr lang="fr-FR" sz="9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29" name="Graphique 28">
                <a:extLst>
                  <a:ext uri="{FF2B5EF4-FFF2-40B4-BE49-F238E27FC236}">
                    <a16:creationId xmlns:a16="http://schemas.microsoft.com/office/drawing/2014/main" id="{0DD85FFC-F8A5-896A-0E5F-A9A8CC255B4D}"/>
                  </a:ext>
                </a:extLst>
              </p:cNvPr>
              <p:cNvGraphicFramePr/>
              <p:nvPr/>
            </p:nvGraphicFramePr>
            <p:xfrm>
              <a:off x="6841441" y="1866147"/>
              <a:ext cx="2968024" cy="18920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D3EB60FD-BEDE-26F3-D257-157B43D6EB4F}"/>
                  </a:ext>
                </a:extLst>
              </p:cNvPr>
              <p:cNvSpPr txBox="1"/>
              <p:nvPr/>
            </p:nvSpPr>
            <p:spPr>
              <a:xfrm>
                <a:off x="7757657" y="3568300"/>
                <a:ext cx="5629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AMA40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" name="Groupe 166">
                <a:extLst>
                  <a:ext uri="{FF2B5EF4-FFF2-40B4-BE49-F238E27FC236}">
                    <a16:creationId xmlns:a16="http://schemas.microsoft.com/office/drawing/2014/main" id="{37504B50-27A6-B0D2-7CF5-6807BF39A2B1}"/>
                  </a:ext>
                </a:extLst>
              </p:cNvPr>
              <p:cNvGrpSpPr/>
              <p:nvPr/>
            </p:nvGrpSpPr>
            <p:grpSpPr>
              <a:xfrm>
                <a:off x="7750744" y="2716069"/>
                <a:ext cx="491983" cy="809687"/>
                <a:chOff x="7383248" y="2716069"/>
                <a:chExt cx="491983" cy="80968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173FD17F-CD0F-D996-D6E4-321B0C8E2F51}"/>
                    </a:ext>
                  </a:extLst>
                </p:cNvPr>
                <p:cNvSpPr/>
                <p:nvPr/>
              </p:nvSpPr>
              <p:spPr>
                <a:xfrm>
                  <a:off x="7383248" y="2795246"/>
                  <a:ext cx="491983" cy="730510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8952889-3FC4-356D-D19C-369121FF2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0425" y="2716069"/>
                  <a:ext cx="2576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4D6C7B8C-2520-E6F0-B2C8-E15D4B38B1AF}"/>
                    </a:ext>
                  </a:extLst>
                </p:cNvPr>
                <p:cNvCxnSpPr/>
                <p:nvPr/>
              </p:nvCxnSpPr>
              <p:spPr>
                <a:xfrm flipV="1">
                  <a:off x="7629071" y="2716069"/>
                  <a:ext cx="0" cy="791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e 167">
                <a:extLst>
                  <a:ext uri="{FF2B5EF4-FFF2-40B4-BE49-F238E27FC236}">
                    <a16:creationId xmlns:a16="http://schemas.microsoft.com/office/drawing/2014/main" id="{58655C06-AB8A-0727-9240-66C0AEE874B0}"/>
                  </a:ext>
                </a:extLst>
              </p:cNvPr>
              <p:cNvGrpSpPr/>
              <p:nvPr/>
            </p:nvGrpSpPr>
            <p:grpSpPr>
              <a:xfrm>
                <a:off x="8560139" y="2106776"/>
                <a:ext cx="491983" cy="1418980"/>
                <a:chOff x="7383248" y="2106776"/>
                <a:chExt cx="491983" cy="1418980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7B7F713A-51AE-66AF-E6ED-3EAD38F38FC7}"/>
                    </a:ext>
                  </a:extLst>
                </p:cNvPr>
                <p:cNvSpPr/>
                <p:nvPr/>
              </p:nvSpPr>
              <p:spPr>
                <a:xfrm>
                  <a:off x="7383248" y="2190504"/>
                  <a:ext cx="491983" cy="1335252"/>
                </a:xfrm>
                <a:prstGeom prst="rect">
                  <a:avLst/>
                </a:prstGeom>
                <a:solidFill>
                  <a:srgbClr val="9758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35CEACC5-596C-DF9E-FED2-9E8B03CDC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0425" y="2106776"/>
                  <a:ext cx="2576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cteur droit 170">
                  <a:extLst>
                    <a:ext uri="{FF2B5EF4-FFF2-40B4-BE49-F238E27FC236}">
                      <a16:creationId xmlns:a16="http://schemas.microsoft.com/office/drawing/2014/main" id="{9E684DEE-EAB8-6235-8CFC-7FFBAB73C916}"/>
                    </a:ext>
                  </a:extLst>
                </p:cNvPr>
                <p:cNvCxnSpPr/>
                <p:nvPr/>
              </p:nvCxnSpPr>
              <p:spPr>
                <a:xfrm flipV="1">
                  <a:off x="7629071" y="2111327"/>
                  <a:ext cx="0" cy="791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e 171">
                <a:extLst>
                  <a:ext uri="{FF2B5EF4-FFF2-40B4-BE49-F238E27FC236}">
                    <a16:creationId xmlns:a16="http://schemas.microsoft.com/office/drawing/2014/main" id="{C3222849-151A-D37B-C384-F4447E3CB041}"/>
                  </a:ext>
                </a:extLst>
              </p:cNvPr>
              <p:cNvGrpSpPr/>
              <p:nvPr/>
            </p:nvGrpSpPr>
            <p:grpSpPr>
              <a:xfrm>
                <a:off x="9446128" y="2045088"/>
                <a:ext cx="491983" cy="1480667"/>
                <a:chOff x="7383248" y="2045088"/>
                <a:chExt cx="491983" cy="1480667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E2FF1B0D-E44B-F2D9-A9B9-EFEEFE874C0B}"/>
                    </a:ext>
                  </a:extLst>
                </p:cNvPr>
                <p:cNvSpPr/>
                <p:nvPr/>
              </p:nvSpPr>
              <p:spPr>
                <a:xfrm>
                  <a:off x="7383248" y="2246086"/>
                  <a:ext cx="491983" cy="1279669"/>
                </a:xfrm>
                <a:prstGeom prst="rect">
                  <a:avLst/>
                </a:prstGeom>
                <a:solidFill>
                  <a:srgbClr val="C57B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7EBE261E-0350-1FD3-9BAC-95F1343E0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0425" y="2045088"/>
                  <a:ext cx="2576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9C2D096E-D6C4-F643-06A0-112483BC230C}"/>
                    </a:ext>
                  </a:extLst>
                </p:cNvPr>
                <p:cNvCxnSpPr>
                  <a:cxnSpLocks/>
                  <a:stCxn id="173" idx="0"/>
                </p:cNvCxnSpPr>
                <p:nvPr/>
              </p:nvCxnSpPr>
              <p:spPr>
                <a:xfrm flipH="1" flipV="1">
                  <a:off x="7629071" y="2045088"/>
                  <a:ext cx="169" cy="2009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8" name="Forme libre 177">
                <a:extLst>
                  <a:ext uri="{FF2B5EF4-FFF2-40B4-BE49-F238E27FC236}">
                    <a16:creationId xmlns:a16="http://schemas.microsoft.com/office/drawing/2014/main" id="{3DA74766-7480-4728-932E-DA787C28C130}"/>
                  </a:ext>
                </a:extLst>
              </p:cNvPr>
              <p:cNvSpPr/>
              <p:nvPr/>
            </p:nvSpPr>
            <p:spPr>
              <a:xfrm>
                <a:off x="7996567" y="1894427"/>
                <a:ext cx="808550" cy="638767"/>
              </a:xfrm>
              <a:custGeom>
                <a:avLst/>
                <a:gdLst>
                  <a:gd name="connsiteX0" fmla="*/ 0 w 761271"/>
                  <a:gd name="connsiteY0" fmla="*/ 638767 h 638767"/>
                  <a:gd name="connsiteX1" fmla="*/ 0 w 761271"/>
                  <a:gd name="connsiteY1" fmla="*/ 0 h 638767"/>
                  <a:gd name="connsiteX2" fmla="*/ 761271 w 761271"/>
                  <a:gd name="connsiteY2" fmla="*/ 0 h 638767"/>
                  <a:gd name="connsiteX3" fmla="*/ 761271 w 761271"/>
                  <a:gd name="connsiteY3" fmla="*/ 148754 h 63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271" h="638767">
                    <a:moveTo>
                      <a:pt x="0" y="638767"/>
                    </a:moveTo>
                    <a:lnTo>
                      <a:pt x="0" y="0"/>
                    </a:lnTo>
                    <a:lnTo>
                      <a:pt x="761271" y="0"/>
                    </a:lnTo>
                    <a:lnTo>
                      <a:pt x="761271" y="148754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Forme libre 178">
                <a:extLst>
                  <a:ext uri="{FF2B5EF4-FFF2-40B4-BE49-F238E27FC236}">
                    <a16:creationId xmlns:a16="http://schemas.microsoft.com/office/drawing/2014/main" id="{B3147E21-6386-1EF4-98E3-575194F50AEE}"/>
                  </a:ext>
                </a:extLst>
              </p:cNvPr>
              <p:cNvSpPr/>
              <p:nvPr/>
            </p:nvSpPr>
            <p:spPr>
              <a:xfrm>
                <a:off x="7996567" y="1675671"/>
                <a:ext cx="1695383" cy="293133"/>
              </a:xfrm>
              <a:custGeom>
                <a:avLst/>
                <a:gdLst>
                  <a:gd name="connsiteX0" fmla="*/ 0 w 1391288"/>
                  <a:gd name="connsiteY0" fmla="*/ 144379 h 293133"/>
                  <a:gd name="connsiteX1" fmla="*/ 0 w 1391288"/>
                  <a:gd name="connsiteY1" fmla="*/ 0 h 293133"/>
                  <a:gd name="connsiteX2" fmla="*/ 1391288 w 1391288"/>
                  <a:gd name="connsiteY2" fmla="*/ 0 h 293133"/>
                  <a:gd name="connsiteX3" fmla="*/ 1391288 w 1391288"/>
                  <a:gd name="connsiteY3" fmla="*/ 293133 h 29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1288" h="293133">
                    <a:moveTo>
                      <a:pt x="0" y="144379"/>
                    </a:moveTo>
                    <a:lnTo>
                      <a:pt x="0" y="0"/>
                    </a:lnTo>
                    <a:lnTo>
                      <a:pt x="1391288" y="0"/>
                    </a:lnTo>
                    <a:lnTo>
                      <a:pt x="1391288" y="293133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ZoneTexte 181">
                <a:extLst>
                  <a:ext uri="{FF2B5EF4-FFF2-40B4-BE49-F238E27FC236}">
                    <a16:creationId xmlns:a16="http://schemas.microsoft.com/office/drawing/2014/main" id="{80DD115F-70E3-C0FF-65D7-1361E3560BB0}"/>
                  </a:ext>
                </a:extLst>
              </p:cNvPr>
              <p:cNvSpPr txBox="1"/>
              <p:nvPr/>
            </p:nvSpPr>
            <p:spPr>
              <a:xfrm>
                <a:off x="8565922" y="3568300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AMA40</a:t>
                </a:r>
              </a:p>
              <a:p>
                <a:pPr algn="ct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IHC1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A73AFC93-0DE8-6AAC-F095-DCAA5EF910A1}"/>
                  </a:ext>
                </a:extLst>
              </p:cNvPr>
              <p:cNvSpPr txBox="1"/>
              <p:nvPr/>
            </p:nvSpPr>
            <p:spPr>
              <a:xfrm>
                <a:off x="9423172" y="3568300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AMA40</a:t>
                </a:r>
              </a:p>
              <a:p>
                <a:pPr algn="ct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IHC2</a:t>
                </a:r>
                <a:endParaRPr lang="fr-FR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5A8F52F0-AEA7-A5FF-FAC3-CBAC9786A5EC}"/>
                  </a:ext>
                </a:extLst>
              </p:cNvPr>
              <p:cNvSpPr txBox="1"/>
              <p:nvPr/>
            </p:nvSpPr>
            <p:spPr>
              <a:xfrm>
                <a:off x="8171090" y="1714295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****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5003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BE81AB9-78E1-C70A-4653-1FED7942D170}"/>
              </a:ext>
            </a:extLst>
          </p:cNvPr>
          <p:cNvGraphicFramePr>
            <a:graphicFrameLocks noGrp="1"/>
          </p:cNvGraphicFramePr>
          <p:nvPr/>
        </p:nvGraphicFramePr>
        <p:xfrm>
          <a:off x="1087067" y="1559330"/>
          <a:ext cx="7788002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990143162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977600597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4346057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118946565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3391881921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3553512497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1149556838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4238443298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3974133819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1012137180"/>
                    </a:ext>
                  </a:extLst>
                </a:gridCol>
                <a:gridCol w="515143">
                  <a:extLst>
                    <a:ext uri="{9D8B030D-6E8A-4147-A177-3AD203B41FA5}">
                      <a16:colId xmlns:a16="http://schemas.microsoft.com/office/drawing/2014/main" val="220112036"/>
                    </a:ext>
                  </a:extLst>
                </a:gridCol>
              </a:tblGrid>
              <a:tr h="360000">
                <a:tc gridSpan="15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MICs</a:t>
                      </a:r>
                      <a:r>
                        <a:rPr lang="fr-FR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(mg/L)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CFDC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AMS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CIP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M/V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CZA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CX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SXT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I/R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TGC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AMA40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AMA40 IHC1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1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1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AMA40 IHC2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1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1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100" b="1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CRAB </a:t>
            </a:r>
            <a:r>
              <a:rPr lang="fr-FR" dirty="0" err="1"/>
              <a:t>strains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4F18F2F-3684-8F41-3F26-61B6B48FE6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Ramirez et al., ECCMID</a:t>
            </a:r>
            <a:r>
              <a:rPr lang="da-DK" baseline="30000" dirty="0"/>
              <a:t>®</a:t>
            </a:r>
            <a:r>
              <a:rPr lang="da-DK" dirty="0"/>
              <a:t> 2023, Abs #O0619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5366" y="3564088"/>
            <a:ext cx="4260277" cy="1676506"/>
          </a:xfrm>
        </p:spPr>
        <p:txBody>
          <a:bodyPr>
            <a:normAutofit lnSpcReduction="10000"/>
          </a:bodyPr>
          <a:lstStyle/>
          <a:p>
            <a:r>
              <a:rPr lang="fr-FR" sz="1400" dirty="0"/>
              <a:t>CFDC </a:t>
            </a:r>
            <a:r>
              <a:rPr lang="fr-FR" sz="1400" dirty="0" err="1"/>
              <a:t>enhanced</a:t>
            </a:r>
            <a:r>
              <a:rPr lang="fr-FR" sz="1400" dirty="0"/>
              <a:t> </a:t>
            </a:r>
            <a:r>
              <a:rPr lang="fr-FR" sz="1400" dirty="0" err="1"/>
              <a:t>resistance</a:t>
            </a:r>
            <a:r>
              <a:rPr lang="fr-FR" sz="1400" dirty="0"/>
              <a:t> </a:t>
            </a:r>
            <a:r>
              <a:rPr lang="fr-FR" sz="1400" dirty="0" err="1"/>
              <a:t>phenotype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 stable trait</a:t>
            </a:r>
          </a:p>
          <a:p>
            <a:r>
              <a:rPr lang="fr-FR" sz="1400" dirty="0"/>
              <a:t>2-to 3-fold </a:t>
            </a:r>
            <a:r>
              <a:rPr lang="fr-FR" sz="1400" dirty="0" err="1"/>
              <a:t>increase</a:t>
            </a:r>
            <a:r>
              <a:rPr lang="fr-FR" sz="1400" dirty="0"/>
              <a:t> in MIC for </a:t>
            </a:r>
            <a:r>
              <a:rPr lang="fr-FR" sz="1400" dirty="0" err="1"/>
              <a:t>colistin</a:t>
            </a:r>
            <a:r>
              <a:rPr lang="fr-FR" sz="1400" dirty="0"/>
              <a:t> and </a:t>
            </a:r>
            <a:r>
              <a:rPr lang="fr-FR" sz="1400" dirty="0" err="1"/>
              <a:t>amikacin</a:t>
            </a:r>
            <a:r>
              <a:rPr lang="fr-FR" sz="1400" dirty="0"/>
              <a:t>, </a:t>
            </a:r>
            <a:r>
              <a:rPr lang="fr-FR" sz="1400" dirty="0" err="1"/>
              <a:t>respectively</a:t>
            </a:r>
            <a:r>
              <a:rPr lang="fr-FR" sz="1400" dirty="0"/>
              <a:t>,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observed</a:t>
            </a:r>
            <a:r>
              <a:rPr lang="fr-FR" sz="1400" dirty="0"/>
              <a:t> in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heteroresistant</a:t>
            </a:r>
            <a:endParaRPr lang="fr-FR" sz="1400" dirty="0"/>
          </a:p>
          <a:p>
            <a:r>
              <a:rPr lang="fr-FR" sz="1400" dirty="0"/>
              <a:t>4-doubling dilution </a:t>
            </a:r>
            <a:r>
              <a:rPr lang="fr-FR" sz="1400" dirty="0" err="1"/>
              <a:t>increase</a:t>
            </a:r>
            <a:r>
              <a:rPr lang="fr-FR" sz="1400" dirty="0"/>
              <a:t> in </a:t>
            </a:r>
            <a:r>
              <a:rPr lang="fr-FR" sz="1400" dirty="0" err="1"/>
              <a:t>levofloxacin</a:t>
            </a:r>
            <a:r>
              <a:rPr lang="fr-FR" sz="1400" dirty="0"/>
              <a:t> MIC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seen</a:t>
            </a:r>
            <a:r>
              <a:rPr lang="fr-FR" sz="1400" dirty="0"/>
              <a:t> </a:t>
            </a:r>
            <a:r>
              <a:rPr lang="fr-FR" sz="1400" dirty="0" err="1"/>
              <a:t>only</a:t>
            </a:r>
            <a:r>
              <a:rPr lang="fr-FR" sz="1400" dirty="0"/>
              <a:t> for AMA40 IHC2</a:t>
            </a:r>
          </a:p>
        </p:txBody>
      </p:sp>
      <p:cxnSp>
        <p:nvCxnSpPr>
          <p:cNvPr id="12" name="Connecteur en arc 11">
            <a:extLst>
              <a:ext uri="{FF2B5EF4-FFF2-40B4-BE49-F238E27FC236}">
                <a16:creationId xmlns:a16="http://schemas.microsoft.com/office/drawing/2014/main" id="{AEC876FE-20C9-FA85-8B31-82EF83C8407F}"/>
              </a:ext>
            </a:extLst>
          </p:cNvPr>
          <p:cNvCxnSpPr>
            <a:cxnSpLocks/>
            <a:endCxn id="4" idx="1"/>
          </p:cNvCxnSpPr>
          <p:nvPr/>
        </p:nvCxnSpPr>
        <p:spPr>
          <a:xfrm rot="16200000" flipH="1">
            <a:off x="780193" y="3857168"/>
            <a:ext cx="852042" cy="238304"/>
          </a:xfrm>
          <a:prstGeom prst="curvedConnector2">
            <a:avLst/>
          </a:prstGeom>
          <a:ln w="1270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0">
            <a:extLst>
              <a:ext uri="{FF2B5EF4-FFF2-40B4-BE49-F238E27FC236}">
                <a16:creationId xmlns:a16="http://schemas.microsoft.com/office/drawing/2014/main" id="{CE872623-9BB2-DE67-B2EE-A8FC5DC460C6}"/>
              </a:ext>
            </a:extLst>
          </p:cNvPr>
          <p:cNvSpPr/>
          <p:nvPr/>
        </p:nvSpPr>
        <p:spPr>
          <a:xfrm>
            <a:off x="960194" y="1095019"/>
            <a:ext cx="11104990" cy="465656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982D2-E583-4D9E-81E6-12751B4F4477}"/>
              </a:ext>
            </a:extLst>
          </p:cNvPr>
          <p:cNvSpPr txBox="1"/>
          <p:nvPr/>
        </p:nvSpPr>
        <p:spPr>
          <a:xfrm>
            <a:off x="1087067" y="944795"/>
            <a:ext cx="205406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Susceptibility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EAC5F594-6ACC-848D-32FE-007EBBA31FB2}"/>
              </a:ext>
            </a:extLst>
          </p:cNvPr>
          <p:cNvSpPr txBox="1">
            <a:spLocks/>
          </p:cNvSpPr>
          <p:nvPr/>
        </p:nvSpPr>
        <p:spPr>
          <a:xfrm>
            <a:off x="6045967" y="4284529"/>
            <a:ext cx="3203167" cy="1193189"/>
          </a:xfrm>
          <a:prstGeom prst="rect">
            <a:avLst/>
          </a:prstGeom>
        </p:spPr>
        <p:txBody>
          <a:bodyPr anchor="ctr"/>
          <a:lstStyle>
            <a:lvl1pPr marL="280988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85000"/>
              <a:buFont typeface="Wingdings" panose="05000000000000000000" pitchFamily="2" charset="2"/>
              <a:buChar char="l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428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5000"/>
              <a:buFont typeface="Wingdings" panose="05000000000000000000" pitchFamily="2" charset="2"/>
              <a:buChar char="à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571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96BD24"/>
              </a:buClr>
              <a:buSzPct val="75000"/>
              <a:buFont typeface="Wingdings 3" panose="05040102010807070707" pitchFamily="18" charset="2"/>
              <a:buChar char="u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/>
              <a:t>β</a:t>
            </a:r>
            <a:r>
              <a:rPr lang="fr-FR" sz="1400" dirty="0"/>
              <a:t>-lactamase </a:t>
            </a:r>
            <a:r>
              <a:rPr lang="fr-FR" sz="1400" dirty="0" err="1"/>
              <a:t>inhibitors</a:t>
            </a:r>
            <a:r>
              <a:rPr lang="fr-FR" sz="1400" dirty="0"/>
              <a:t> in </a:t>
            </a:r>
            <a:r>
              <a:rPr lang="fr-FR" sz="1400" dirty="0" err="1"/>
              <a:t>restoring</a:t>
            </a:r>
            <a:r>
              <a:rPr lang="fr-FR" sz="1400" dirty="0"/>
              <a:t> </a:t>
            </a:r>
            <a:r>
              <a:rPr lang="fr-FR" sz="1400" dirty="0" err="1"/>
              <a:t>susceptibility</a:t>
            </a:r>
            <a:r>
              <a:rPr lang="fr-FR" sz="1400" dirty="0"/>
              <a:t> to CFDC to </a:t>
            </a:r>
            <a:r>
              <a:rPr lang="fr-FR" sz="1400" dirty="0" err="1"/>
              <a:t>levels</a:t>
            </a:r>
            <a:r>
              <a:rPr lang="fr-FR" sz="1400" dirty="0"/>
              <a:t> </a:t>
            </a:r>
            <a:r>
              <a:rPr lang="fr-FR" sz="1400" dirty="0" err="1"/>
              <a:t>similar</a:t>
            </a:r>
            <a:r>
              <a:rPr lang="fr-FR" sz="1400" dirty="0"/>
              <a:t> to </a:t>
            </a:r>
            <a:r>
              <a:rPr lang="fr-FR" sz="1400" dirty="0" err="1"/>
              <a:t>those</a:t>
            </a:r>
            <a:r>
              <a:rPr lang="fr-FR" sz="1400" dirty="0"/>
              <a:t> </a:t>
            </a:r>
            <a:r>
              <a:rPr lang="fr-FR" sz="1400" dirty="0" err="1"/>
              <a:t>displayed</a:t>
            </a:r>
            <a:r>
              <a:rPr lang="fr-FR" sz="1400" dirty="0"/>
              <a:t> by the parental </a:t>
            </a:r>
            <a:r>
              <a:rPr lang="fr-FR" sz="1400" dirty="0" err="1"/>
              <a:t>strain</a:t>
            </a:r>
            <a:endParaRPr lang="fr-FR" sz="1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1FC38AE-09CE-4FE5-C46D-340334250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0" t="21230" r="23200" b="14795"/>
          <a:stretch/>
        </p:blipFill>
        <p:spPr>
          <a:xfrm>
            <a:off x="9299167" y="1253439"/>
            <a:ext cx="2549236" cy="4211782"/>
          </a:xfrm>
          <a:prstGeom prst="rect">
            <a:avLst/>
          </a:prstGeom>
        </p:spPr>
      </p:pic>
      <p:cxnSp>
        <p:nvCxnSpPr>
          <p:cNvPr id="24" name="Connecteur en arc 23">
            <a:extLst>
              <a:ext uri="{FF2B5EF4-FFF2-40B4-BE49-F238E27FC236}">
                <a16:creationId xmlns:a16="http://schemas.microsoft.com/office/drawing/2014/main" id="{35ADCF5B-A747-2F59-2E07-F790E375E388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7647552" y="3753281"/>
            <a:ext cx="1601589" cy="531247"/>
          </a:xfrm>
          <a:prstGeom prst="curvedConnector2">
            <a:avLst/>
          </a:prstGeom>
          <a:ln w="12700">
            <a:solidFill>
              <a:srgbClr val="96BD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97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17938-4614-0188-8572-1CA28E33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</a:t>
            </a:r>
            <a:r>
              <a:rPr lang="en-US" dirty="0" err="1"/>
              <a:t>cefiderocol</a:t>
            </a:r>
            <a:r>
              <a:rPr lang="en-US" dirty="0"/>
              <a:t> resistance during treatment in </a:t>
            </a:r>
            <a:r>
              <a:rPr lang="en-US" i="1" dirty="0"/>
              <a:t>Klebsiella pneumoniae</a:t>
            </a:r>
            <a:r>
              <a:rPr lang="en-US" dirty="0"/>
              <a:t> due to the association of </a:t>
            </a:r>
            <a:r>
              <a:rPr lang="en-US" i="1" dirty="0" err="1"/>
              <a:t>fhuA</a:t>
            </a:r>
            <a:r>
              <a:rPr lang="en-US" dirty="0"/>
              <a:t>, </a:t>
            </a:r>
            <a:r>
              <a:rPr lang="en-US" i="1" dirty="0" err="1"/>
              <a:t>cirA</a:t>
            </a:r>
            <a:r>
              <a:rPr lang="en-US" dirty="0"/>
              <a:t> and </a:t>
            </a:r>
            <a:r>
              <a:rPr lang="en-US" i="1" dirty="0" err="1"/>
              <a:t>fiu</a:t>
            </a:r>
            <a:r>
              <a:rPr lang="en-US" dirty="0"/>
              <a:t> mutations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B25368-4F10-3133-742B-6DD8DC91BB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L. </a:t>
            </a:r>
            <a:r>
              <a:rPr lang="fr-FR" dirty="0" err="1"/>
              <a:t>Deroche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#O0777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74E2CF-BC58-C692-6E2E-D905E71948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46867" y="148485"/>
            <a:ext cx="9444585" cy="360864"/>
          </a:xfrm>
        </p:spPr>
        <p:txBody>
          <a:bodyPr/>
          <a:lstStyle/>
          <a:p>
            <a:r>
              <a:rPr lang="en-US" dirty="0"/>
              <a:t>Last line antibiotics against pan-drug resistant Gram-negative bacteria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7858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Investigation on cefiderocol resistance: prospective MICs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2718BAE-39B2-55E2-E73F-E4FB946C5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Deroche et al., ECCMID</a:t>
            </a:r>
            <a:r>
              <a:rPr lang="da-DK" baseline="30000" dirty="0"/>
              <a:t>®</a:t>
            </a:r>
            <a:r>
              <a:rPr lang="da-DK" dirty="0"/>
              <a:t> 2023, Abs #O0777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89B2CD3-14E4-2B0B-D0C7-10B081A45D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3230172"/>
            <a:ext cx="11104989" cy="2396557"/>
          </a:xfrm>
        </p:spPr>
        <p:txBody>
          <a:bodyPr/>
          <a:lstStyle/>
          <a:p>
            <a:r>
              <a:rPr lang="fr-FR"/>
              <a:t>Method uses : Sensititre EUMDROXF (ThermoFisher)</a:t>
            </a:r>
          </a:p>
          <a:p>
            <a:r>
              <a:rPr lang="fr-FR"/>
              <a:t>EUCAST Breakpoint :  S ≤ 2 mg/L</a:t>
            </a:r>
          </a:p>
          <a:p>
            <a:r>
              <a:rPr lang="fr-FR"/>
              <a:t>EUCAST Warning (JANUARY 2022) : Several lots retraction due to </a:t>
            </a:r>
            <a:r>
              <a:rPr lang="fr-FR" b="1"/>
              <a:t>false susceptibility </a:t>
            </a:r>
            <a:r>
              <a:rPr lang="fr-FR"/>
              <a:t>to cefiderocol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313592" y="1624460"/>
          <a:ext cx="10398191" cy="1278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KP1 (D21)</a:t>
                      </a:r>
                      <a:endParaRPr lang="fr-FR" sz="2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KP2 (D41)</a:t>
                      </a:r>
                      <a:endParaRPr lang="fr-FR" sz="2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KP3 (D53)</a:t>
                      </a:r>
                      <a:endParaRPr lang="fr-FR" sz="2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of cederocol treatment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fr-F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fr-F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lang="fr-F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r>
                        <a:rPr lang="da-DK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 MIC (mg/L)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1" kern="120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2000" b="1" kern="1200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1" kern="120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2000" b="1" kern="1200" dirty="0">
                        <a:solidFill>
                          <a:srgbClr val="96BD2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20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358B05D7-D0F8-521B-6C06-8001222D2224}"/>
              </a:ext>
            </a:extLst>
          </p:cNvPr>
          <p:cNvGrpSpPr/>
          <p:nvPr/>
        </p:nvGrpSpPr>
        <p:grpSpPr>
          <a:xfrm>
            <a:off x="1422400" y="4632830"/>
            <a:ext cx="10116457" cy="600710"/>
            <a:chOff x="2076450" y="5480347"/>
            <a:chExt cx="9296399" cy="60071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AD10A5D-ADD2-7D61-2441-54062EB1376F}"/>
                </a:ext>
              </a:extLst>
            </p:cNvPr>
            <p:cNvSpPr txBox="1"/>
            <p:nvPr/>
          </p:nvSpPr>
          <p:spPr>
            <a:xfrm>
              <a:off x="2076450" y="5480347"/>
              <a:ext cx="9296399" cy="600710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“If you have bought any of these lots, then please ignore results for cefiderocol”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25">
              <a:extLst>
                <a:ext uri="{FF2B5EF4-FFF2-40B4-BE49-F238E27FC236}">
                  <a16:creationId xmlns:a16="http://schemas.microsoft.com/office/drawing/2014/main" id="{BA451FED-B627-8DB4-E7B1-57A7E4671C67}"/>
                </a:ext>
              </a:extLst>
            </p:cNvPr>
            <p:cNvSpPr/>
            <p:nvPr/>
          </p:nvSpPr>
          <p:spPr>
            <a:xfrm>
              <a:off x="2184251" y="5653941"/>
              <a:ext cx="253522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01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Retrospective</a:t>
            </a:r>
            <a:r>
              <a:rPr lang="fr-FR" dirty="0"/>
              <a:t> </a:t>
            </a:r>
            <a:r>
              <a:rPr lang="fr-FR" dirty="0" err="1"/>
              <a:t>MICs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Deroche et al., ECCMID</a:t>
            </a:r>
            <a:r>
              <a:rPr lang="da-DK" baseline="30000" dirty="0"/>
              <a:t>®</a:t>
            </a:r>
            <a:r>
              <a:rPr lang="da-DK" dirty="0"/>
              <a:t> 2023, Abs #O0777 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313593" y="1578216"/>
          <a:ext cx="10398192" cy="3067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398">
                  <a:extLst>
                    <a:ext uri="{9D8B030D-6E8A-4147-A177-3AD203B41FA5}">
                      <a16:colId xmlns:a16="http://schemas.microsoft.com/office/drawing/2014/main" val="1333895736"/>
                    </a:ext>
                  </a:extLst>
                </a:gridCol>
                <a:gridCol w="174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3205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2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of </a:t>
                      </a:r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treatment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057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Cefiderocol</a:t>
                      </a: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Sensitive EUMDROXF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ThermoFisher</a:t>
                      </a: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8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057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UMIC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(Biocentric)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32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205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ComASP</a:t>
                      </a: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Liofilchem</a:t>
                      </a: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96BD2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128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57A6B0-8371-72EC-9F4F-E998914DDF4C}"/>
              </a:ext>
            </a:extLst>
          </p:cNvPr>
          <p:cNvSpPr txBox="1"/>
          <p:nvPr/>
        </p:nvSpPr>
        <p:spPr>
          <a:xfrm>
            <a:off x="1313593" y="4899057"/>
            <a:ext cx="359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EUCAST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Breakpoint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S ≤ 2 mg/L</a:t>
            </a:r>
          </a:p>
        </p:txBody>
      </p:sp>
    </p:spTree>
    <p:extLst>
      <p:ext uri="{BB962C8B-B14F-4D97-AF65-F5344CB8AC3E}">
        <p14:creationId xmlns:p14="http://schemas.microsoft.com/office/powerpoint/2010/main" val="3072097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Genome</a:t>
            </a:r>
            <a:r>
              <a:rPr lang="fr-FR" dirty="0"/>
              <a:t> </a:t>
            </a:r>
            <a:r>
              <a:rPr lang="fr-FR" dirty="0" err="1"/>
              <a:t>Sequencing</a:t>
            </a:r>
            <a:r>
              <a:rPr lang="fr-FR" dirty="0"/>
              <a:t> on KP1, KP2 and KP3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Deroche et al., ECCMID</a:t>
            </a:r>
            <a:r>
              <a:rPr lang="da-DK" baseline="30000" dirty="0"/>
              <a:t>®</a:t>
            </a:r>
            <a:r>
              <a:rPr lang="da-DK" dirty="0"/>
              <a:t> 2023, Abs #O0777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766074"/>
            <a:ext cx="11104989" cy="1024089"/>
          </a:xfrm>
        </p:spPr>
        <p:txBody>
          <a:bodyPr/>
          <a:lstStyle/>
          <a:p>
            <a:r>
              <a:rPr lang="fr-FR" dirty="0"/>
              <a:t>Nanopore </a:t>
            </a:r>
            <a:r>
              <a:rPr lang="fr-FR" dirty="0" err="1"/>
              <a:t>sequencing</a:t>
            </a:r>
            <a:r>
              <a:rPr lang="fr-FR" dirty="0"/>
              <a:t> (</a:t>
            </a:r>
            <a:r>
              <a:rPr lang="fr-FR" dirty="0" err="1"/>
              <a:t>MinION</a:t>
            </a:r>
            <a:r>
              <a:rPr lang="fr-FR" dirty="0"/>
              <a:t> Mk1b, R9.4.1 flow-</a:t>
            </a:r>
            <a:r>
              <a:rPr lang="fr-FR" dirty="0" err="1"/>
              <a:t>cell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Bioinformatics</a:t>
            </a:r>
            <a:r>
              <a:rPr lang="fr-FR" dirty="0"/>
              <a:t>: </a:t>
            </a:r>
            <a:r>
              <a:rPr lang="fr-FR" dirty="0" err="1"/>
              <a:t>trycycler</a:t>
            </a:r>
            <a:r>
              <a:rPr lang="fr-FR" dirty="0"/>
              <a:t> </a:t>
            </a:r>
            <a:r>
              <a:rPr lang="fr-FR" dirty="0" err="1"/>
              <a:t>assembly</a:t>
            </a:r>
            <a:r>
              <a:rPr lang="fr-FR" dirty="0"/>
              <a:t>, </a:t>
            </a:r>
            <a:r>
              <a:rPr lang="fr-FR" dirty="0" err="1"/>
              <a:t>medaka</a:t>
            </a:r>
            <a:r>
              <a:rPr lang="fr-FR" dirty="0"/>
              <a:t> </a:t>
            </a:r>
            <a:r>
              <a:rPr lang="fr-FR" dirty="0" err="1"/>
              <a:t>polishing</a:t>
            </a:r>
            <a:r>
              <a:rPr lang="fr-FR" dirty="0"/>
              <a:t>, </a:t>
            </a:r>
            <a:r>
              <a:rPr lang="fr-FR" dirty="0" err="1"/>
              <a:t>kleborate</a:t>
            </a:r>
            <a:r>
              <a:rPr lang="fr-FR" dirty="0"/>
              <a:t>, </a:t>
            </a:r>
            <a:r>
              <a:rPr lang="fr-FR" dirty="0" err="1"/>
              <a:t>ResFinder</a:t>
            </a:r>
            <a:r>
              <a:rPr lang="fr-FR" dirty="0"/>
              <a:t> </a:t>
            </a:r>
            <a:r>
              <a:rPr lang="fr-FR" baseline="30000" dirty="0"/>
              <a:t>1</a:t>
            </a:r>
          </a:p>
          <a:p>
            <a:pPr lvl="1"/>
            <a:r>
              <a:rPr lang="fr-FR" dirty="0" err="1"/>
              <a:t>Genome</a:t>
            </a:r>
            <a:r>
              <a:rPr lang="fr-FR" dirty="0"/>
              <a:t> </a:t>
            </a:r>
            <a:r>
              <a:rPr lang="fr-FR" dirty="0" err="1"/>
              <a:t>comparison</a:t>
            </a:r>
            <a:r>
              <a:rPr lang="fr-FR" dirty="0"/>
              <a:t> of KP2 and KP3 to KP1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1. Wick et al. – </a:t>
            </a:r>
            <a:r>
              <a:rPr lang="fr-FR" dirty="0" err="1"/>
              <a:t>Genome</a:t>
            </a:r>
            <a:r>
              <a:rPr lang="fr-FR" dirty="0"/>
              <a:t> </a:t>
            </a:r>
            <a:r>
              <a:rPr lang="fr-FR" dirty="0" err="1"/>
              <a:t>Biology</a:t>
            </a:r>
            <a:r>
              <a:rPr lang="fr-FR" dirty="0"/>
              <a:t> – 2021 ; </a:t>
            </a:r>
            <a:r>
              <a:rPr lang="fr-FR" dirty="0" err="1"/>
              <a:t>Lam</a:t>
            </a:r>
            <a:r>
              <a:rPr lang="fr-FR" dirty="0"/>
              <a:t> et al. – Nat Commun – 2021 ; </a:t>
            </a:r>
            <a:r>
              <a:rPr lang="fr-FR" dirty="0" err="1"/>
              <a:t>Bortolaia</a:t>
            </a:r>
            <a:r>
              <a:rPr lang="fr-FR" dirty="0"/>
              <a:t> et al. – JAC – 2020</a:t>
            </a:r>
          </a:p>
          <a:p>
            <a:r>
              <a:rPr lang="fr-FR" dirty="0"/>
              <a:t>2. </a:t>
            </a:r>
            <a:r>
              <a:rPr lang="fr-FR" dirty="0" err="1"/>
              <a:t>Simner</a:t>
            </a:r>
            <a:r>
              <a:rPr lang="fr-FR" dirty="0"/>
              <a:t> et al. – CID - 2021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CF64C9B-C942-4075-09CC-1FD3B615BF33}"/>
              </a:ext>
            </a:extLst>
          </p:cNvPr>
          <p:cNvGraphicFramePr>
            <a:graphicFrameLocks noGrp="1"/>
          </p:cNvGraphicFramePr>
          <p:nvPr/>
        </p:nvGraphicFramePr>
        <p:xfrm>
          <a:off x="1313592" y="1989681"/>
          <a:ext cx="10398191" cy="358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KP3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Sequence Type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Acquired resistance genes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aac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(6’)-lb,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aadA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rmtB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ermB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arr-3, sul1, dfrA1, OXA-9, TEM-1D, CTX-M-15,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NDM-5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NDM-5 copy number ? </a:t>
                      </a:r>
                      <a:r>
                        <a:rPr lang="en-US" sz="14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Mutations in siderophore receptors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cirA</a:t>
                      </a:r>
                      <a:endParaRPr lang="fr-FR" sz="140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l194fs (stop codon </a:t>
                      </a: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219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cirA</a:t>
                      </a:r>
                      <a:endParaRPr lang="fr-FR" sz="140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stop codon Y</a:t>
                      </a:r>
                      <a:r>
                        <a:rPr lang="fr-FR" sz="14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359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fiu</a:t>
                      </a:r>
                      <a:endParaRPr lang="fr-F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A33fs (stop codon 45)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fhuA</a:t>
                      </a:r>
                      <a:r>
                        <a:rPr lang="fr-FR" sz="14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R87Q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fhuA</a:t>
                      </a:r>
                      <a:r>
                        <a:rPr lang="fr-FR" sz="14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R87Q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468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/>
              <a:t>Change in </a:t>
            </a:r>
            <a:r>
              <a:rPr lang="fr-FR" sz="3400" i="1" dirty="0"/>
              <a:t>Klebsiella </a:t>
            </a:r>
            <a:r>
              <a:rPr lang="fr-FR" sz="3400" i="1" dirty="0" err="1"/>
              <a:t>pneumoniae</a:t>
            </a:r>
            <a:r>
              <a:rPr lang="fr-FR" sz="3400" dirty="0"/>
              <a:t> </a:t>
            </a:r>
            <a:r>
              <a:rPr lang="fr-FR" sz="3400" dirty="0" err="1"/>
              <a:t>susceptibility</a:t>
            </a:r>
            <a:r>
              <a:rPr lang="fr-FR" sz="3400" dirty="0"/>
              <a:t> profile </a:t>
            </a:r>
            <a:r>
              <a:rPr lang="fr-FR" sz="3400" dirty="0" err="1"/>
              <a:t>after</a:t>
            </a:r>
            <a:r>
              <a:rPr lang="fr-FR" sz="3400" dirty="0"/>
              <a:t> the </a:t>
            </a:r>
            <a:r>
              <a:rPr lang="fr-FR" sz="3400" dirty="0" err="1"/>
              <a:t>arrival</a:t>
            </a:r>
            <a:r>
              <a:rPr lang="fr-FR" sz="3400" dirty="0"/>
              <a:t> of </a:t>
            </a:r>
            <a:r>
              <a:rPr lang="fr-FR" sz="3400" dirty="0" err="1"/>
              <a:t>ceftazidime-avibactam</a:t>
            </a:r>
            <a:r>
              <a:rPr lang="fr-FR" sz="3400" dirty="0"/>
              <a:t> in Argentina: an </a:t>
            </a:r>
            <a:r>
              <a:rPr lang="fr-FR" sz="3400" dirty="0" err="1"/>
              <a:t>ecological</a:t>
            </a:r>
            <a:r>
              <a:rPr lang="fr-FR" sz="3400" dirty="0"/>
              <a:t> </a:t>
            </a:r>
            <a:r>
              <a:rPr lang="fr-FR" sz="3400" dirty="0" err="1"/>
              <a:t>nightmare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P. Favier et al., ECCMID</a:t>
            </a:r>
            <a:r>
              <a:rPr lang="fr-FR" baseline="30000" dirty="0"/>
              <a:t>®</a:t>
            </a:r>
            <a:r>
              <a:rPr lang="fr-FR" dirty="0"/>
              <a:t> 2023, Abs #O0778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17601" y="148485"/>
            <a:ext cx="10773852" cy="360864"/>
          </a:xfrm>
        </p:spPr>
        <p:txBody>
          <a:bodyPr/>
          <a:lstStyle/>
          <a:p>
            <a:r>
              <a:rPr lang="en-US" dirty="0"/>
              <a:t>Last line antibiotics against pan-drug resistant Gram-negative bacteria</a:t>
            </a:r>
          </a:p>
        </p:txBody>
      </p:sp>
    </p:spTree>
    <p:extLst>
      <p:ext uri="{BB962C8B-B14F-4D97-AF65-F5344CB8AC3E}">
        <p14:creationId xmlns:p14="http://schemas.microsoft.com/office/powerpoint/2010/main" val="1544120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4" y="25401"/>
            <a:ext cx="11104990" cy="579234"/>
          </a:xfrm>
        </p:spPr>
        <p:txBody>
          <a:bodyPr/>
          <a:lstStyle/>
          <a:p>
            <a:r>
              <a:rPr lang="fr-FR" sz="2200" dirty="0"/>
              <a:t>Change in </a:t>
            </a:r>
            <a:r>
              <a:rPr lang="fr-FR" sz="2200" i="1" dirty="0"/>
              <a:t>Klebsiella </a:t>
            </a:r>
            <a:r>
              <a:rPr lang="fr-FR" sz="2200" i="1" dirty="0" err="1"/>
              <a:t>pneumoniae</a:t>
            </a:r>
            <a:r>
              <a:rPr lang="fr-FR" sz="2200" i="1" dirty="0"/>
              <a:t> </a:t>
            </a:r>
            <a:r>
              <a:rPr lang="fr-FR" sz="2200" dirty="0" err="1"/>
              <a:t>susceptibility</a:t>
            </a:r>
            <a:r>
              <a:rPr lang="fr-FR" sz="2200" dirty="0"/>
              <a:t> profile </a:t>
            </a:r>
            <a:r>
              <a:rPr lang="fr-FR" sz="2200" dirty="0" err="1"/>
              <a:t>after</a:t>
            </a:r>
            <a:r>
              <a:rPr lang="fr-FR" sz="2200" dirty="0"/>
              <a:t> the </a:t>
            </a:r>
            <a:r>
              <a:rPr lang="fr-FR" sz="2200" dirty="0" err="1"/>
              <a:t>arrival</a:t>
            </a:r>
            <a:r>
              <a:rPr lang="fr-FR" sz="2200" dirty="0"/>
              <a:t> of </a:t>
            </a:r>
            <a:r>
              <a:rPr lang="fr-FR" sz="2200" dirty="0" err="1"/>
              <a:t>ceftzidime-avibactam</a:t>
            </a:r>
            <a:r>
              <a:rPr lang="fr-FR" sz="2200" dirty="0"/>
              <a:t> in Argentina : </a:t>
            </a:r>
            <a:r>
              <a:rPr lang="fr-FR" sz="2200" dirty="0" err="1"/>
              <a:t>results</a:t>
            </a:r>
            <a:r>
              <a:rPr lang="fr-FR" sz="2200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P. Favier et al</a:t>
            </a:r>
            <a:r>
              <a:rPr lang="da-DK" dirty="0"/>
              <a:t>., ECCMID</a:t>
            </a:r>
            <a:r>
              <a:rPr lang="da-DK" baseline="30000" dirty="0"/>
              <a:t>®</a:t>
            </a:r>
            <a:r>
              <a:rPr lang="da-DK" dirty="0"/>
              <a:t> 2023, Abs #O0778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D49CE0D-BD34-868C-9C10-CF41A3EB5253}"/>
              </a:ext>
            </a:extLst>
          </p:cNvPr>
          <p:cNvCxnSpPr/>
          <p:nvPr/>
        </p:nvCxnSpPr>
        <p:spPr>
          <a:xfrm>
            <a:off x="3084937" y="1219199"/>
            <a:ext cx="0" cy="370378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0CB2AF5-0183-7E34-313B-D3E30B0769D9}"/>
              </a:ext>
            </a:extLst>
          </p:cNvPr>
          <p:cNvCxnSpPr>
            <a:cxnSpLocks/>
          </p:cNvCxnSpPr>
          <p:nvPr/>
        </p:nvCxnSpPr>
        <p:spPr>
          <a:xfrm flipH="1">
            <a:off x="2890157" y="4925468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76E0023-F92D-64F8-A897-69B1DEC346A4}"/>
              </a:ext>
            </a:extLst>
          </p:cNvPr>
          <p:cNvCxnSpPr>
            <a:cxnSpLocks/>
          </p:cNvCxnSpPr>
          <p:nvPr/>
        </p:nvCxnSpPr>
        <p:spPr>
          <a:xfrm flipH="1">
            <a:off x="2890157" y="4269152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01094D3-666B-4FC1-2816-8C954DB768E3}"/>
              </a:ext>
            </a:extLst>
          </p:cNvPr>
          <p:cNvCxnSpPr>
            <a:cxnSpLocks/>
          </p:cNvCxnSpPr>
          <p:nvPr/>
        </p:nvCxnSpPr>
        <p:spPr>
          <a:xfrm flipH="1">
            <a:off x="2890157" y="3549072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6892DF-EECF-6EA8-5284-0457C4B70208}"/>
              </a:ext>
            </a:extLst>
          </p:cNvPr>
          <p:cNvCxnSpPr>
            <a:cxnSpLocks/>
          </p:cNvCxnSpPr>
          <p:nvPr/>
        </p:nvCxnSpPr>
        <p:spPr>
          <a:xfrm flipH="1">
            <a:off x="2890157" y="2810520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5F78017-7BD2-5415-4193-A92ABB9C4577}"/>
              </a:ext>
            </a:extLst>
          </p:cNvPr>
          <p:cNvCxnSpPr>
            <a:cxnSpLocks/>
          </p:cNvCxnSpPr>
          <p:nvPr/>
        </p:nvCxnSpPr>
        <p:spPr>
          <a:xfrm flipH="1">
            <a:off x="2890157" y="2036904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C7D69F3-1B0C-C567-5AE4-0516EC591A50}"/>
              </a:ext>
            </a:extLst>
          </p:cNvPr>
          <p:cNvCxnSpPr>
            <a:cxnSpLocks/>
          </p:cNvCxnSpPr>
          <p:nvPr/>
        </p:nvCxnSpPr>
        <p:spPr>
          <a:xfrm flipH="1">
            <a:off x="2890157" y="1316824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B74A1E8D-1601-E6BD-7988-DC2A1C4DB92A}"/>
              </a:ext>
            </a:extLst>
          </p:cNvPr>
          <p:cNvSpPr txBox="1"/>
          <p:nvPr/>
        </p:nvSpPr>
        <p:spPr>
          <a:xfrm>
            <a:off x="2364501" y="111759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0B7CB0-280C-FD48-477F-2130D8D6979B}"/>
              </a:ext>
            </a:extLst>
          </p:cNvPr>
          <p:cNvSpPr txBox="1"/>
          <p:nvPr/>
        </p:nvSpPr>
        <p:spPr>
          <a:xfrm>
            <a:off x="2364501" y="1820880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80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7CE2C44-DCEA-339B-4FCC-CAB8ADDB5A0C}"/>
              </a:ext>
            </a:extLst>
          </p:cNvPr>
          <p:cNvSpPr txBox="1"/>
          <p:nvPr/>
        </p:nvSpPr>
        <p:spPr>
          <a:xfrm>
            <a:off x="2364501" y="26129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554E14D-C4EA-BD5A-1048-DFADDF4D0AE6}"/>
              </a:ext>
            </a:extLst>
          </p:cNvPr>
          <p:cNvSpPr txBox="1"/>
          <p:nvPr/>
        </p:nvSpPr>
        <p:spPr>
          <a:xfrm>
            <a:off x="2364501" y="3358876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40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3F87A27-307C-6004-4D62-499351C73AC1}"/>
              </a:ext>
            </a:extLst>
          </p:cNvPr>
          <p:cNvSpPr txBox="1"/>
          <p:nvPr/>
        </p:nvSpPr>
        <p:spPr>
          <a:xfrm>
            <a:off x="2364501" y="405312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20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4A32B35-9FA2-406B-B786-6BC674E8A802}"/>
              </a:ext>
            </a:extLst>
          </p:cNvPr>
          <p:cNvSpPr txBox="1"/>
          <p:nvPr/>
        </p:nvSpPr>
        <p:spPr>
          <a:xfrm>
            <a:off x="2364501" y="4701200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07BA465-EBC4-A2E7-97D4-0655E2EE349B}"/>
              </a:ext>
            </a:extLst>
          </p:cNvPr>
          <p:cNvSpPr txBox="1"/>
          <p:nvPr/>
        </p:nvSpPr>
        <p:spPr>
          <a:xfrm rot="16200000">
            <a:off x="443337" y="2932607"/>
            <a:ext cx="370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usceptibility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8359672-DCCB-E1DD-75BA-D0E4E4A5A55C}"/>
              </a:ext>
            </a:extLst>
          </p:cNvPr>
          <p:cNvSpPr txBox="1"/>
          <p:nvPr/>
        </p:nvSpPr>
        <p:spPr>
          <a:xfrm rot="16200000">
            <a:off x="5013404" y="2844861"/>
            <a:ext cx="3879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KPN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esistance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FEEFC1A-497F-5459-F8AE-DE98018480D4}"/>
              </a:ext>
            </a:extLst>
          </p:cNvPr>
          <p:cNvCxnSpPr/>
          <p:nvPr/>
        </p:nvCxnSpPr>
        <p:spPr>
          <a:xfrm>
            <a:off x="7878082" y="1219199"/>
            <a:ext cx="0" cy="370378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569345A-D7A9-DA5A-5AB4-BD54CF8A2482}"/>
              </a:ext>
            </a:extLst>
          </p:cNvPr>
          <p:cNvCxnSpPr>
            <a:cxnSpLocks/>
          </p:cNvCxnSpPr>
          <p:nvPr/>
        </p:nvCxnSpPr>
        <p:spPr>
          <a:xfrm flipH="1">
            <a:off x="7683302" y="4925468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86751D1-E027-4AB8-6F96-013F279746B2}"/>
              </a:ext>
            </a:extLst>
          </p:cNvPr>
          <p:cNvCxnSpPr>
            <a:cxnSpLocks/>
          </p:cNvCxnSpPr>
          <p:nvPr/>
        </p:nvCxnSpPr>
        <p:spPr>
          <a:xfrm flipH="1">
            <a:off x="7683302" y="4269152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F54A49A-040E-0306-311E-D199A4536B5B}"/>
              </a:ext>
            </a:extLst>
          </p:cNvPr>
          <p:cNvCxnSpPr>
            <a:cxnSpLocks/>
          </p:cNvCxnSpPr>
          <p:nvPr/>
        </p:nvCxnSpPr>
        <p:spPr>
          <a:xfrm flipH="1">
            <a:off x="7683302" y="3549072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D3FF42C-094B-7858-9237-34EE2549FE3D}"/>
              </a:ext>
            </a:extLst>
          </p:cNvPr>
          <p:cNvCxnSpPr>
            <a:cxnSpLocks/>
          </p:cNvCxnSpPr>
          <p:nvPr/>
        </p:nvCxnSpPr>
        <p:spPr>
          <a:xfrm flipH="1">
            <a:off x="7683302" y="2810520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BD752D6-32EB-C0A2-C78A-E9814AF8583B}"/>
              </a:ext>
            </a:extLst>
          </p:cNvPr>
          <p:cNvCxnSpPr>
            <a:cxnSpLocks/>
          </p:cNvCxnSpPr>
          <p:nvPr/>
        </p:nvCxnSpPr>
        <p:spPr>
          <a:xfrm flipH="1">
            <a:off x="7683302" y="2036904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4C975C65-C8C7-F548-6818-C33B24593D01}"/>
              </a:ext>
            </a:extLst>
          </p:cNvPr>
          <p:cNvCxnSpPr>
            <a:cxnSpLocks/>
          </p:cNvCxnSpPr>
          <p:nvPr/>
        </p:nvCxnSpPr>
        <p:spPr>
          <a:xfrm flipH="1">
            <a:off x="7683302" y="1316824"/>
            <a:ext cx="180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92984D61-A7E6-B46C-8F03-13E6BF7EE96B}"/>
              </a:ext>
            </a:extLst>
          </p:cNvPr>
          <p:cNvSpPr txBox="1"/>
          <p:nvPr/>
        </p:nvSpPr>
        <p:spPr>
          <a:xfrm>
            <a:off x="7157646" y="111759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E9C627C-899C-E8B5-4CC8-CF1DC58C9642}"/>
              </a:ext>
            </a:extLst>
          </p:cNvPr>
          <p:cNvSpPr txBox="1"/>
          <p:nvPr/>
        </p:nvSpPr>
        <p:spPr>
          <a:xfrm>
            <a:off x="7157646" y="1820880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80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2685F9-EC5E-679C-CF81-297148A3D000}"/>
              </a:ext>
            </a:extLst>
          </p:cNvPr>
          <p:cNvSpPr txBox="1"/>
          <p:nvPr/>
        </p:nvSpPr>
        <p:spPr>
          <a:xfrm>
            <a:off x="7157646" y="261296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5CEAF4C-4212-671E-C2C2-DF5357052191}"/>
              </a:ext>
            </a:extLst>
          </p:cNvPr>
          <p:cNvSpPr txBox="1"/>
          <p:nvPr/>
        </p:nvSpPr>
        <p:spPr>
          <a:xfrm>
            <a:off x="7157646" y="3358876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40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8C502D0-4C00-50C4-26B0-83F637FA6B32}"/>
              </a:ext>
            </a:extLst>
          </p:cNvPr>
          <p:cNvSpPr txBox="1"/>
          <p:nvPr/>
        </p:nvSpPr>
        <p:spPr>
          <a:xfrm>
            <a:off x="7157646" y="4053128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20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FDAEF27-1310-FE2A-A859-61F7FAFF91CA}"/>
              </a:ext>
            </a:extLst>
          </p:cNvPr>
          <p:cNvSpPr txBox="1"/>
          <p:nvPr/>
        </p:nvSpPr>
        <p:spPr>
          <a:xfrm>
            <a:off x="7157646" y="4701200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47E828-EE8B-B65C-6C05-11C11A2E39DD}"/>
              </a:ext>
            </a:extLst>
          </p:cNvPr>
          <p:cNvSpPr/>
          <p:nvPr/>
        </p:nvSpPr>
        <p:spPr>
          <a:xfrm>
            <a:off x="3408210" y="1339272"/>
            <a:ext cx="193963" cy="20320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D0FC9D-49A6-A040-0EA7-34BE047C3F29}"/>
              </a:ext>
            </a:extLst>
          </p:cNvPr>
          <p:cNvSpPr/>
          <p:nvPr/>
        </p:nvSpPr>
        <p:spPr>
          <a:xfrm>
            <a:off x="8154639" y="1339272"/>
            <a:ext cx="193963" cy="20320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845A7F-AC63-EC74-BB12-9FE42059E529}"/>
              </a:ext>
            </a:extLst>
          </p:cNvPr>
          <p:cNvSpPr/>
          <p:nvPr/>
        </p:nvSpPr>
        <p:spPr>
          <a:xfrm>
            <a:off x="3297374" y="3454400"/>
            <a:ext cx="314036" cy="146425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6E501C8-AE1A-CC01-1CF8-8B0CAA250E5B}"/>
              </a:ext>
            </a:extLst>
          </p:cNvPr>
          <p:cNvSpPr/>
          <p:nvPr/>
        </p:nvSpPr>
        <p:spPr>
          <a:xfrm>
            <a:off x="8093750" y="3934689"/>
            <a:ext cx="314036" cy="98396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548440-0AEC-6D0D-B35D-EA8F3683D368}"/>
              </a:ext>
            </a:extLst>
          </p:cNvPr>
          <p:cNvSpPr/>
          <p:nvPr/>
        </p:nvSpPr>
        <p:spPr>
          <a:xfrm>
            <a:off x="3644488" y="4091708"/>
            <a:ext cx="314036" cy="826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DECCEC8-5C25-D9F8-617E-322965E44280}"/>
              </a:ext>
            </a:extLst>
          </p:cNvPr>
          <p:cNvSpPr/>
          <p:nvPr/>
        </p:nvSpPr>
        <p:spPr>
          <a:xfrm>
            <a:off x="5110476" y="3131126"/>
            <a:ext cx="314036" cy="1787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36A6B1-1596-5F11-7011-5AA6D5A36020}"/>
              </a:ext>
            </a:extLst>
          </p:cNvPr>
          <p:cNvSpPr/>
          <p:nvPr/>
        </p:nvSpPr>
        <p:spPr>
          <a:xfrm>
            <a:off x="4752316" y="2484580"/>
            <a:ext cx="314036" cy="2434069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887E56-4D6F-9DA2-336E-DAFCF778A645}"/>
              </a:ext>
            </a:extLst>
          </p:cNvPr>
          <p:cNvSpPr/>
          <p:nvPr/>
        </p:nvSpPr>
        <p:spPr>
          <a:xfrm>
            <a:off x="8418726" y="3629889"/>
            <a:ext cx="314036" cy="1288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3F6066-47A1-8843-5C22-84328474E5C2}"/>
              </a:ext>
            </a:extLst>
          </p:cNvPr>
          <p:cNvSpPr/>
          <p:nvPr/>
        </p:nvSpPr>
        <p:spPr>
          <a:xfrm>
            <a:off x="9729581" y="3648361"/>
            <a:ext cx="314036" cy="1270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ACC427-C1E2-93DE-7D21-81B6A79F6421}"/>
              </a:ext>
            </a:extLst>
          </p:cNvPr>
          <p:cNvSpPr/>
          <p:nvPr/>
        </p:nvSpPr>
        <p:spPr>
          <a:xfrm>
            <a:off x="9389894" y="4036289"/>
            <a:ext cx="314036" cy="882360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B21C31E-E960-6659-36D9-3E82726EF188}"/>
              </a:ext>
            </a:extLst>
          </p:cNvPr>
          <p:cNvCxnSpPr>
            <a:cxnSpLocks/>
          </p:cNvCxnSpPr>
          <p:nvPr/>
        </p:nvCxnSpPr>
        <p:spPr>
          <a:xfrm flipH="1">
            <a:off x="7878082" y="4922981"/>
            <a:ext cx="2521527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4A4509-31A2-B32C-220D-4CF8C1078498}"/>
              </a:ext>
            </a:extLst>
          </p:cNvPr>
          <p:cNvCxnSpPr>
            <a:cxnSpLocks/>
          </p:cNvCxnSpPr>
          <p:nvPr/>
        </p:nvCxnSpPr>
        <p:spPr>
          <a:xfrm flipH="1">
            <a:off x="3084937" y="4922981"/>
            <a:ext cx="2521527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EDEC92C-9BC3-5ACE-C55F-F33C0B42D716}"/>
              </a:ext>
            </a:extLst>
          </p:cNvPr>
          <p:cNvSpPr/>
          <p:nvPr/>
        </p:nvSpPr>
        <p:spPr>
          <a:xfrm>
            <a:off x="4796616" y="1339272"/>
            <a:ext cx="193963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8748495-30E7-C382-0B25-0BA84DCB6ADC}"/>
              </a:ext>
            </a:extLst>
          </p:cNvPr>
          <p:cNvSpPr/>
          <p:nvPr/>
        </p:nvSpPr>
        <p:spPr>
          <a:xfrm>
            <a:off x="9389894" y="1339272"/>
            <a:ext cx="193963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A15A4FC-49D8-8531-E619-799A673581DF}"/>
              </a:ext>
            </a:extLst>
          </p:cNvPr>
          <p:cNvSpPr txBox="1"/>
          <p:nvPr/>
        </p:nvSpPr>
        <p:spPr>
          <a:xfrm>
            <a:off x="3620646" y="1219199"/>
            <a:ext cx="67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baseline="-25000" dirty="0"/>
              <a:t>1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FE2A486-9005-8EC9-7D33-8A91C00917F8}"/>
              </a:ext>
            </a:extLst>
          </p:cNvPr>
          <p:cNvSpPr txBox="1"/>
          <p:nvPr/>
        </p:nvSpPr>
        <p:spPr>
          <a:xfrm>
            <a:off x="5012640" y="1219199"/>
            <a:ext cx="67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baseline="-25000" dirty="0"/>
              <a:t>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5C35577-D107-C92F-C70F-3CE49FF0AFEE}"/>
              </a:ext>
            </a:extLst>
          </p:cNvPr>
          <p:cNvSpPr txBox="1"/>
          <p:nvPr/>
        </p:nvSpPr>
        <p:spPr>
          <a:xfrm>
            <a:off x="8374531" y="1219199"/>
            <a:ext cx="67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baseline="-25000" dirty="0"/>
              <a:t>1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A4504BB-ABB8-131E-D1B6-501E0E702BF6}"/>
              </a:ext>
            </a:extLst>
          </p:cNvPr>
          <p:cNvSpPr txBox="1"/>
          <p:nvPr/>
        </p:nvSpPr>
        <p:spPr>
          <a:xfrm>
            <a:off x="9600271" y="1219199"/>
            <a:ext cx="67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baseline="-25000" dirty="0"/>
              <a:t>2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CEA7F3F-A0D8-0B03-BCC9-C0820E9BBD3C}"/>
              </a:ext>
            </a:extLst>
          </p:cNvPr>
          <p:cNvSpPr txBox="1"/>
          <p:nvPr/>
        </p:nvSpPr>
        <p:spPr>
          <a:xfrm>
            <a:off x="4524282" y="1757752"/>
            <a:ext cx="1183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OR 0.5</a:t>
            </a:r>
          </a:p>
          <a:p>
            <a:pPr algn="ctr"/>
            <a:r>
              <a:rPr lang="fr-FR" sz="1200" dirty="0"/>
              <a:t>[0.3-0.9] p&lt;0.05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3F85F66-CFD1-DA92-A922-7463497C3185}"/>
              </a:ext>
            </a:extLst>
          </p:cNvPr>
          <p:cNvSpPr txBox="1"/>
          <p:nvPr/>
        </p:nvSpPr>
        <p:spPr>
          <a:xfrm>
            <a:off x="3067177" y="2741921"/>
            <a:ext cx="1183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OR 0.5</a:t>
            </a:r>
          </a:p>
          <a:p>
            <a:pPr algn="ctr"/>
            <a:r>
              <a:rPr lang="fr-FR" sz="1200" dirty="0"/>
              <a:t>[0.3-0.8] p&lt;0.01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DEB4399-C1E5-CA89-EBBA-170CD665D5B3}"/>
              </a:ext>
            </a:extLst>
          </p:cNvPr>
          <p:cNvSpPr txBox="1"/>
          <p:nvPr/>
        </p:nvSpPr>
        <p:spPr>
          <a:xfrm>
            <a:off x="7823555" y="2983949"/>
            <a:ext cx="1183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OR 1.7</a:t>
            </a:r>
          </a:p>
          <a:p>
            <a:pPr algn="ctr"/>
            <a:r>
              <a:rPr lang="fr-FR" sz="1200" dirty="0"/>
              <a:t>[1.1-2.8] p&lt;0.05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CCDA58F-FFE9-5760-DF06-5AF25F004A3D}"/>
              </a:ext>
            </a:extLst>
          </p:cNvPr>
          <p:cNvSpPr txBox="1"/>
          <p:nvPr/>
        </p:nvSpPr>
        <p:spPr>
          <a:xfrm>
            <a:off x="9168578" y="2995603"/>
            <a:ext cx="1183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OR 1.8</a:t>
            </a:r>
          </a:p>
          <a:p>
            <a:pPr algn="ctr"/>
            <a:r>
              <a:rPr lang="fr-FR" sz="1200" dirty="0"/>
              <a:t>[1.1-3.1] p&lt;0.01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A60D235-C105-1BAF-95E5-6F9555109583}"/>
              </a:ext>
            </a:extLst>
          </p:cNvPr>
          <p:cNvCxnSpPr>
            <a:cxnSpLocks/>
          </p:cNvCxnSpPr>
          <p:nvPr/>
        </p:nvCxnSpPr>
        <p:spPr>
          <a:xfrm>
            <a:off x="3334319" y="3260436"/>
            <a:ext cx="591127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087B05D6-6A63-7C42-F8E4-4F45EE674F87}"/>
              </a:ext>
            </a:extLst>
          </p:cNvPr>
          <p:cNvCxnSpPr>
            <a:cxnSpLocks/>
          </p:cNvCxnSpPr>
          <p:nvPr/>
        </p:nvCxnSpPr>
        <p:spPr>
          <a:xfrm>
            <a:off x="4873382" y="2259925"/>
            <a:ext cx="591127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AD858FC4-61F7-03D5-2D85-8FD391797E5F}"/>
              </a:ext>
            </a:extLst>
          </p:cNvPr>
          <p:cNvCxnSpPr>
            <a:cxnSpLocks/>
          </p:cNvCxnSpPr>
          <p:nvPr/>
        </p:nvCxnSpPr>
        <p:spPr>
          <a:xfrm>
            <a:off x="8115710" y="3534721"/>
            <a:ext cx="591127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FF0050F-6177-B0E0-3D57-28250A55AC56}"/>
              </a:ext>
            </a:extLst>
          </p:cNvPr>
          <p:cNvCxnSpPr>
            <a:cxnSpLocks/>
          </p:cNvCxnSpPr>
          <p:nvPr/>
        </p:nvCxnSpPr>
        <p:spPr>
          <a:xfrm>
            <a:off x="9467729" y="3512661"/>
            <a:ext cx="591127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3061E609-4753-AE7C-9928-26A8F60C422C}"/>
              </a:ext>
            </a:extLst>
          </p:cNvPr>
          <p:cNvSpPr txBox="1"/>
          <p:nvPr/>
        </p:nvSpPr>
        <p:spPr>
          <a:xfrm rot="16200000">
            <a:off x="3140355" y="3971635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40.7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56A8582-3F32-5913-BBE9-46C2145CEFE7}"/>
              </a:ext>
            </a:extLst>
          </p:cNvPr>
          <p:cNvSpPr txBox="1"/>
          <p:nvPr/>
        </p:nvSpPr>
        <p:spPr>
          <a:xfrm rot="16200000">
            <a:off x="3479023" y="4268539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24.1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47F2B30D-7CBC-BE61-183F-D5BED07FED3D}"/>
              </a:ext>
            </a:extLst>
          </p:cNvPr>
          <p:cNvSpPr txBox="1"/>
          <p:nvPr/>
        </p:nvSpPr>
        <p:spPr>
          <a:xfrm rot="16200000">
            <a:off x="4577974" y="3455917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67.9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113B1743-A99F-8E00-9390-BD8E5778060A}"/>
              </a:ext>
            </a:extLst>
          </p:cNvPr>
          <p:cNvSpPr txBox="1"/>
          <p:nvPr/>
        </p:nvSpPr>
        <p:spPr>
          <a:xfrm rot="16200000">
            <a:off x="4918828" y="3775602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53.5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E9E93944-6297-13CD-B834-F4447FA369BF}"/>
              </a:ext>
            </a:extLst>
          </p:cNvPr>
          <p:cNvSpPr txBox="1"/>
          <p:nvPr/>
        </p:nvSpPr>
        <p:spPr>
          <a:xfrm rot="16200000">
            <a:off x="7897880" y="4182003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28.0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F897CE6-6540-7C4B-0845-2F2CF369D1D3}"/>
              </a:ext>
            </a:extLst>
          </p:cNvPr>
          <p:cNvSpPr txBox="1"/>
          <p:nvPr/>
        </p:nvSpPr>
        <p:spPr>
          <a:xfrm rot="16200000">
            <a:off x="8238555" y="4080403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39.5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9A57069-5EFA-A33E-8162-351A275770E0}"/>
              </a:ext>
            </a:extLst>
          </p:cNvPr>
          <p:cNvSpPr txBox="1"/>
          <p:nvPr/>
        </p:nvSpPr>
        <p:spPr>
          <a:xfrm rot="16200000">
            <a:off x="9230714" y="4261008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25.2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96E52545-C17A-2AF9-B213-47343F0D7754}"/>
              </a:ext>
            </a:extLst>
          </p:cNvPr>
          <p:cNvSpPr txBox="1"/>
          <p:nvPr/>
        </p:nvSpPr>
        <p:spPr>
          <a:xfrm rot="16200000">
            <a:off x="9552281" y="4020862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38.5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951AA554-97DE-72B8-EFFA-6F48EAB16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58" t="74017" r="11130" b="11613"/>
          <a:stretch/>
        </p:blipFill>
        <p:spPr>
          <a:xfrm>
            <a:off x="2937158" y="4941455"/>
            <a:ext cx="2890982" cy="983119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4D57A614-472F-FCED-A9E6-5280F4B3E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2" t="70417" r="65550" b="11644"/>
          <a:stretch/>
        </p:blipFill>
        <p:spPr>
          <a:xfrm>
            <a:off x="7970982" y="4959931"/>
            <a:ext cx="2484584" cy="993834"/>
          </a:xfrm>
          <a:prstGeom prst="rect">
            <a:avLst/>
          </a:prstGeom>
        </p:spPr>
      </p:pic>
      <p:sp>
        <p:nvSpPr>
          <p:cNvPr id="81" name="Rectangle à coins arrondis 10">
            <a:extLst>
              <a:ext uri="{FF2B5EF4-FFF2-40B4-BE49-F238E27FC236}">
                <a16:creationId xmlns:a16="http://schemas.microsoft.com/office/drawing/2014/main" id="{13976E09-1C07-9F84-E49F-0046C6573E04}"/>
              </a:ext>
            </a:extLst>
          </p:cNvPr>
          <p:cNvSpPr/>
          <p:nvPr/>
        </p:nvSpPr>
        <p:spPr>
          <a:xfrm>
            <a:off x="1930393" y="1006765"/>
            <a:ext cx="4387274" cy="507076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2" name="Rectangle à coins arrondis 10">
            <a:extLst>
              <a:ext uri="{FF2B5EF4-FFF2-40B4-BE49-F238E27FC236}">
                <a16:creationId xmlns:a16="http://schemas.microsoft.com/office/drawing/2014/main" id="{38A0844F-4E6A-8C35-019A-863230315E12}"/>
              </a:ext>
            </a:extLst>
          </p:cNvPr>
          <p:cNvSpPr/>
          <p:nvPr/>
        </p:nvSpPr>
        <p:spPr>
          <a:xfrm>
            <a:off x="6509399" y="1006765"/>
            <a:ext cx="4387274" cy="5070762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5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Forest plot: </a:t>
            </a:r>
            <a:r>
              <a:rPr lang="fr-FR" dirty="0" err="1"/>
              <a:t>Primary</a:t>
            </a:r>
            <a:r>
              <a:rPr lang="fr-FR" dirty="0"/>
              <a:t> and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endpoints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S. Grillo et al., ECCMID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®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2023, Abs #O0037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05F83B1-E677-DB5F-DE60-43AD4F011F74}"/>
              </a:ext>
            </a:extLst>
          </p:cNvPr>
          <p:cNvGraphicFramePr>
            <a:graphicFrameLocks noGrp="1"/>
          </p:cNvGraphicFramePr>
          <p:nvPr/>
        </p:nvGraphicFramePr>
        <p:xfrm>
          <a:off x="1505989" y="1133448"/>
          <a:ext cx="10150094" cy="4238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2735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Cioxacillin plus Fosfomycin</a:t>
                      </a:r>
                      <a:endParaRPr lang="fr-FR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Cioxacillin</a:t>
                      </a:r>
                      <a:r>
                        <a:rPr lang="fr-F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alone</a:t>
                      </a:r>
                      <a:endParaRPr lang="fr-FR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endpoint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success at day 7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83/104 (79.8)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82/110 (74.5)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da-DK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endpoint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 at day 7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4/104 (3.8)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1/110 (0.9)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 at EOT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10/104 (9.6)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14/110 (12.7)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 at TOC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2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10/104 (9.6)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17/110 (15.5)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bacteraemia at day 3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4/95 (4.2)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18/102 (17.6)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bacteraemia at day 7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2/90 (2.2)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4/97 (4.1)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16419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bacteraemia at TOC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0/93 (0)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1/102 (1.0)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32700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Complicated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bacteraemia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TOC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21/95 (22.1)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35/105 (33.3)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30460"/>
                  </a:ext>
                </a:extLst>
              </a:tr>
              <a:tr h="32273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Serious adverse events leading to discontinuation of therapy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11/104 (10.6)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9/110 (8.2)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80144"/>
                  </a:ext>
                </a:extLst>
              </a:tr>
            </a:tbl>
          </a:graphicData>
        </a:graphic>
      </p:graphicFrame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229956E-16E4-C3C9-817D-9C9B36EDA7CC}"/>
              </a:ext>
            </a:extLst>
          </p:cNvPr>
          <p:cNvCxnSpPr>
            <a:cxnSpLocks/>
          </p:cNvCxnSpPr>
          <p:nvPr/>
        </p:nvCxnSpPr>
        <p:spPr>
          <a:xfrm>
            <a:off x="6072782" y="1671406"/>
            <a:ext cx="0" cy="367483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EB69D49-9158-46AF-C8CD-552D7323ACD4}"/>
              </a:ext>
            </a:extLst>
          </p:cNvPr>
          <p:cNvCxnSpPr>
            <a:cxnSpLocks/>
          </p:cNvCxnSpPr>
          <p:nvPr/>
        </p:nvCxnSpPr>
        <p:spPr>
          <a:xfrm>
            <a:off x="5918957" y="2261066"/>
            <a:ext cx="63791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1165F44-D1B5-3BF8-827E-BE7F44C50D8D}"/>
              </a:ext>
            </a:extLst>
          </p:cNvPr>
          <p:cNvCxnSpPr>
            <a:cxnSpLocks/>
          </p:cNvCxnSpPr>
          <p:nvPr/>
        </p:nvCxnSpPr>
        <p:spPr>
          <a:xfrm>
            <a:off x="6021507" y="2910826"/>
            <a:ext cx="28201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1078C87-542B-854E-C095-2E5647E6B3E7}"/>
              </a:ext>
            </a:extLst>
          </p:cNvPr>
          <p:cNvCxnSpPr>
            <a:cxnSpLocks/>
          </p:cNvCxnSpPr>
          <p:nvPr/>
        </p:nvCxnSpPr>
        <p:spPr>
          <a:xfrm>
            <a:off x="5743921" y="3237934"/>
            <a:ext cx="48311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B10A6C7-48E7-BE5E-D01F-B7F169076DA8}"/>
              </a:ext>
            </a:extLst>
          </p:cNvPr>
          <p:cNvCxnSpPr>
            <a:cxnSpLocks/>
          </p:cNvCxnSpPr>
          <p:nvPr/>
        </p:nvCxnSpPr>
        <p:spPr>
          <a:xfrm>
            <a:off x="5655746" y="3561726"/>
            <a:ext cx="50270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2D424EE-285D-52D6-932F-E643411048F9}"/>
              </a:ext>
            </a:extLst>
          </p:cNvPr>
          <p:cNvCxnSpPr>
            <a:cxnSpLocks/>
          </p:cNvCxnSpPr>
          <p:nvPr/>
        </p:nvCxnSpPr>
        <p:spPr>
          <a:xfrm>
            <a:off x="5423410" y="3888947"/>
            <a:ext cx="53256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8E91FE5-7B1C-E667-E2F2-FD2CA85ADF1B}"/>
              </a:ext>
            </a:extLst>
          </p:cNvPr>
          <p:cNvCxnSpPr>
            <a:cxnSpLocks/>
          </p:cNvCxnSpPr>
          <p:nvPr/>
        </p:nvCxnSpPr>
        <p:spPr>
          <a:xfrm>
            <a:off x="5840934" y="4216330"/>
            <a:ext cx="34691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01CA639-CAB9-D9C4-37DA-839FFDD832E5}"/>
              </a:ext>
            </a:extLst>
          </p:cNvPr>
          <p:cNvCxnSpPr>
            <a:cxnSpLocks/>
          </p:cNvCxnSpPr>
          <p:nvPr/>
        </p:nvCxnSpPr>
        <p:spPr>
          <a:xfrm>
            <a:off x="5962510" y="4533752"/>
            <a:ext cx="17308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894B57C-9064-BDD8-4EB7-4264A201D845}"/>
              </a:ext>
            </a:extLst>
          </p:cNvPr>
          <p:cNvCxnSpPr>
            <a:cxnSpLocks/>
          </p:cNvCxnSpPr>
          <p:nvPr/>
        </p:nvCxnSpPr>
        <p:spPr>
          <a:xfrm>
            <a:off x="5407731" y="4860973"/>
            <a:ext cx="69847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6DE474C-D2E0-6B13-AA71-8ADDB4E0A0FF}"/>
              </a:ext>
            </a:extLst>
          </p:cNvPr>
          <p:cNvCxnSpPr>
            <a:cxnSpLocks/>
          </p:cNvCxnSpPr>
          <p:nvPr/>
        </p:nvCxnSpPr>
        <p:spPr>
          <a:xfrm>
            <a:off x="5919312" y="5184928"/>
            <a:ext cx="42855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95BC0DD-639F-006B-C15F-97D078311EF6}"/>
              </a:ext>
            </a:extLst>
          </p:cNvPr>
          <p:cNvCxnSpPr>
            <a:cxnSpLocks/>
          </p:cNvCxnSpPr>
          <p:nvPr/>
        </p:nvCxnSpPr>
        <p:spPr>
          <a:xfrm>
            <a:off x="5211626" y="5349026"/>
            <a:ext cx="171427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EFD1864-05D2-945F-1C18-5FE460D56BBC}"/>
              </a:ext>
            </a:extLst>
          </p:cNvPr>
          <p:cNvCxnSpPr>
            <a:cxnSpLocks/>
          </p:cNvCxnSpPr>
          <p:nvPr/>
        </p:nvCxnSpPr>
        <p:spPr>
          <a:xfrm flipV="1">
            <a:off x="5214567" y="5349042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5002F82-E847-D2DB-373D-D0C8067D9C64}"/>
              </a:ext>
            </a:extLst>
          </p:cNvPr>
          <p:cNvCxnSpPr>
            <a:cxnSpLocks/>
          </p:cNvCxnSpPr>
          <p:nvPr/>
        </p:nvCxnSpPr>
        <p:spPr>
          <a:xfrm flipV="1">
            <a:off x="5360712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763FC7E-C0D1-1C20-A469-5EA4181098F6}"/>
              </a:ext>
            </a:extLst>
          </p:cNvPr>
          <p:cNvCxnSpPr>
            <a:cxnSpLocks/>
          </p:cNvCxnSpPr>
          <p:nvPr/>
        </p:nvCxnSpPr>
        <p:spPr>
          <a:xfrm flipV="1">
            <a:off x="5501464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31EB54C-98A8-5870-B632-385A01481434}"/>
              </a:ext>
            </a:extLst>
          </p:cNvPr>
          <p:cNvCxnSpPr>
            <a:cxnSpLocks/>
          </p:cNvCxnSpPr>
          <p:nvPr/>
        </p:nvCxnSpPr>
        <p:spPr>
          <a:xfrm flipV="1">
            <a:off x="5645639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B423215B-494C-A602-3147-1C9EC781902C}"/>
              </a:ext>
            </a:extLst>
          </p:cNvPr>
          <p:cNvCxnSpPr>
            <a:cxnSpLocks/>
          </p:cNvCxnSpPr>
          <p:nvPr/>
        </p:nvCxnSpPr>
        <p:spPr>
          <a:xfrm flipV="1">
            <a:off x="5792760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0B40A9C-55E9-681F-7DF9-3CA069C3A8EA}"/>
              </a:ext>
            </a:extLst>
          </p:cNvPr>
          <p:cNvCxnSpPr>
            <a:cxnSpLocks/>
          </p:cNvCxnSpPr>
          <p:nvPr/>
        </p:nvCxnSpPr>
        <p:spPr>
          <a:xfrm flipV="1">
            <a:off x="5933511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A73424F-E187-248C-14E0-6882E7AD92CB}"/>
              </a:ext>
            </a:extLst>
          </p:cNvPr>
          <p:cNvCxnSpPr>
            <a:cxnSpLocks/>
          </p:cNvCxnSpPr>
          <p:nvPr/>
        </p:nvCxnSpPr>
        <p:spPr>
          <a:xfrm flipV="1">
            <a:off x="6217956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A249348-7D8D-8C80-B1CA-BE226CC5BAE8}"/>
              </a:ext>
            </a:extLst>
          </p:cNvPr>
          <p:cNvCxnSpPr>
            <a:cxnSpLocks/>
          </p:cNvCxnSpPr>
          <p:nvPr/>
        </p:nvCxnSpPr>
        <p:spPr>
          <a:xfrm flipV="1">
            <a:off x="6362454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9FC7DE8-1031-1771-C10C-F3E3C672F19E}"/>
              </a:ext>
            </a:extLst>
          </p:cNvPr>
          <p:cNvCxnSpPr>
            <a:cxnSpLocks/>
          </p:cNvCxnSpPr>
          <p:nvPr/>
        </p:nvCxnSpPr>
        <p:spPr>
          <a:xfrm flipV="1">
            <a:off x="6503206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5BB8007-33EB-75A2-6FA2-A5C15785BEA7}"/>
              </a:ext>
            </a:extLst>
          </p:cNvPr>
          <p:cNvCxnSpPr>
            <a:cxnSpLocks/>
          </p:cNvCxnSpPr>
          <p:nvPr/>
        </p:nvCxnSpPr>
        <p:spPr>
          <a:xfrm flipV="1">
            <a:off x="6647060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DE60AA6-B4F8-FB09-1BF3-BB59A42BF5A4}"/>
              </a:ext>
            </a:extLst>
          </p:cNvPr>
          <p:cNvCxnSpPr>
            <a:cxnSpLocks/>
          </p:cNvCxnSpPr>
          <p:nvPr/>
        </p:nvCxnSpPr>
        <p:spPr>
          <a:xfrm flipV="1">
            <a:off x="6794341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C34CE51-8148-5492-0C3F-22D19A140BB0}"/>
              </a:ext>
            </a:extLst>
          </p:cNvPr>
          <p:cNvCxnSpPr>
            <a:cxnSpLocks/>
          </p:cNvCxnSpPr>
          <p:nvPr/>
        </p:nvCxnSpPr>
        <p:spPr>
          <a:xfrm flipV="1">
            <a:off x="6925295" y="5349042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D81193E3-5683-25AC-D9E4-451E88ABD511}"/>
              </a:ext>
            </a:extLst>
          </p:cNvPr>
          <p:cNvSpPr/>
          <p:nvPr/>
        </p:nvSpPr>
        <p:spPr>
          <a:xfrm>
            <a:off x="6200908" y="2239273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5F6FD4A-D781-73B9-BD51-376602BBAAE0}"/>
              </a:ext>
            </a:extLst>
          </p:cNvPr>
          <p:cNvSpPr/>
          <p:nvPr/>
        </p:nvSpPr>
        <p:spPr>
          <a:xfrm>
            <a:off x="6139900" y="2889820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B7A20E8-B4B0-08AF-D3C5-B2AA592137D9}"/>
              </a:ext>
            </a:extLst>
          </p:cNvPr>
          <p:cNvSpPr/>
          <p:nvPr/>
        </p:nvSpPr>
        <p:spPr>
          <a:xfrm>
            <a:off x="5963227" y="3218014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B719091-70BA-2176-0F72-BFDC6A57CA99}"/>
              </a:ext>
            </a:extLst>
          </p:cNvPr>
          <p:cNvSpPr/>
          <p:nvPr/>
        </p:nvSpPr>
        <p:spPr>
          <a:xfrm>
            <a:off x="5887791" y="3541970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5306B59-EC33-DD0D-BE1E-A819A380DDD9}"/>
              </a:ext>
            </a:extLst>
          </p:cNvPr>
          <p:cNvSpPr/>
          <p:nvPr/>
        </p:nvSpPr>
        <p:spPr>
          <a:xfrm>
            <a:off x="5668825" y="3865925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D3823F1-6416-0634-8BE5-944ECEC0A134}"/>
              </a:ext>
            </a:extLst>
          </p:cNvPr>
          <p:cNvSpPr/>
          <p:nvPr/>
        </p:nvSpPr>
        <p:spPr>
          <a:xfrm>
            <a:off x="5995073" y="4189880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512F1A4-AD7B-FE83-6EA9-3D328B64B3D1}"/>
              </a:ext>
            </a:extLst>
          </p:cNvPr>
          <p:cNvSpPr/>
          <p:nvPr/>
        </p:nvSpPr>
        <p:spPr>
          <a:xfrm>
            <a:off x="6021685" y="4510893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676B777-B8F3-2767-6DAB-B0370A2AD95F}"/>
              </a:ext>
            </a:extLst>
          </p:cNvPr>
          <p:cNvSpPr/>
          <p:nvPr/>
        </p:nvSpPr>
        <p:spPr>
          <a:xfrm>
            <a:off x="5734140" y="4835010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DD69B90-D71E-F5EC-6195-200692773DBE}"/>
              </a:ext>
            </a:extLst>
          </p:cNvPr>
          <p:cNvSpPr/>
          <p:nvPr/>
        </p:nvSpPr>
        <p:spPr>
          <a:xfrm>
            <a:off x="6129129" y="5161906"/>
            <a:ext cx="45719" cy="457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2F7A648-4C92-E899-4CD5-8F5BC8CDEFAA}"/>
              </a:ext>
            </a:extLst>
          </p:cNvPr>
          <p:cNvSpPr txBox="1"/>
          <p:nvPr/>
        </p:nvSpPr>
        <p:spPr>
          <a:xfrm>
            <a:off x="5185983" y="5642148"/>
            <a:ext cx="179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Rates (%)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933194F-6DB1-B6F3-DD7E-A1542BB15192}"/>
              </a:ext>
            </a:extLst>
          </p:cNvPr>
          <p:cNvSpPr txBox="1"/>
          <p:nvPr/>
        </p:nvSpPr>
        <p:spPr>
          <a:xfrm>
            <a:off x="5054641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-30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E1234623-E88C-4064-F4FC-7D452BB69F13}"/>
              </a:ext>
            </a:extLst>
          </p:cNvPr>
          <p:cNvSpPr txBox="1"/>
          <p:nvPr/>
        </p:nvSpPr>
        <p:spPr>
          <a:xfrm>
            <a:off x="5193837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-25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31F2BF5-4973-B470-78D1-4A52A0B5E5FD}"/>
              </a:ext>
            </a:extLst>
          </p:cNvPr>
          <p:cNvSpPr txBox="1"/>
          <p:nvPr/>
        </p:nvSpPr>
        <p:spPr>
          <a:xfrm>
            <a:off x="5337853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-20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6D99885-57F0-B16E-DB85-AF958C39C890}"/>
              </a:ext>
            </a:extLst>
          </p:cNvPr>
          <p:cNvSpPr txBox="1"/>
          <p:nvPr/>
        </p:nvSpPr>
        <p:spPr>
          <a:xfrm>
            <a:off x="5488401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-15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9060858-65B1-57C1-39F7-FA2E08E7230E}"/>
              </a:ext>
            </a:extLst>
          </p:cNvPr>
          <p:cNvSpPr txBox="1"/>
          <p:nvPr/>
        </p:nvSpPr>
        <p:spPr>
          <a:xfrm>
            <a:off x="5625885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-10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783EF78-8465-3F8F-AD4F-0F427EA3AA52}"/>
              </a:ext>
            </a:extLst>
          </p:cNvPr>
          <p:cNvSpPr txBox="1"/>
          <p:nvPr/>
        </p:nvSpPr>
        <p:spPr>
          <a:xfrm>
            <a:off x="5796026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-5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4F311E1A-C8C2-E96E-1EFB-39DEAC1D0587}"/>
              </a:ext>
            </a:extLst>
          </p:cNvPr>
          <p:cNvSpPr txBox="1"/>
          <p:nvPr/>
        </p:nvSpPr>
        <p:spPr>
          <a:xfrm>
            <a:off x="5959802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0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FD00464-53B3-DE6E-CC53-394BE706B71E}"/>
              </a:ext>
            </a:extLst>
          </p:cNvPr>
          <p:cNvSpPr txBox="1"/>
          <p:nvPr/>
        </p:nvSpPr>
        <p:spPr>
          <a:xfrm>
            <a:off x="6107080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5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956EA8D-9992-2B92-D0E9-73A9ED107C15}"/>
              </a:ext>
            </a:extLst>
          </p:cNvPr>
          <p:cNvSpPr txBox="1"/>
          <p:nvPr/>
        </p:nvSpPr>
        <p:spPr>
          <a:xfrm>
            <a:off x="6221705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10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09CC86FB-CE12-06A2-649C-1876AAC75DAF}"/>
              </a:ext>
            </a:extLst>
          </p:cNvPr>
          <p:cNvSpPr txBox="1"/>
          <p:nvPr/>
        </p:nvSpPr>
        <p:spPr>
          <a:xfrm>
            <a:off x="6368987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15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A6AABB66-2168-B371-49AB-3CEF28A4F871}"/>
              </a:ext>
            </a:extLst>
          </p:cNvPr>
          <p:cNvSpPr txBox="1"/>
          <p:nvPr/>
        </p:nvSpPr>
        <p:spPr>
          <a:xfrm>
            <a:off x="6506311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20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F481A971-5CE4-9D3A-9669-6B02CD6D4BAA}"/>
              </a:ext>
            </a:extLst>
          </p:cNvPr>
          <p:cNvSpPr txBox="1"/>
          <p:nvPr/>
        </p:nvSpPr>
        <p:spPr>
          <a:xfrm>
            <a:off x="6643795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25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D10C89E-51AF-C63A-C7B1-2E9D4070C0B5}"/>
              </a:ext>
            </a:extLst>
          </p:cNvPr>
          <p:cNvSpPr txBox="1"/>
          <p:nvPr/>
        </p:nvSpPr>
        <p:spPr>
          <a:xfrm>
            <a:off x="6794341" y="5384157"/>
            <a:ext cx="349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30</a:t>
            </a:r>
          </a:p>
        </p:txBody>
      </p:sp>
      <p:sp>
        <p:nvSpPr>
          <p:cNvPr id="82" name="Rectangle à coins arrondis 33">
            <a:extLst>
              <a:ext uri="{FF2B5EF4-FFF2-40B4-BE49-F238E27FC236}">
                <a16:creationId xmlns:a16="http://schemas.microsoft.com/office/drawing/2014/main" id="{CB3B0403-7512-BDE0-B5BB-51BA668072FB}"/>
              </a:ext>
            </a:extLst>
          </p:cNvPr>
          <p:cNvSpPr/>
          <p:nvPr/>
        </p:nvSpPr>
        <p:spPr>
          <a:xfrm>
            <a:off x="1266090" y="1065125"/>
            <a:ext cx="10440238" cy="4943789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433F8C30-7845-FE6F-FF30-30D2F489BF62}"/>
              </a:ext>
            </a:extLst>
          </p:cNvPr>
          <p:cNvCxnSpPr>
            <a:cxnSpLocks/>
          </p:cNvCxnSpPr>
          <p:nvPr/>
        </p:nvCxnSpPr>
        <p:spPr>
          <a:xfrm flipV="1">
            <a:off x="6072784" y="5351500"/>
            <a:ext cx="0" cy="65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57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Evaluation of various antibiotic combinations by in vitro time-kill assays against colistin-</a:t>
            </a:r>
            <a:r>
              <a:rPr lang="en-US" sz="3400" dirty="0" err="1"/>
              <a:t>heteroresistant</a:t>
            </a:r>
            <a:r>
              <a:rPr lang="en-US" sz="3400" dirty="0"/>
              <a:t> </a:t>
            </a:r>
            <a:r>
              <a:rPr lang="en-US" sz="3400" i="1" dirty="0"/>
              <a:t>Klebsiella pneumoniae</a:t>
            </a:r>
            <a:endParaRPr lang="fr-FR" sz="34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i-FI" dirty="0"/>
              <a:t>S. Rajakani et al., ECCMID</a:t>
            </a:r>
            <a:r>
              <a:rPr lang="fi-FI" baseline="30000" dirty="0"/>
              <a:t>®</a:t>
            </a:r>
            <a:r>
              <a:rPr lang="fi-FI" dirty="0"/>
              <a:t> 2023, Abs #O0779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067" y="148485"/>
            <a:ext cx="11781386" cy="360864"/>
          </a:xfrm>
        </p:spPr>
        <p:txBody>
          <a:bodyPr/>
          <a:lstStyle/>
          <a:p>
            <a:r>
              <a:rPr lang="en-US" dirty="0"/>
              <a:t>Last line antibiotics against pan-drug resistant Gram-negative bacteria</a:t>
            </a:r>
          </a:p>
        </p:txBody>
      </p:sp>
    </p:spTree>
    <p:extLst>
      <p:ext uri="{BB962C8B-B14F-4D97-AF65-F5344CB8AC3E}">
        <p14:creationId xmlns:p14="http://schemas.microsoft.com/office/powerpoint/2010/main" val="3174063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999336" y="1473121"/>
            <a:ext cx="3699202" cy="4314739"/>
            <a:chOff x="8126858" y="1600287"/>
            <a:chExt cx="3699202" cy="431473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3545EA0-D306-A957-5563-75BC64E98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14" t="35257" r="21129" b="11455"/>
            <a:stretch/>
          </p:blipFill>
          <p:spPr>
            <a:xfrm>
              <a:off x="8137133" y="2628900"/>
              <a:ext cx="3688927" cy="3286126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3545EA0-D306-A957-5563-75BC64E98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530" t="17420" r="21129" b="65888"/>
            <a:stretch/>
          </p:blipFill>
          <p:spPr>
            <a:xfrm>
              <a:off x="8126858" y="1600287"/>
              <a:ext cx="3699202" cy="1029350"/>
            </a:xfrm>
            <a:prstGeom prst="rect">
              <a:avLst/>
            </a:prstGeom>
          </p:spPr>
        </p:pic>
      </p:grpSp>
      <p:sp>
        <p:nvSpPr>
          <p:cNvPr id="180" name="Rectangle 179"/>
          <p:cNvSpPr/>
          <p:nvPr/>
        </p:nvSpPr>
        <p:spPr>
          <a:xfrm>
            <a:off x="10107423" y="2532504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/>
          <p:cNvSpPr/>
          <p:nvPr/>
        </p:nvSpPr>
        <p:spPr>
          <a:xfrm>
            <a:off x="10104086" y="1457914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174"/>
          <p:cNvSpPr/>
          <p:nvPr/>
        </p:nvSpPr>
        <p:spPr>
          <a:xfrm>
            <a:off x="10138242" y="3673668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00A052D-C611-2728-BF99-A2AFAD26B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05" t="9349" r="14384" b="1511"/>
          <a:stretch/>
        </p:blipFill>
        <p:spPr>
          <a:xfrm>
            <a:off x="5954779" y="1473120"/>
            <a:ext cx="1688067" cy="4352561"/>
          </a:xfrm>
          <a:prstGeom prst="rect">
            <a:avLst/>
          </a:prstGeom>
        </p:spPr>
      </p:pic>
      <p:sp>
        <p:nvSpPr>
          <p:cNvPr id="179" name="Rectangle 178"/>
          <p:cNvSpPr/>
          <p:nvPr/>
        </p:nvSpPr>
        <p:spPr>
          <a:xfrm>
            <a:off x="10157408" y="4744644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Rectangle 177"/>
          <p:cNvSpPr/>
          <p:nvPr/>
        </p:nvSpPr>
        <p:spPr>
          <a:xfrm>
            <a:off x="8236151" y="4744644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69"/>
          <p:cNvSpPr/>
          <p:nvPr/>
        </p:nvSpPr>
        <p:spPr>
          <a:xfrm>
            <a:off x="8236151" y="3690353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>
            <a:off x="8234491" y="3825241"/>
            <a:ext cx="107430" cy="709534"/>
          </a:xfrm>
          <a:custGeom>
            <a:avLst/>
            <a:gdLst>
              <a:gd name="connsiteX0" fmla="*/ 0 w 107430"/>
              <a:gd name="connsiteY0" fmla="*/ 0 h 709534"/>
              <a:gd name="connsiteX1" fmla="*/ 24984 w 107430"/>
              <a:gd name="connsiteY1" fmla="*/ 412229 h 709534"/>
              <a:gd name="connsiteX2" fmla="*/ 107430 w 107430"/>
              <a:gd name="connsiteY2" fmla="*/ 709534 h 70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30" h="709534">
                <a:moveTo>
                  <a:pt x="0" y="0"/>
                </a:moveTo>
                <a:lnTo>
                  <a:pt x="24984" y="412229"/>
                </a:lnTo>
                <a:lnTo>
                  <a:pt x="107430" y="709534"/>
                </a:ln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 67"/>
          <p:cNvSpPr/>
          <p:nvPr/>
        </p:nvSpPr>
        <p:spPr>
          <a:xfrm>
            <a:off x="8236989" y="3832736"/>
            <a:ext cx="102433" cy="692046"/>
          </a:xfrm>
          <a:custGeom>
            <a:avLst/>
            <a:gdLst>
              <a:gd name="connsiteX0" fmla="*/ 0 w 102433"/>
              <a:gd name="connsiteY0" fmla="*/ 0 h 692046"/>
              <a:gd name="connsiteX1" fmla="*/ 19987 w 102433"/>
              <a:gd name="connsiteY1" fmla="*/ 539646 h 692046"/>
              <a:gd name="connsiteX2" fmla="*/ 102433 w 102433"/>
              <a:gd name="connsiteY2" fmla="*/ 692046 h 69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33" h="692046">
                <a:moveTo>
                  <a:pt x="0" y="0"/>
                </a:moveTo>
                <a:lnTo>
                  <a:pt x="19987" y="539646"/>
                </a:lnTo>
                <a:lnTo>
                  <a:pt x="102433" y="692046"/>
                </a:lnTo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/>
          <p:cNvSpPr/>
          <p:nvPr/>
        </p:nvSpPr>
        <p:spPr>
          <a:xfrm>
            <a:off x="8239488" y="3822742"/>
            <a:ext cx="1341620" cy="502171"/>
          </a:xfrm>
          <a:custGeom>
            <a:avLst/>
            <a:gdLst>
              <a:gd name="connsiteX0" fmla="*/ 0 w 1341620"/>
              <a:gd name="connsiteY0" fmla="*/ 0 h 502171"/>
              <a:gd name="connsiteX1" fmla="*/ 109928 w 1341620"/>
              <a:gd name="connsiteY1" fmla="*/ 297305 h 502171"/>
              <a:gd name="connsiteX2" fmla="*/ 224852 w 1341620"/>
              <a:gd name="connsiteY2" fmla="*/ 502171 h 502171"/>
              <a:gd name="connsiteX3" fmla="*/ 439711 w 1341620"/>
              <a:gd name="connsiteY3" fmla="*/ 267325 h 502171"/>
              <a:gd name="connsiteX4" fmla="*/ 886918 w 1341620"/>
              <a:gd name="connsiteY4" fmla="*/ 24984 h 502171"/>
              <a:gd name="connsiteX5" fmla="*/ 1341620 w 1341620"/>
              <a:gd name="connsiteY5" fmla="*/ 77449 h 50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620" h="502171">
                <a:moveTo>
                  <a:pt x="0" y="0"/>
                </a:moveTo>
                <a:lnTo>
                  <a:pt x="109928" y="297305"/>
                </a:lnTo>
                <a:lnTo>
                  <a:pt x="224852" y="502171"/>
                </a:lnTo>
                <a:lnTo>
                  <a:pt x="439711" y="267325"/>
                </a:lnTo>
                <a:lnTo>
                  <a:pt x="886918" y="24984"/>
                </a:lnTo>
                <a:lnTo>
                  <a:pt x="1341620" y="77449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Rectangle 175"/>
          <p:cNvSpPr/>
          <p:nvPr/>
        </p:nvSpPr>
        <p:spPr>
          <a:xfrm>
            <a:off x="8229477" y="2551163"/>
            <a:ext cx="1409470" cy="82944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176"/>
          <p:cNvSpPr/>
          <p:nvPr/>
        </p:nvSpPr>
        <p:spPr>
          <a:xfrm>
            <a:off x="8222803" y="1496539"/>
            <a:ext cx="1409470" cy="77574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6" name="Groupe 155"/>
          <p:cNvGrpSpPr/>
          <p:nvPr/>
        </p:nvGrpSpPr>
        <p:grpSpPr>
          <a:xfrm>
            <a:off x="1535510" y="1468202"/>
            <a:ext cx="4060441" cy="4290848"/>
            <a:chOff x="1425960" y="1595369"/>
            <a:chExt cx="4060441" cy="4290848"/>
          </a:xfrm>
        </p:grpSpPr>
        <p:grpSp>
          <p:nvGrpSpPr>
            <p:cNvPr id="132" name="Groupe 131"/>
            <p:cNvGrpSpPr/>
            <p:nvPr/>
          </p:nvGrpSpPr>
          <p:grpSpPr>
            <a:xfrm>
              <a:off x="1425960" y="1595369"/>
              <a:ext cx="4060441" cy="4290848"/>
              <a:chOff x="1425959" y="1600286"/>
              <a:chExt cx="4060441" cy="4290848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1425959" y="1600286"/>
                <a:ext cx="4060441" cy="4290848"/>
                <a:chOff x="1425959" y="1600286"/>
                <a:chExt cx="4060441" cy="4290848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045B144D-D0A7-A96E-85A6-B7EDD96F3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8906" t="17809" r="21009" b="11375"/>
                <a:stretch/>
              </p:blipFill>
              <p:spPr>
                <a:xfrm>
                  <a:off x="1818525" y="1600286"/>
                  <a:ext cx="3667875" cy="429084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52451C3A-2299-884E-A6D9-95A925480DAF}"/>
                    </a:ext>
                  </a:extLst>
                </p:cNvPr>
                <p:cNvSpPr txBox="1"/>
                <p:nvPr/>
              </p:nvSpPr>
              <p:spPr>
                <a:xfrm rot="16200000">
                  <a:off x="1126335" y="1919992"/>
                  <a:ext cx="948950" cy="349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Heteroresistant</a:t>
                  </a:r>
                </a:p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AN1505</a:t>
                  </a:r>
                  <a:endParaRPr lang="fr-FR" sz="9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52451C3A-2299-884E-A6D9-95A925480DAF}"/>
                    </a:ext>
                  </a:extLst>
                </p:cNvPr>
                <p:cNvSpPr txBox="1"/>
                <p:nvPr/>
              </p:nvSpPr>
              <p:spPr>
                <a:xfrm rot="16200000">
                  <a:off x="1126335" y="2978944"/>
                  <a:ext cx="948950" cy="349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Heteroresistant</a:t>
                  </a:r>
                </a:p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IT0244</a:t>
                  </a:r>
                  <a:endParaRPr lang="fr-FR" sz="9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52451C3A-2299-884E-A6D9-95A925480DAF}"/>
                    </a:ext>
                  </a:extLst>
                </p:cNvPr>
                <p:cNvSpPr txBox="1"/>
                <p:nvPr/>
              </p:nvSpPr>
              <p:spPr>
                <a:xfrm rot="16200000">
                  <a:off x="1126335" y="4037896"/>
                  <a:ext cx="948950" cy="349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Heteroresistant</a:t>
                  </a:r>
                </a:p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IT0035</a:t>
                  </a:r>
                  <a:endParaRPr lang="fr-FR" sz="9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52451C3A-2299-884E-A6D9-95A925480DAF}"/>
                    </a:ext>
                  </a:extLst>
                </p:cNvPr>
                <p:cNvSpPr txBox="1"/>
                <p:nvPr/>
              </p:nvSpPr>
              <p:spPr>
                <a:xfrm rot="16200000">
                  <a:off x="1126335" y="5096847"/>
                  <a:ext cx="948950" cy="349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Heteroresistant</a:t>
                  </a:r>
                </a:p>
                <a:p>
                  <a:pPr algn="ctr"/>
                  <a:r>
                    <a:rPr lang="fr-FR" sz="9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ATCC 13883</a:t>
                  </a:r>
                  <a:endParaRPr lang="fr-FR" sz="9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0" name="Rectangle 129"/>
              <p:cNvSpPr/>
              <p:nvPr/>
            </p:nvSpPr>
            <p:spPr>
              <a:xfrm>
                <a:off x="3983225" y="2756549"/>
                <a:ext cx="1284157" cy="756146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07" name="Groupe 106"/>
              <p:cNvGrpSpPr/>
              <p:nvPr/>
            </p:nvGrpSpPr>
            <p:grpSpPr>
              <a:xfrm>
                <a:off x="3984885" y="2843134"/>
                <a:ext cx="1314138" cy="669561"/>
                <a:chOff x="3984885" y="2843134"/>
                <a:chExt cx="1314138" cy="669561"/>
              </a:xfrm>
            </p:grpSpPr>
            <p:sp>
              <p:nvSpPr>
                <p:cNvPr id="104" name="Forme libre 103"/>
                <p:cNvSpPr/>
                <p:nvPr/>
              </p:nvSpPr>
              <p:spPr>
                <a:xfrm>
                  <a:off x="3984885" y="2843134"/>
                  <a:ext cx="1314138" cy="399738"/>
                </a:xfrm>
                <a:custGeom>
                  <a:avLst/>
                  <a:gdLst>
                    <a:gd name="connsiteX0" fmla="*/ 0 w 1314138"/>
                    <a:gd name="connsiteY0" fmla="*/ 0 h 399738"/>
                    <a:gd name="connsiteX1" fmla="*/ 104931 w 1314138"/>
                    <a:gd name="connsiteY1" fmla="*/ 327286 h 399738"/>
                    <a:gd name="connsiteX2" fmla="*/ 214859 w 1314138"/>
                    <a:gd name="connsiteY2" fmla="*/ 399738 h 399738"/>
                    <a:gd name="connsiteX3" fmla="*/ 437213 w 1314138"/>
                    <a:gd name="connsiteY3" fmla="*/ 272322 h 399738"/>
                    <a:gd name="connsiteX4" fmla="*/ 859436 w 1314138"/>
                    <a:gd name="connsiteY4" fmla="*/ 72453 h 399738"/>
                    <a:gd name="connsiteX5" fmla="*/ 1314138 w 1314138"/>
                    <a:gd name="connsiteY5" fmla="*/ 49968 h 39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4138" h="399738">
                      <a:moveTo>
                        <a:pt x="0" y="0"/>
                      </a:moveTo>
                      <a:lnTo>
                        <a:pt x="104931" y="327286"/>
                      </a:lnTo>
                      <a:lnTo>
                        <a:pt x="214859" y="399738"/>
                      </a:lnTo>
                      <a:lnTo>
                        <a:pt x="437213" y="272322"/>
                      </a:lnTo>
                      <a:lnTo>
                        <a:pt x="859436" y="72453"/>
                      </a:lnTo>
                      <a:lnTo>
                        <a:pt x="1314138" y="49968"/>
                      </a:ln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5" name="Forme libre 104"/>
                <p:cNvSpPr/>
                <p:nvPr/>
              </p:nvSpPr>
              <p:spPr>
                <a:xfrm>
                  <a:off x="3997377" y="2858125"/>
                  <a:ext cx="1301646" cy="482183"/>
                </a:xfrm>
                <a:custGeom>
                  <a:avLst/>
                  <a:gdLst>
                    <a:gd name="connsiteX0" fmla="*/ 0 w 1301646"/>
                    <a:gd name="connsiteY0" fmla="*/ 0 h 482183"/>
                    <a:gd name="connsiteX1" fmla="*/ 94938 w 1301646"/>
                    <a:gd name="connsiteY1" fmla="*/ 337278 h 482183"/>
                    <a:gd name="connsiteX2" fmla="*/ 199869 w 1301646"/>
                    <a:gd name="connsiteY2" fmla="*/ 482183 h 482183"/>
                    <a:gd name="connsiteX3" fmla="*/ 424721 w 1301646"/>
                    <a:gd name="connsiteY3" fmla="*/ 159895 h 482183"/>
                    <a:gd name="connsiteX4" fmla="*/ 869430 w 1301646"/>
                    <a:gd name="connsiteY4" fmla="*/ 47468 h 482183"/>
                    <a:gd name="connsiteX5" fmla="*/ 1301646 w 1301646"/>
                    <a:gd name="connsiteY5" fmla="*/ 34977 h 48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01646" h="482183">
                      <a:moveTo>
                        <a:pt x="0" y="0"/>
                      </a:moveTo>
                      <a:lnTo>
                        <a:pt x="94938" y="337278"/>
                      </a:lnTo>
                      <a:lnTo>
                        <a:pt x="199869" y="482183"/>
                      </a:lnTo>
                      <a:lnTo>
                        <a:pt x="424721" y="159895"/>
                      </a:lnTo>
                      <a:lnTo>
                        <a:pt x="869430" y="47468"/>
                      </a:lnTo>
                      <a:lnTo>
                        <a:pt x="1301646" y="34977"/>
                      </a:lnTo>
                    </a:path>
                  </a:pathLst>
                </a:cu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6" name="Forme libre 105"/>
                <p:cNvSpPr/>
                <p:nvPr/>
              </p:nvSpPr>
              <p:spPr>
                <a:xfrm>
                  <a:off x="3984885" y="2855626"/>
                  <a:ext cx="207364" cy="657069"/>
                </a:xfrm>
                <a:custGeom>
                  <a:avLst/>
                  <a:gdLst>
                    <a:gd name="connsiteX0" fmla="*/ 0 w 207364"/>
                    <a:gd name="connsiteY0" fmla="*/ 0 h 657069"/>
                    <a:gd name="connsiteX1" fmla="*/ 57463 w 207364"/>
                    <a:gd name="connsiteY1" fmla="*/ 282315 h 657069"/>
                    <a:gd name="connsiteX2" fmla="*/ 104931 w 207364"/>
                    <a:gd name="connsiteY2" fmla="*/ 457200 h 657069"/>
                    <a:gd name="connsiteX3" fmla="*/ 207364 w 207364"/>
                    <a:gd name="connsiteY3" fmla="*/ 657069 h 6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364" h="657069">
                      <a:moveTo>
                        <a:pt x="0" y="0"/>
                      </a:moveTo>
                      <a:lnTo>
                        <a:pt x="57463" y="282315"/>
                      </a:lnTo>
                      <a:lnTo>
                        <a:pt x="104931" y="457200"/>
                      </a:lnTo>
                      <a:lnTo>
                        <a:pt x="207364" y="657069"/>
                      </a:ln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39" name="Rectangle 138"/>
            <p:cNvSpPr/>
            <p:nvPr/>
          </p:nvSpPr>
          <p:spPr>
            <a:xfrm>
              <a:off x="2028670" y="3860904"/>
              <a:ext cx="1284157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994879" y="3817520"/>
              <a:ext cx="1334124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3" name="Groupe 122"/>
            <p:cNvGrpSpPr/>
            <p:nvPr/>
          </p:nvGrpSpPr>
          <p:grpSpPr>
            <a:xfrm>
              <a:off x="2021174" y="3982387"/>
              <a:ext cx="1256675" cy="634583"/>
              <a:chOff x="2021174" y="3982387"/>
              <a:chExt cx="1256675" cy="634583"/>
            </a:xfrm>
          </p:grpSpPr>
          <p:sp>
            <p:nvSpPr>
              <p:cNvPr id="120" name="Forme libre 119"/>
              <p:cNvSpPr/>
              <p:nvPr/>
            </p:nvSpPr>
            <p:spPr>
              <a:xfrm>
                <a:off x="2028669" y="3982387"/>
                <a:ext cx="202367" cy="634583"/>
              </a:xfrm>
              <a:custGeom>
                <a:avLst/>
                <a:gdLst>
                  <a:gd name="connsiteX0" fmla="*/ 0 w 202367"/>
                  <a:gd name="connsiteY0" fmla="*/ 0 h 634583"/>
                  <a:gd name="connsiteX1" fmla="*/ 102433 w 202367"/>
                  <a:gd name="connsiteY1" fmla="*/ 409731 h 634583"/>
                  <a:gd name="connsiteX2" fmla="*/ 202367 w 202367"/>
                  <a:gd name="connsiteY2" fmla="*/ 634583 h 63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367" h="634583">
                    <a:moveTo>
                      <a:pt x="0" y="0"/>
                    </a:moveTo>
                    <a:lnTo>
                      <a:pt x="102433" y="409731"/>
                    </a:lnTo>
                    <a:lnTo>
                      <a:pt x="202367" y="634583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Forme libre 120"/>
              <p:cNvSpPr/>
              <p:nvPr/>
            </p:nvSpPr>
            <p:spPr>
              <a:xfrm>
                <a:off x="2021174" y="3992380"/>
                <a:ext cx="1256675" cy="429718"/>
              </a:xfrm>
              <a:custGeom>
                <a:avLst/>
                <a:gdLst>
                  <a:gd name="connsiteX0" fmla="*/ 0 w 1256675"/>
                  <a:gd name="connsiteY0" fmla="*/ 0 h 429718"/>
                  <a:gd name="connsiteX1" fmla="*/ 207364 w 1256675"/>
                  <a:gd name="connsiteY1" fmla="*/ 429718 h 429718"/>
                  <a:gd name="connsiteX2" fmla="*/ 412229 w 1256675"/>
                  <a:gd name="connsiteY2" fmla="*/ 229850 h 429718"/>
                  <a:gd name="connsiteX3" fmla="*/ 831954 w 1256675"/>
                  <a:gd name="connsiteY3" fmla="*/ 2499 h 429718"/>
                  <a:gd name="connsiteX4" fmla="*/ 1256675 w 1256675"/>
                  <a:gd name="connsiteY4" fmla="*/ 54964 h 429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675" h="429718">
                    <a:moveTo>
                      <a:pt x="0" y="0"/>
                    </a:moveTo>
                    <a:lnTo>
                      <a:pt x="207364" y="429718"/>
                    </a:lnTo>
                    <a:lnTo>
                      <a:pt x="412229" y="229850"/>
                    </a:lnTo>
                    <a:lnTo>
                      <a:pt x="831954" y="2499"/>
                    </a:lnTo>
                    <a:lnTo>
                      <a:pt x="1256675" y="54964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Forme libre 121"/>
              <p:cNvSpPr/>
              <p:nvPr/>
            </p:nvSpPr>
            <p:spPr>
              <a:xfrm>
                <a:off x="2031167" y="3989882"/>
                <a:ext cx="199869" cy="617095"/>
              </a:xfrm>
              <a:custGeom>
                <a:avLst/>
                <a:gdLst>
                  <a:gd name="connsiteX0" fmla="*/ 0 w 199869"/>
                  <a:gd name="connsiteY0" fmla="*/ 0 h 617095"/>
                  <a:gd name="connsiteX1" fmla="*/ 19987 w 199869"/>
                  <a:gd name="connsiteY1" fmla="*/ 189875 h 617095"/>
                  <a:gd name="connsiteX2" fmla="*/ 199869 w 199869"/>
                  <a:gd name="connsiteY2" fmla="*/ 617095 h 61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869" h="617095">
                    <a:moveTo>
                      <a:pt x="0" y="0"/>
                    </a:moveTo>
                    <a:lnTo>
                      <a:pt x="19987" y="189875"/>
                    </a:lnTo>
                    <a:lnTo>
                      <a:pt x="199869" y="617095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Klebsiella </a:t>
            </a:r>
            <a:r>
              <a:rPr lang="fr-FR" i="1" dirty="0" err="1"/>
              <a:t>pneumoniae</a:t>
            </a:r>
            <a:r>
              <a:rPr lang="fr-FR" i="1" dirty="0"/>
              <a:t> </a:t>
            </a:r>
            <a:r>
              <a:rPr lang="fr-FR" dirty="0" err="1"/>
              <a:t>hétérorésistante</a:t>
            </a:r>
            <a:r>
              <a:rPr lang="fr-FR" dirty="0"/>
              <a:t> : quelles associations avec la colistine 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S. </a:t>
            </a:r>
            <a:r>
              <a:rPr lang="fr-FR" dirty="0" err="1"/>
              <a:t>Rajakani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#O0779 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10097133" y="1640673"/>
            <a:ext cx="1352203" cy="360218"/>
          </a:xfrm>
          <a:custGeom>
            <a:avLst/>
            <a:gdLst>
              <a:gd name="connsiteX0" fmla="*/ 1363287 w 1363287"/>
              <a:gd name="connsiteY0" fmla="*/ 33251 h 360218"/>
              <a:gd name="connsiteX1" fmla="*/ 459971 w 1363287"/>
              <a:gd name="connsiteY1" fmla="*/ 72044 h 360218"/>
              <a:gd name="connsiteX2" fmla="*/ 232756 w 1363287"/>
              <a:gd name="connsiteY2" fmla="*/ 360218 h 360218"/>
              <a:gd name="connsiteX3" fmla="*/ 116378 w 1363287"/>
              <a:gd name="connsiteY3" fmla="*/ 83127 h 360218"/>
              <a:gd name="connsiteX4" fmla="*/ 0 w 1363287"/>
              <a:gd name="connsiteY4" fmla="*/ 0 h 36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87" h="360218">
                <a:moveTo>
                  <a:pt x="1363287" y="33251"/>
                </a:moveTo>
                <a:lnTo>
                  <a:pt x="459971" y="72044"/>
                </a:lnTo>
                <a:lnTo>
                  <a:pt x="232756" y="360218"/>
                </a:lnTo>
                <a:lnTo>
                  <a:pt x="116378" y="8312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10097133" y="1657298"/>
            <a:ext cx="870065" cy="631768"/>
          </a:xfrm>
          <a:custGeom>
            <a:avLst/>
            <a:gdLst>
              <a:gd name="connsiteX0" fmla="*/ 0 w 870065"/>
              <a:gd name="connsiteY0" fmla="*/ 0 h 631768"/>
              <a:gd name="connsiteX1" fmla="*/ 105294 w 870065"/>
              <a:gd name="connsiteY1" fmla="*/ 171797 h 631768"/>
              <a:gd name="connsiteX2" fmla="*/ 260465 w 870065"/>
              <a:gd name="connsiteY2" fmla="*/ 315884 h 631768"/>
              <a:gd name="connsiteX3" fmla="*/ 448887 w 870065"/>
              <a:gd name="connsiteY3" fmla="*/ 437804 h 631768"/>
              <a:gd name="connsiteX4" fmla="*/ 870065 w 870065"/>
              <a:gd name="connsiteY4" fmla="*/ 631768 h 63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65" h="631768">
                <a:moveTo>
                  <a:pt x="0" y="0"/>
                </a:moveTo>
                <a:lnTo>
                  <a:pt x="105294" y="171797"/>
                </a:lnTo>
                <a:lnTo>
                  <a:pt x="260465" y="315884"/>
                </a:lnTo>
                <a:lnTo>
                  <a:pt x="448887" y="437804"/>
                </a:lnTo>
                <a:lnTo>
                  <a:pt x="870065" y="631768"/>
                </a:lnTo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10102674" y="1657298"/>
            <a:ext cx="105295" cy="642851"/>
          </a:xfrm>
          <a:custGeom>
            <a:avLst/>
            <a:gdLst>
              <a:gd name="connsiteX0" fmla="*/ 0 w 105295"/>
              <a:gd name="connsiteY0" fmla="*/ 0 h 642851"/>
              <a:gd name="connsiteX1" fmla="*/ 105295 w 105295"/>
              <a:gd name="connsiteY1" fmla="*/ 642851 h 64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295" h="642851">
                <a:moveTo>
                  <a:pt x="0" y="0"/>
                </a:moveTo>
                <a:lnTo>
                  <a:pt x="105295" y="642851"/>
                </a:ln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54"/>
          <p:cNvGrpSpPr/>
          <p:nvPr/>
        </p:nvGrpSpPr>
        <p:grpSpPr>
          <a:xfrm>
            <a:off x="10098268" y="2693482"/>
            <a:ext cx="1299148" cy="677056"/>
            <a:chOff x="10225790" y="2820649"/>
            <a:chExt cx="1299148" cy="677056"/>
          </a:xfrm>
        </p:grpSpPr>
        <p:sp>
          <p:nvSpPr>
            <p:cNvPr id="19" name="Forme libre 18"/>
            <p:cNvSpPr/>
            <p:nvPr/>
          </p:nvSpPr>
          <p:spPr>
            <a:xfrm>
              <a:off x="10225790" y="2833141"/>
              <a:ext cx="217358" cy="664564"/>
            </a:xfrm>
            <a:custGeom>
              <a:avLst/>
              <a:gdLst>
                <a:gd name="connsiteX0" fmla="*/ 0 w 217358"/>
                <a:gd name="connsiteY0" fmla="*/ 0 h 664564"/>
                <a:gd name="connsiteX1" fmla="*/ 112426 w 217358"/>
                <a:gd name="connsiteY1" fmla="*/ 264826 h 664564"/>
                <a:gd name="connsiteX2" fmla="*/ 217358 w 217358"/>
                <a:gd name="connsiteY2" fmla="*/ 664564 h 66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58" h="664564">
                  <a:moveTo>
                    <a:pt x="0" y="0"/>
                  </a:moveTo>
                  <a:lnTo>
                    <a:pt x="112426" y="264826"/>
                  </a:lnTo>
                  <a:lnTo>
                    <a:pt x="217358" y="664564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Forme libre 52"/>
            <p:cNvSpPr/>
            <p:nvPr/>
          </p:nvSpPr>
          <p:spPr>
            <a:xfrm>
              <a:off x="10228289" y="2833141"/>
              <a:ext cx="1289154" cy="402236"/>
            </a:xfrm>
            <a:custGeom>
              <a:avLst/>
              <a:gdLst>
                <a:gd name="connsiteX0" fmla="*/ 0 w 1289154"/>
                <a:gd name="connsiteY0" fmla="*/ 0 h 402236"/>
                <a:gd name="connsiteX1" fmla="*/ 102432 w 1289154"/>
                <a:gd name="connsiteY1" fmla="*/ 317292 h 402236"/>
                <a:gd name="connsiteX2" fmla="*/ 214859 w 1289154"/>
                <a:gd name="connsiteY2" fmla="*/ 402236 h 402236"/>
                <a:gd name="connsiteX3" fmla="*/ 447206 w 1289154"/>
                <a:gd name="connsiteY3" fmla="*/ 252334 h 402236"/>
                <a:gd name="connsiteX4" fmla="*/ 846944 w 1289154"/>
                <a:gd name="connsiteY4" fmla="*/ 57462 h 402236"/>
                <a:gd name="connsiteX5" fmla="*/ 1289154 w 1289154"/>
                <a:gd name="connsiteY5" fmla="*/ 39974 h 40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154" h="402236">
                  <a:moveTo>
                    <a:pt x="0" y="0"/>
                  </a:moveTo>
                  <a:lnTo>
                    <a:pt x="102432" y="317292"/>
                  </a:lnTo>
                  <a:lnTo>
                    <a:pt x="214859" y="402236"/>
                  </a:lnTo>
                  <a:lnTo>
                    <a:pt x="447206" y="252334"/>
                  </a:lnTo>
                  <a:lnTo>
                    <a:pt x="846944" y="57462"/>
                  </a:lnTo>
                  <a:lnTo>
                    <a:pt x="1289154" y="39974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orme libre 53"/>
            <p:cNvSpPr/>
            <p:nvPr/>
          </p:nvSpPr>
          <p:spPr>
            <a:xfrm>
              <a:off x="10238282" y="2820649"/>
              <a:ext cx="1286656" cy="502171"/>
            </a:xfrm>
            <a:custGeom>
              <a:avLst/>
              <a:gdLst>
                <a:gd name="connsiteX0" fmla="*/ 0 w 1286656"/>
                <a:gd name="connsiteY0" fmla="*/ 0 h 502171"/>
                <a:gd name="connsiteX1" fmla="*/ 92439 w 1286656"/>
                <a:gd name="connsiteY1" fmla="*/ 179882 h 502171"/>
                <a:gd name="connsiteX2" fmla="*/ 209862 w 1286656"/>
                <a:gd name="connsiteY2" fmla="*/ 212361 h 502171"/>
                <a:gd name="connsiteX3" fmla="*/ 429718 w 1286656"/>
                <a:gd name="connsiteY3" fmla="*/ 277318 h 502171"/>
                <a:gd name="connsiteX4" fmla="*/ 819462 w 1286656"/>
                <a:gd name="connsiteY4" fmla="*/ 312295 h 502171"/>
                <a:gd name="connsiteX5" fmla="*/ 1286656 w 1286656"/>
                <a:gd name="connsiteY5" fmla="*/ 502171 h 50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656" h="502171">
                  <a:moveTo>
                    <a:pt x="0" y="0"/>
                  </a:moveTo>
                  <a:lnTo>
                    <a:pt x="92439" y="179882"/>
                  </a:lnTo>
                  <a:lnTo>
                    <a:pt x="209862" y="212361"/>
                  </a:lnTo>
                  <a:lnTo>
                    <a:pt x="429718" y="277318"/>
                  </a:lnTo>
                  <a:lnTo>
                    <a:pt x="819462" y="312295"/>
                  </a:lnTo>
                  <a:lnTo>
                    <a:pt x="1286656" y="502171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10138242" y="3820243"/>
            <a:ext cx="1324131" cy="684551"/>
            <a:chOff x="10265764" y="3947410"/>
            <a:chExt cx="1324131" cy="684551"/>
          </a:xfrm>
        </p:grpSpPr>
        <p:sp>
          <p:nvSpPr>
            <p:cNvPr id="56" name="Forme libre 55"/>
            <p:cNvSpPr/>
            <p:nvPr/>
          </p:nvSpPr>
          <p:spPr>
            <a:xfrm>
              <a:off x="10265764" y="3974892"/>
              <a:ext cx="214859" cy="657069"/>
            </a:xfrm>
            <a:custGeom>
              <a:avLst/>
              <a:gdLst>
                <a:gd name="connsiteX0" fmla="*/ 0 w 214859"/>
                <a:gd name="connsiteY0" fmla="*/ 0 h 657069"/>
                <a:gd name="connsiteX1" fmla="*/ 19987 w 214859"/>
                <a:gd name="connsiteY1" fmla="*/ 197370 h 657069"/>
                <a:gd name="connsiteX2" fmla="*/ 109928 w 214859"/>
                <a:gd name="connsiteY2" fmla="*/ 329783 h 657069"/>
                <a:gd name="connsiteX3" fmla="*/ 214859 w 214859"/>
                <a:gd name="connsiteY3" fmla="*/ 657069 h 6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59" h="657069">
                  <a:moveTo>
                    <a:pt x="0" y="0"/>
                  </a:moveTo>
                  <a:lnTo>
                    <a:pt x="19987" y="197370"/>
                  </a:lnTo>
                  <a:lnTo>
                    <a:pt x="109928" y="329783"/>
                  </a:lnTo>
                  <a:lnTo>
                    <a:pt x="214859" y="657069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10265764" y="3947410"/>
              <a:ext cx="1324131" cy="684551"/>
            </a:xfrm>
            <a:custGeom>
              <a:avLst/>
              <a:gdLst>
                <a:gd name="connsiteX0" fmla="*/ 0 w 1324131"/>
                <a:gd name="connsiteY0" fmla="*/ 0 h 684551"/>
                <a:gd name="connsiteX1" fmla="*/ 97436 w 1324131"/>
                <a:gd name="connsiteY1" fmla="*/ 179882 h 684551"/>
                <a:gd name="connsiteX2" fmla="*/ 244839 w 1324131"/>
                <a:gd name="connsiteY2" fmla="*/ 259829 h 684551"/>
                <a:gd name="connsiteX3" fmla="*/ 427220 w 1324131"/>
                <a:gd name="connsiteY3" fmla="*/ 364760 h 684551"/>
                <a:gd name="connsiteX4" fmla="*/ 732020 w 1324131"/>
                <a:gd name="connsiteY4" fmla="*/ 352269 h 684551"/>
                <a:gd name="connsiteX5" fmla="*/ 876925 w 1324131"/>
                <a:gd name="connsiteY5" fmla="*/ 347272 h 684551"/>
                <a:gd name="connsiteX6" fmla="*/ 1324131 w 1324131"/>
                <a:gd name="connsiteY6" fmla="*/ 684551 h 68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4131" h="684551">
                  <a:moveTo>
                    <a:pt x="0" y="0"/>
                  </a:moveTo>
                  <a:lnTo>
                    <a:pt x="97436" y="179882"/>
                  </a:lnTo>
                  <a:lnTo>
                    <a:pt x="244839" y="259829"/>
                  </a:lnTo>
                  <a:lnTo>
                    <a:pt x="427220" y="364760"/>
                  </a:lnTo>
                  <a:lnTo>
                    <a:pt x="732020" y="352269"/>
                  </a:lnTo>
                  <a:lnTo>
                    <a:pt x="876925" y="347272"/>
                  </a:lnTo>
                  <a:lnTo>
                    <a:pt x="1324131" y="684551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Forme libre 57"/>
            <p:cNvSpPr/>
            <p:nvPr/>
          </p:nvSpPr>
          <p:spPr>
            <a:xfrm>
              <a:off x="10270761" y="3957403"/>
              <a:ext cx="1319134" cy="469692"/>
            </a:xfrm>
            <a:custGeom>
              <a:avLst/>
              <a:gdLst>
                <a:gd name="connsiteX0" fmla="*/ 0 w 1319134"/>
                <a:gd name="connsiteY0" fmla="*/ 12492 h 469692"/>
                <a:gd name="connsiteX1" fmla="*/ 44970 w 1319134"/>
                <a:gd name="connsiteY1" fmla="*/ 132413 h 469692"/>
                <a:gd name="connsiteX2" fmla="*/ 107429 w 1319134"/>
                <a:gd name="connsiteY2" fmla="*/ 244840 h 469692"/>
                <a:gd name="connsiteX3" fmla="*/ 212360 w 1319134"/>
                <a:gd name="connsiteY3" fmla="*/ 469692 h 469692"/>
                <a:gd name="connsiteX4" fmla="*/ 429718 w 1319134"/>
                <a:gd name="connsiteY4" fmla="*/ 244840 h 469692"/>
                <a:gd name="connsiteX5" fmla="*/ 881921 w 1319134"/>
                <a:gd name="connsiteY5" fmla="*/ 0 h 469692"/>
                <a:gd name="connsiteX6" fmla="*/ 1319134 w 1319134"/>
                <a:gd name="connsiteY6" fmla="*/ 57463 h 46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9134" h="469692">
                  <a:moveTo>
                    <a:pt x="0" y="12492"/>
                  </a:moveTo>
                  <a:lnTo>
                    <a:pt x="44970" y="132413"/>
                  </a:lnTo>
                  <a:lnTo>
                    <a:pt x="107429" y="244840"/>
                  </a:lnTo>
                  <a:lnTo>
                    <a:pt x="212360" y="469692"/>
                  </a:lnTo>
                  <a:lnTo>
                    <a:pt x="429718" y="244840"/>
                  </a:lnTo>
                  <a:lnTo>
                    <a:pt x="881921" y="0"/>
                  </a:lnTo>
                  <a:lnTo>
                    <a:pt x="1319134" y="57463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10145737" y="4899535"/>
            <a:ext cx="1314138" cy="679554"/>
            <a:chOff x="10273259" y="5026702"/>
            <a:chExt cx="1314138" cy="679554"/>
          </a:xfrm>
        </p:grpSpPr>
        <p:sp>
          <p:nvSpPr>
            <p:cNvPr id="60" name="Forme libre 59"/>
            <p:cNvSpPr/>
            <p:nvPr/>
          </p:nvSpPr>
          <p:spPr>
            <a:xfrm>
              <a:off x="10278256" y="5026702"/>
              <a:ext cx="1309141" cy="367259"/>
            </a:xfrm>
            <a:custGeom>
              <a:avLst/>
              <a:gdLst>
                <a:gd name="connsiteX0" fmla="*/ 0 w 1309141"/>
                <a:gd name="connsiteY0" fmla="*/ 0 h 367259"/>
                <a:gd name="connsiteX1" fmla="*/ 34977 w 1309141"/>
                <a:gd name="connsiteY1" fmla="*/ 72452 h 367259"/>
                <a:gd name="connsiteX2" fmla="*/ 109928 w 1309141"/>
                <a:gd name="connsiteY2" fmla="*/ 267324 h 367259"/>
                <a:gd name="connsiteX3" fmla="*/ 214859 w 1309141"/>
                <a:gd name="connsiteY3" fmla="*/ 367259 h 367259"/>
                <a:gd name="connsiteX4" fmla="*/ 429718 w 1309141"/>
                <a:gd name="connsiteY4" fmla="*/ 132413 h 367259"/>
                <a:gd name="connsiteX5" fmla="*/ 884419 w 1309141"/>
                <a:gd name="connsiteY5" fmla="*/ 82446 h 367259"/>
                <a:gd name="connsiteX6" fmla="*/ 1309141 w 1309141"/>
                <a:gd name="connsiteY6" fmla="*/ 67455 h 36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141" h="367259">
                  <a:moveTo>
                    <a:pt x="0" y="0"/>
                  </a:moveTo>
                  <a:lnTo>
                    <a:pt x="34977" y="72452"/>
                  </a:lnTo>
                  <a:lnTo>
                    <a:pt x="109928" y="267324"/>
                  </a:lnTo>
                  <a:lnTo>
                    <a:pt x="214859" y="367259"/>
                  </a:lnTo>
                  <a:lnTo>
                    <a:pt x="429718" y="132413"/>
                  </a:lnTo>
                  <a:lnTo>
                    <a:pt x="884419" y="82446"/>
                  </a:lnTo>
                  <a:lnTo>
                    <a:pt x="1309141" y="67455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10278256" y="5041692"/>
              <a:ext cx="109928" cy="664564"/>
            </a:xfrm>
            <a:custGeom>
              <a:avLst/>
              <a:gdLst>
                <a:gd name="connsiteX0" fmla="*/ 0 w 109928"/>
                <a:gd name="connsiteY0" fmla="*/ 0 h 664564"/>
                <a:gd name="connsiteX1" fmla="*/ 24983 w 109928"/>
                <a:gd name="connsiteY1" fmla="*/ 397239 h 664564"/>
                <a:gd name="connsiteX2" fmla="*/ 27482 w 109928"/>
                <a:gd name="connsiteY2" fmla="*/ 497174 h 664564"/>
                <a:gd name="connsiteX3" fmla="*/ 109928 w 109928"/>
                <a:gd name="connsiteY3" fmla="*/ 664564 h 66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928" h="664564">
                  <a:moveTo>
                    <a:pt x="0" y="0"/>
                  </a:moveTo>
                  <a:lnTo>
                    <a:pt x="24983" y="397239"/>
                  </a:lnTo>
                  <a:lnTo>
                    <a:pt x="27482" y="497174"/>
                  </a:lnTo>
                  <a:lnTo>
                    <a:pt x="109928" y="664564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orme libre 61"/>
            <p:cNvSpPr/>
            <p:nvPr/>
          </p:nvSpPr>
          <p:spPr>
            <a:xfrm>
              <a:off x="10273259" y="5036695"/>
              <a:ext cx="114925" cy="664564"/>
            </a:xfrm>
            <a:custGeom>
              <a:avLst/>
              <a:gdLst>
                <a:gd name="connsiteX0" fmla="*/ 0 w 114925"/>
                <a:gd name="connsiteY0" fmla="*/ 0 h 664564"/>
                <a:gd name="connsiteX1" fmla="*/ 42472 w 114925"/>
                <a:gd name="connsiteY1" fmla="*/ 429718 h 664564"/>
                <a:gd name="connsiteX2" fmla="*/ 114925 w 114925"/>
                <a:gd name="connsiteY2" fmla="*/ 664564 h 66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925" h="664564">
                  <a:moveTo>
                    <a:pt x="0" y="0"/>
                  </a:moveTo>
                  <a:lnTo>
                    <a:pt x="42472" y="429718"/>
                  </a:lnTo>
                  <a:lnTo>
                    <a:pt x="114925" y="664564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8234491" y="4899535"/>
            <a:ext cx="1301646" cy="679554"/>
            <a:chOff x="8362013" y="5026702"/>
            <a:chExt cx="1301646" cy="679554"/>
          </a:xfrm>
        </p:grpSpPr>
        <p:sp>
          <p:nvSpPr>
            <p:cNvPr id="64" name="Forme libre 63"/>
            <p:cNvSpPr/>
            <p:nvPr/>
          </p:nvSpPr>
          <p:spPr>
            <a:xfrm>
              <a:off x="8364511" y="5026702"/>
              <a:ext cx="45719" cy="679554"/>
            </a:xfrm>
            <a:custGeom>
              <a:avLst/>
              <a:gdLst>
                <a:gd name="connsiteX0" fmla="*/ 17489 w 17489"/>
                <a:gd name="connsiteY0" fmla="*/ 622092 h 622092"/>
                <a:gd name="connsiteX1" fmla="*/ 0 w 17489"/>
                <a:gd name="connsiteY1" fmla="*/ 0 h 62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89" h="622092">
                  <a:moveTo>
                    <a:pt x="17489" y="622092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orme libre 64"/>
            <p:cNvSpPr/>
            <p:nvPr/>
          </p:nvSpPr>
          <p:spPr>
            <a:xfrm>
              <a:off x="8362013" y="5026702"/>
              <a:ext cx="1301646" cy="387246"/>
            </a:xfrm>
            <a:custGeom>
              <a:avLst/>
              <a:gdLst>
                <a:gd name="connsiteX0" fmla="*/ 0 w 1301646"/>
                <a:gd name="connsiteY0" fmla="*/ 0 h 387246"/>
                <a:gd name="connsiteX1" fmla="*/ 32479 w 1301646"/>
                <a:gd name="connsiteY1" fmla="*/ 87442 h 387246"/>
                <a:gd name="connsiteX2" fmla="*/ 107430 w 1301646"/>
                <a:gd name="connsiteY2" fmla="*/ 257331 h 387246"/>
                <a:gd name="connsiteX3" fmla="*/ 219856 w 1301646"/>
                <a:gd name="connsiteY3" fmla="*/ 387246 h 387246"/>
                <a:gd name="connsiteX4" fmla="*/ 437213 w 1301646"/>
                <a:gd name="connsiteY4" fmla="*/ 142406 h 387246"/>
                <a:gd name="connsiteX5" fmla="*/ 869430 w 1301646"/>
                <a:gd name="connsiteY5" fmla="*/ 92439 h 387246"/>
                <a:gd name="connsiteX6" fmla="*/ 1301646 w 1301646"/>
                <a:gd name="connsiteY6" fmla="*/ 79947 h 38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646" h="387246">
                  <a:moveTo>
                    <a:pt x="0" y="0"/>
                  </a:moveTo>
                  <a:lnTo>
                    <a:pt x="32479" y="87442"/>
                  </a:lnTo>
                  <a:lnTo>
                    <a:pt x="107430" y="257331"/>
                  </a:lnTo>
                  <a:lnTo>
                    <a:pt x="219856" y="387246"/>
                  </a:lnTo>
                  <a:lnTo>
                    <a:pt x="437213" y="142406"/>
                  </a:lnTo>
                  <a:lnTo>
                    <a:pt x="869430" y="92439"/>
                  </a:lnTo>
                  <a:lnTo>
                    <a:pt x="1301646" y="79947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8221999" y="2678492"/>
            <a:ext cx="1369102" cy="712033"/>
            <a:chOff x="8349521" y="2805659"/>
            <a:chExt cx="1369102" cy="712033"/>
          </a:xfrm>
        </p:grpSpPr>
        <p:sp>
          <p:nvSpPr>
            <p:cNvPr id="71" name="Forme libre 70"/>
            <p:cNvSpPr/>
            <p:nvPr/>
          </p:nvSpPr>
          <p:spPr>
            <a:xfrm>
              <a:off x="8349521" y="2808157"/>
              <a:ext cx="1361607" cy="414728"/>
            </a:xfrm>
            <a:custGeom>
              <a:avLst/>
              <a:gdLst>
                <a:gd name="connsiteX0" fmla="*/ 0 w 1361607"/>
                <a:gd name="connsiteY0" fmla="*/ 0 h 414728"/>
                <a:gd name="connsiteX1" fmla="*/ 119922 w 1361607"/>
                <a:gd name="connsiteY1" fmla="*/ 349771 h 414728"/>
                <a:gd name="connsiteX2" fmla="*/ 227351 w 1361607"/>
                <a:gd name="connsiteY2" fmla="*/ 414728 h 414728"/>
                <a:gd name="connsiteX3" fmla="*/ 454702 w 1361607"/>
                <a:gd name="connsiteY3" fmla="*/ 279817 h 414728"/>
                <a:gd name="connsiteX4" fmla="*/ 899410 w 1361607"/>
                <a:gd name="connsiteY4" fmla="*/ 69954 h 414728"/>
                <a:gd name="connsiteX5" fmla="*/ 1361607 w 1361607"/>
                <a:gd name="connsiteY5" fmla="*/ 49968 h 41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1607" h="414728">
                  <a:moveTo>
                    <a:pt x="0" y="0"/>
                  </a:moveTo>
                  <a:lnTo>
                    <a:pt x="119922" y="349771"/>
                  </a:lnTo>
                  <a:lnTo>
                    <a:pt x="227351" y="414728"/>
                  </a:lnTo>
                  <a:lnTo>
                    <a:pt x="454702" y="279817"/>
                  </a:lnTo>
                  <a:lnTo>
                    <a:pt x="899410" y="69954"/>
                  </a:lnTo>
                  <a:lnTo>
                    <a:pt x="1361607" y="49968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8354518" y="2805659"/>
              <a:ext cx="1364105" cy="129915"/>
            </a:xfrm>
            <a:custGeom>
              <a:avLst/>
              <a:gdLst>
                <a:gd name="connsiteX0" fmla="*/ 0 w 1364105"/>
                <a:gd name="connsiteY0" fmla="*/ 0 h 129915"/>
                <a:gd name="connsiteX1" fmla="*/ 42472 w 1364105"/>
                <a:gd name="connsiteY1" fmla="*/ 72452 h 129915"/>
                <a:gd name="connsiteX2" fmla="*/ 107430 w 1364105"/>
                <a:gd name="connsiteY2" fmla="*/ 94938 h 129915"/>
                <a:gd name="connsiteX3" fmla="*/ 224852 w 1364105"/>
                <a:gd name="connsiteY3" fmla="*/ 129915 h 129915"/>
                <a:gd name="connsiteX4" fmla="*/ 452203 w 1364105"/>
                <a:gd name="connsiteY4" fmla="*/ 54964 h 129915"/>
                <a:gd name="connsiteX5" fmla="*/ 654571 w 1364105"/>
                <a:gd name="connsiteY5" fmla="*/ 62459 h 129915"/>
                <a:gd name="connsiteX6" fmla="*/ 909403 w 1364105"/>
                <a:gd name="connsiteY6" fmla="*/ 62459 h 129915"/>
                <a:gd name="connsiteX7" fmla="*/ 1364105 w 1364105"/>
                <a:gd name="connsiteY7" fmla="*/ 49967 h 12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4105" h="129915">
                  <a:moveTo>
                    <a:pt x="0" y="0"/>
                  </a:moveTo>
                  <a:lnTo>
                    <a:pt x="42472" y="72452"/>
                  </a:lnTo>
                  <a:lnTo>
                    <a:pt x="107430" y="94938"/>
                  </a:lnTo>
                  <a:lnTo>
                    <a:pt x="224852" y="129915"/>
                  </a:lnTo>
                  <a:lnTo>
                    <a:pt x="452203" y="54964"/>
                  </a:lnTo>
                  <a:lnTo>
                    <a:pt x="654571" y="62459"/>
                  </a:lnTo>
                  <a:lnTo>
                    <a:pt x="909403" y="62459"/>
                  </a:lnTo>
                  <a:lnTo>
                    <a:pt x="1364105" y="49967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orme libre 72"/>
            <p:cNvSpPr/>
            <p:nvPr/>
          </p:nvSpPr>
          <p:spPr>
            <a:xfrm>
              <a:off x="8349521" y="2813154"/>
              <a:ext cx="227351" cy="704538"/>
            </a:xfrm>
            <a:custGeom>
              <a:avLst/>
              <a:gdLst>
                <a:gd name="connsiteX0" fmla="*/ 0 w 227351"/>
                <a:gd name="connsiteY0" fmla="*/ 0 h 704538"/>
                <a:gd name="connsiteX1" fmla="*/ 117423 w 227351"/>
                <a:gd name="connsiteY1" fmla="*/ 309797 h 704538"/>
                <a:gd name="connsiteX2" fmla="*/ 227351 w 227351"/>
                <a:gd name="connsiteY2" fmla="*/ 704538 h 7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51" h="704538">
                  <a:moveTo>
                    <a:pt x="0" y="0"/>
                  </a:moveTo>
                  <a:lnTo>
                    <a:pt x="117423" y="309797"/>
                  </a:lnTo>
                  <a:lnTo>
                    <a:pt x="227351" y="704538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8214504" y="1599200"/>
            <a:ext cx="1306643" cy="424722"/>
            <a:chOff x="8342026" y="1726367"/>
            <a:chExt cx="1306643" cy="424722"/>
          </a:xfrm>
        </p:grpSpPr>
        <p:sp>
          <p:nvSpPr>
            <p:cNvPr id="76" name="Forme libre 75"/>
            <p:cNvSpPr/>
            <p:nvPr/>
          </p:nvSpPr>
          <p:spPr>
            <a:xfrm>
              <a:off x="8342026" y="1726367"/>
              <a:ext cx="1304144" cy="164892"/>
            </a:xfrm>
            <a:custGeom>
              <a:avLst/>
              <a:gdLst>
                <a:gd name="connsiteX0" fmla="*/ 1304144 w 1304144"/>
                <a:gd name="connsiteY0" fmla="*/ 67456 h 164892"/>
                <a:gd name="connsiteX1" fmla="*/ 854440 w 1304144"/>
                <a:gd name="connsiteY1" fmla="*/ 134912 h 164892"/>
                <a:gd name="connsiteX2" fmla="*/ 434715 w 1304144"/>
                <a:gd name="connsiteY2" fmla="*/ 62459 h 164892"/>
                <a:gd name="connsiteX3" fmla="*/ 114925 w 1304144"/>
                <a:gd name="connsiteY3" fmla="*/ 164892 h 164892"/>
                <a:gd name="connsiteX4" fmla="*/ 29981 w 1304144"/>
                <a:gd name="connsiteY4" fmla="*/ 84944 h 164892"/>
                <a:gd name="connsiteX5" fmla="*/ 0 w 1304144"/>
                <a:gd name="connsiteY5" fmla="*/ 0 h 1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4144" h="164892">
                  <a:moveTo>
                    <a:pt x="1304144" y="67456"/>
                  </a:moveTo>
                  <a:lnTo>
                    <a:pt x="854440" y="134912"/>
                  </a:lnTo>
                  <a:lnTo>
                    <a:pt x="434715" y="62459"/>
                  </a:lnTo>
                  <a:lnTo>
                    <a:pt x="114925" y="164892"/>
                  </a:lnTo>
                  <a:lnTo>
                    <a:pt x="29981" y="8494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>
              <a:off x="8344525" y="1738859"/>
              <a:ext cx="1304144" cy="412230"/>
            </a:xfrm>
            <a:custGeom>
              <a:avLst/>
              <a:gdLst>
                <a:gd name="connsiteX0" fmla="*/ 0 w 1304144"/>
                <a:gd name="connsiteY0" fmla="*/ 0 h 412230"/>
                <a:gd name="connsiteX1" fmla="*/ 24983 w 1304144"/>
                <a:gd name="connsiteY1" fmla="*/ 144905 h 412230"/>
                <a:gd name="connsiteX2" fmla="*/ 102432 w 1304144"/>
                <a:gd name="connsiteY2" fmla="*/ 282315 h 412230"/>
                <a:gd name="connsiteX3" fmla="*/ 212360 w 1304144"/>
                <a:gd name="connsiteY3" fmla="*/ 412230 h 412230"/>
                <a:gd name="connsiteX4" fmla="*/ 424721 w 1304144"/>
                <a:gd name="connsiteY4" fmla="*/ 217357 h 412230"/>
                <a:gd name="connsiteX5" fmla="*/ 861934 w 1304144"/>
                <a:gd name="connsiteY5" fmla="*/ 97436 h 412230"/>
                <a:gd name="connsiteX6" fmla="*/ 1304144 w 1304144"/>
                <a:gd name="connsiteY6" fmla="*/ 97436 h 41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4144" h="412230">
                  <a:moveTo>
                    <a:pt x="0" y="0"/>
                  </a:moveTo>
                  <a:lnTo>
                    <a:pt x="24983" y="144905"/>
                  </a:lnTo>
                  <a:lnTo>
                    <a:pt x="102432" y="282315"/>
                  </a:lnTo>
                  <a:lnTo>
                    <a:pt x="212360" y="412230"/>
                  </a:lnTo>
                  <a:lnTo>
                    <a:pt x="424721" y="217357"/>
                  </a:lnTo>
                  <a:lnTo>
                    <a:pt x="861934" y="97436"/>
                  </a:lnTo>
                  <a:lnTo>
                    <a:pt x="1304144" y="97436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Forme libre 77"/>
            <p:cNvSpPr/>
            <p:nvPr/>
          </p:nvSpPr>
          <p:spPr>
            <a:xfrm>
              <a:off x="8354518" y="1736361"/>
              <a:ext cx="1291652" cy="392242"/>
            </a:xfrm>
            <a:custGeom>
              <a:avLst/>
              <a:gdLst>
                <a:gd name="connsiteX0" fmla="*/ 0 w 1291652"/>
                <a:gd name="connsiteY0" fmla="*/ 0 h 392242"/>
                <a:gd name="connsiteX1" fmla="*/ 104931 w 1291652"/>
                <a:gd name="connsiteY1" fmla="*/ 152400 h 392242"/>
                <a:gd name="connsiteX2" fmla="*/ 204866 w 1291652"/>
                <a:gd name="connsiteY2" fmla="*/ 392242 h 392242"/>
                <a:gd name="connsiteX3" fmla="*/ 424721 w 1291652"/>
                <a:gd name="connsiteY3" fmla="*/ 104931 h 392242"/>
                <a:gd name="connsiteX4" fmla="*/ 856938 w 1291652"/>
                <a:gd name="connsiteY4" fmla="*/ 77449 h 392242"/>
                <a:gd name="connsiteX5" fmla="*/ 1291652 w 1291652"/>
                <a:gd name="connsiteY5" fmla="*/ 79947 h 392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652" h="392242">
                  <a:moveTo>
                    <a:pt x="0" y="0"/>
                  </a:moveTo>
                  <a:lnTo>
                    <a:pt x="104931" y="152400"/>
                  </a:lnTo>
                  <a:lnTo>
                    <a:pt x="204866" y="392242"/>
                  </a:lnTo>
                  <a:lnTo>
                    <a:pt x="424721" y="104931"/>
                  </a:lnTo>
                  <a:lnTo>
                    <a:pt x="856938" y="77449"/>
                  </a:lnTo>
                  <a:lnTo>
                    <a:pt x="1291652" y="79947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7" name="Groupe 166"/>
          <p:cNvGrpSpPr/>
          <p:nvPr/>
        </p:nvGrpSpPr>
        <p:grpSpPr>
          <a:xfrm>
            <a:off x="6143363" y="1558993"/>
            <a:ext cx="1414449" cy="747243"/>
            <a:chOff x="6270885" y="1686160"/>
            <a:chExt cx="1414449" cy="747243"/>
          </a:xfrm>
        </p:grpSpPr>
        <p:sp>
          <p:nvSpPr>
            <p:cNvPr id="162" name="Rectangle 161"/>
            <p:cNvSpPr/>
            <p:nvPr/>
          </p:nvSpPr>
          <p:spPr>
            <a:xfrm>
              <a:off x="6275864" y="1686160"/>
              <a:ext cx="1409470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e 82"/>
            <p:cNvGrpSpPr/>
            <p:nvPr/>
          </p:nvGrpSpPr>
          <p:grpSpPr>
            <a:xfrm>
              <a:off x="6270885" y="1771338"/>
              <a:ext cx="1176728" cy="662065"/>
              <a:chOff x="6270885" y="1771338"/>
              <a:chExt cx="1176728" cy="662065"/>
            </a:xfrm>
          </p:grpSpPr>
          <p:sp>
            <p:nvSpPr>
              <p:cNvPr id="80" name="Forme libre 79"/>
              <p:cNvSpPr/>
              <p:nvPr/>
            </p:nvSpPr>
            <p:spPr>
              <a:xfrm>
                <a:off x="6270885" y="1771338"/>
                <a:ext cx="1174230" cy="62459"/>
              </a:xfrm>
              <a:custGeom>
                <a:avLst/>
                <a:gdLst>
                  <a:gd name="connsiteX0" fmla="*/ 0 w 1174230"/>
                  <a:gd name="connsiteY0" fmla="*/ 0 h 62459"/>
                  <a:gd name="connsiteX1" fmla="*/ 52466 w 1174230"/>
                  <a:gd name="connsiteY1" fmla="*/ 42472 h 62459"/>
                  <a:gd name="connsiteX2" fmla="*/ 112426 w 1174230"/>
                  <a:gd name="connsiteY2" fmla="*/ 49967 h 62459"/>
                  <a:gd name="connsiteX3" fmla="*/ 204866 w 1174230"/>
                  <a:gd name="connsiteY3" fmla="*/ 62459 h 62459"/>
                  <a:gd name="connsiteX4" fmla="*/ 404735 w 1174230"/>
                  <a:gd name="connsiteY4" fmla="*/ 29980 h 62459"/>
                  <a:gd name="connsiteX5" fmla="*/ 789482 w 1174230"/>
                  <a:gd name="connsiteY5" fmla="*/ 54964 h 62459"/>
                  <a:gd name="connsiteX6" fmla="*/ 1174230 w 1174230"/>
                  <a:gd name="connsiteY6" fmla="*/ 47469 h 6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230" h="62459">
                    <a:moveTo>
                      <a:pt x="0" y="0"/>
                    </a:moveTo>
                    <a:lnTo>
                      <a:pt x="52466" y="42472"/>
                    </a:lnTo>
                    <a:lnTo>
                      <a:pt x="112426" y="49967"/>
                    </a:lnTo>
                    <a:lnTo>
                      <a:pt x="204866" y="62459"/>
                    </a:lnTo>
                    <a:lnTo>
                      <a:pt x="404735" y="29980"/>
                    </a:lnTo>
                    <a:lnTo>
                      <a:pt x="789482" y="54964"/>
                    </a:lnTo>
                    <a:lnTo>
                      <a:pt x="1174230" y="47469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Forme libre 80"/>
              <p:cNvSpPr/>
              <p:nvPr/>
            </p:nvSpPr>
            <p:spPr>
              <a:xfrm>
                <a:off x="6280879" y="1783830"/>
                <a:ext cx="1166734" cy="367259"/>
              </a:xfrm>
              <a:custGeom>
                <a:avLst/>
                <a:gdLst>
                  <a:gd name="connsiteX0" fmla="*/ 0 w 1166734"/>
                  <a:gd name="connsiteY0" fmla="*/ 0 h 367259"/>
                  <a:gd name="connsiteX1" fmla="*/ 89941 w 1166734"/>
                  <a:gd name="connsiteY1" fmla="*/ 104931 h 367259"/>
                  <a:gd name="connsiteX2" fmla="*/ 184878 w 1166734"/>
                  <a:gd name="connsiteY2" fmla="*/ 367259 h 367259"/>
                  <a:gd name="connsiteX3" fmla="*/ 377252 w 1166734"/>
                  <a:gd name="connsiteY3" fmla="*/ 82445 h 367259"/>
                  <a:gd name="connsiteX4" fmla="*/ 769495 w 1166734"/>
                  <a:gd name="connsiteY4" fmla="*/ 52465 h 367259"/>
                  <a:gd name="connsiteX5" fmla="*/ 1166734 w 1166734"/>
                  <a:gd name="connsiteY5" fmla="*/ 42472 h 3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734" h="367259">
                    <a:moveTo>
                      <a:pt x="0" y="0"/>
                    </a:moveTo>
                    <a:lnTo>
                      <a:pt x="89941" y="104931"/>
                    </a:lnTo>
                    <a:lnTo>
                      <a:pt x="184878" y="367259"/>
                    </a:lnTo>
                    <a:lnTo>
                      <a:pt x="377252" y="82445"/>
                    </a:lnTo>
                    <a:lnTo>
                      <a:pt x="769495" y="52465"/>
                    </a:lnTo>
                    <a:lnTo>
                      <a:pt x="1166734" y="42472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Forme libre 81"/>
              <p:cNvSpPr/>
              <p:nvPr/>
            </p:nvSpPr>
            <p:spPr>
              <a:xfrm>
                <a:off x="6275882" y="1773836"/>
                <a:ext cx="189875" cy="659567"/>
              </a:xfrm>
              <a:custGeom>
                <a:avLst/>
                <a:gdLst>
                  <a:gd name="connsiteX0" fmla="*/ 0 w 189875"/>
                  <a:gd name="connsiteY0" fmla="*/ 0 h 659567"/>
                  <a:gd name="connsiteX1" fmla="*/ 14990 w 189875"/>
                  <a:gd name="connsiteY1" fmla="*/ 137410 h 659567"/>
                  <a:gd name="connsiteX2" fmla="*/ 92439 w 189875"/>
                  <a:gd name="connsiteY2" fmla="*/ 264826 h 659567"/>
                  <a:gd name="connsiteX3" fmla="*/ 189875 w 189875"/>
                  <a:gd name="connsiteY3" fmla="*/ 659567 h 659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875" h="659567">
                    <a:moveTo>
                      <a:pt x="0" y="0"/>
                    </a:moveTo>
                    <a:lnTo>
                      <a:pt x="14990" y="137410"/>
                    </a:lnTo>
                    <a:lnTo>
                      <a:pt x="92439" y="264826"/>
                    </a:lnTo>
                    <a:lnTo>
                      <a:pt x="189875" y="659567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5" name="Groupe 164"/>
          <p:cNvGrpSpPr/>
          <p:nvPr/>
        </p:nvGrpSpPr>
        <p:grpSpPr>
          <a:xfrm>
            <a:off x="6153357" y="2655922"/>
            <a:ext cx="1414466" cy="747095"/>
            <a:chOff x="6280879" y="2783089"/>
            <a:chExt cx="1414466" cy="747095"/>
          </a:xfrm>
        </p:grpSpPr>
        <p:sp>
          <p:nvSpPr>
            <p:cNvPr id="161" name="Rectangle 160"/>
            <p:cNvSpPr/>
            <p:nvPr/>
          </p:nvSpPr>
          <p:spPr>
            <a:xfrm>
              <a:off x="6285875" y="2783089"/>
              <a:ext cx="1409470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7" name="Groupe 86"/>
            <p:cNvGrpSpPr/>
            <p:nvPr/>
          </p:nvGrpSpPr>
          <p:grpSpPr>
            <a:xfrm>
              <a:off x="6280879" y="2863121"/>
              <a:ext cx="1174229" cy="667063"/>
              <a:chOff x="6280879" y="2863121"/>
              <a:chExt cx="1174229" cy="667063"/>
            </a:xfrm>
          </p:grpSpPr>
          <p:sp>
            <p:nvSpPr>
              <p:cNvPr id="84" name="Forme libre 83"/>
              <p:cNvSpPr/>
              <p:nvPr/>
            </p:nvSpPr>
            <p:spPr>
              <a:xfrm>
                <a:off x="6280879" y="2870616"/>
                <a:ext cx="1169232" cy="52466"/>
              </a:xfrm>
              <a:custGeom>
                <a:avLst/>
                <a:gdLst>
                  <a:gd name="connsiteX0" fmla="*/ 0 w 1169232"/>
                  <a:gd name="connsiteY0" fmla="*/ 0 h 52466"/>
                  <a:gd name="connsiteX1" fmla="*/ 94937 w 1169232"/>
                  <a:gd name="connsiteY1" fmla="*/ 14991 h 52466"/>
                  <a:gd name="connsiteX2" fmla="*/ 414728 w 1169232"/>
                  <a:gd name="connsiteY2" fmla="*/ 34977 h 52466"/>
                  <a:gd name="connsiteX3" fmla="*/ 784485 w 1169232"/>
                  <a:gd name="connsiteY3" fmla="*/ 52466 h 52466"/>
                  <a:gd name="connsiteX4" fmla="*/ 1169232 w 1169232"/>
                  <a:gd name="connsiteY4" fmla="*/ 34977 h 5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232" h="52466">
                    <a:moveTo>
                      <a:pt x="0" y="0"/>
                    </a:moveTo>
                    <a:lnTo>
                      <a:pt x="94937" y="14991"/>
                    </a:lnTo>
                    <a:lnTo>
                      <a:pt x="414728" y="34977"/>
                    </a:lnTo>
                    <a:lnTo>
                      <a:pt x="784485" y="52466"/>
                    </a:lnTo>
                    <a:lnTo>
                      <a:pt x="1169232" y="34977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Forme libre 84"/>
              <p:cNvSpPr/>
              <p:nvPr/>
            </p:nvSpPr>
            <p:spPr>
              <a:xfrm>
                <a:off x="6283377" y="2870616"/>
                <a:ext cx="1171731" cy="387246"/>
              </a:xfrm>
              <a:custGeom>
                <a:avLst/>
                <a:gdLst>
                  <a:gd name="connsiteX0" fmla="*/ 0 w 1171731"/>
                  <a:gd name="connsiteY0" fmla="*/ 0 h 387246"/>
                  <a:gd name="connsiteX1" fmla="*/ 82446 w 1171731"/>
                  <a:gd name="connsiteY1" fmla="*/ 297305 h 387246"/>
                  <a:gd name="connsiteX2" fmla="*/ 187377 w 1171731"/>
                  <a:gd name="connsiteY2" fmla="*/ 387246 h 387246"/>
                  <a:gd name="connsiteX3" fmla="*/ 392243 w 1171731"/>
                  <a:gd name="connsiteY3" fmla="*/ 252335 h 387246"/>
                  <a:gd name="connsiteX4" fmla="*/ 774492 w 1171731"/>
                  <a:gd name="connsiteY4" fmla="*/ 52466 h 387246"/>
                  <a:gd name="connsiteX5" fmla="*/ 1171731 w 1171731"/>
                  <a:gd name="connsiteY5" fmla="*/ 34977 h 3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1731" h="387246">
                    <a:moveTo>
                      <a:pt x="0" y="0"/>
                    </a:moveTo>
                    <a:lnTo>
                      <a:pt x="82446" y="297305"/>
                    </a:lnTo>
                    <a:lnTo>
                      <a:pt x="187377" y="387246"/>
                    </a:lnTo>
                    <a:lnTo>
                      <a:pt x="392243" y="252335"/>
                    </a:lnTo>
                    <a:lnTo>
                      <a:pt x="774492" y="52466"/>
                    </a:lnTo>
                    <a:lnTo>
                      <a:pt x="1171731" y="34977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Forme libre 85"/>
              <p:cNvSpPr/>
              <p:nvPr/>
            </p:nvSpPr>
            <p:spPr>
              <a:xfrm>
                <a:off x="6285875" y="2863121"/>
                <a:ext cx="182381" cy="667063"/>
              </a:xfrm>
              <a:custGeom>
                <a:avLst/>
                <a:gdLst>
                  <a:gd name="connsiteX0" fmla="*/ 0 w 182381"/>
                  <a:gd name="connsiteY0" fmla="*/ 0 h 667063"/>
                  <a:gd name="connsiteX1" fmla="*/ 182381 w 182381"/>
                  <a:gd name="connsiteY1" fmla="*/ 667063 h 66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2381" h="667063">
                    <a:moveTo>
                      <a:pt x="0" y="0"/>
                    </a:moveTo>
                    <a:lnTo>
                      <a:pt x="182381" y="667063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4" name="Groupe 163"/>
          <p:cNvGrpSpPr/>
          <p:nvPr/>
        </p:nvGrpSpPr>
        <p:grpSpPr>
          <a:xfrm>
            <a:off x="6185835" y="3751949"/>
            <a:ext cx="1416965" cy="752845"/>
            <a:chOff x="6313357" y="3879116"/>
            <a:chExt cx="1416965" cy="752845"/>
          </a:xfrm>
        </p:grpSpPr>
        <p:sp>
          <p:nvSpPr>
            <p:cNvPr id="160" name="Rectangle 159"/>
            <p:cNvSpPr/>
            <p:nvPr/>
          </p:nvSpPr>
          <p:spPr>
            <a:xfrm>
              <a:off x="6320852" y="3879116"/>
              <a:ext cx="1409470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1" name="Groupe 90"/>
            <p:cNvGrpSpPr/>
            <p:nvPr/>
          </p:nvGrpSpPr>
          <p:grpSpPr>
            <a:xfrm>
              <a:off x="6313357" y="3962400"/>
              <a:ext cx="1179227" cy="669561"/>
              <a:chOff x="6313357" y="3962400"/>
              <a:chExt cx="1179227" cy="669561"/>
            </a:xfrm>
          </p:grpSpPr>
          <p:sp>
            <p:nvSpPr>
              <p:cNvPr id="88" name="Forme libre 87"/>
              <p:cNvSpPr/>
              <p:nvPr/>
            </p:nvSpPr>
            <p:spPr>
              <a:xfrm>
                <a:off x="6320852" y="3962400"/>
                <a:ext cx="1166735" cy="77449"/>
              </a:xfrm>
              <a:custGeom>
                <a:avLst/>
                <a:gdLst>
                  <a:gd name="connsiteX0" fmla="*/ 0 w 1166735"/>
                  <a:gd name="connsiteY0" fmla="*/ 77449 h 77449"/>
                  <a:gd name="connsiteX1" fmla="*/ 92440 w 1166735"/>
                  <a:gd name="connsiteY1" fmla="*/ 24984 h 77449"/>
                  <a:gd name="connsiteX2" fmla="*/ 187378 w 1166735"/>
                  <a:gd name="connsiteY2" fmla="*/ 64957 h 77449"/>
                  <a:gd name="connsiteX3" fmla="*/ 347273 w 1166735"/>
                  <a:gd name="connsiteY3" fmla="*/ 72452 h 77449"/>
                  <a:gd name="connsiteX4" fmla="*/ 389745 w 1166735"/>
                  <a:gd name="connsiteY4" fmla="*/ 72452 h 77449"/>
                  <a:gd name="connsiteX5" fmla="*/ 632086 w 1166735"/>
                  <a:gd name="connsiteY5" fmla="*/ 27482 h 77449"/>
                  <a:gd name="connsiteX6" fmla="*/ 764499 w 1166735"/>
                  <a:gd name="connsiteY6" fmla="*/ 0 h 77449"/>
                  <a:gd name="connsiteX7" fmla="*/ 921896 w 1166735"/>
                  <a:gd name="connsiteY7" fmla="*/ 19987 h 77449"/>
                  <a:gd name="connsiteX8" fmla="*/ 941882 w 1166735"/>
                  <a:gd name="connsiteY8" fmla="*/ 27482 h 77449"/>
                  <a:gd name="connsiteX9" fmla="*/ 1166735 w 1166735"/>
                  <a:gd name="connsiteY9" fmla="*/ 74951 h 77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735" h="77449">
                    <a:moveTo>
                      <a:pt x="0" y="77449"/>
                    </a:moveTo>
                    <a:lnTo>
                      <a:pt x="92440" y="24984"/>
                    </a:lnTo>
                    <a:lnTo>
                      <a:pt x="187378" y="64957"/>
                    </a:lnTo>
                    <a:lnTo>
                      <a:pt x="347273" y="72452"/>
                    </a:lnTo>
                    <a:lnTo>
                      <a:pt x="389745" y="72452"/>
                    </a:lnTo>
                    <a:lnTo>
                      <a:pt x="632086" y="27482"/>
                    </a:lnTo>
                    <a:lnTo>
                      <a:pt x="764499" y="0"/>
                    </a:lnTo>
                    <a:lnTo>
                      <a:pt x="921896" y="19987"/>
                    </a:lnTo>
                    <a:lnTo>
                      <a:pt x="941882" y="27482"/>
                    </a:lnTo>
                    <a:lnTo>
                      <a:pt x="1166735" y="74951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Forme libre 88"/>
              <p:cNvSpPr/>
              <p:nvPr/>
            </p:nvSpPr>
            <p:spPr>
              <a:xfrm>
                <a:off x="6313357" y="3969895"/>
                <a:ext cx="1179227" cy="467194"/>
              </a:xfrm>
              <a:custGeom>
                <a:avLst/>
                <a:gdLst>
                  <a:gd name="connsiteX0" fmla="*/ 0 w 1179227"/>
                  <a:gd name="connsiteY0" fmla="*/ 17489 h 467194"/>
                  <a:gd name="connsiteX1" fmla="*/ 99935 w 1179227"/>
                  <a:gd name="connsiteY1" fmla="*/ 239843 h 467194"/>
                  <a:gd name="connsiteX2" fmla="*/ 197371 w 1179227"/>
                  <a:gd name="connsiteY2" fmla="*/ 467194 h 467194"/>
                  <a:gd name="connsiteX3" fmla="*/ 397240 w 1179227"/>
                  <a:gd name="connsiteY3" fmla="*/ 232348 h 467194"/>
                  <a:gd name="connsiteX4" fmla="*/ 776991 w 1179227"/>
                  <a:gd name="connsiteY4" fmla="*/ 0 h 467194"/>
                  <a:gd name="connsiteX5" fmla="*/ 971863 w 1179227"/>
                  <a:gd name="connsiteY5" fmla="*/ 27482 h 467194"/>
                  <a:gd name="connsiteX6" fmla="*/ 1179227 w 1179227"/>
                  <a:gd name="connsiteY6" fmla="*/ 72453 h 46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227" h="467194">
                    <a:moveTo>
                      <a:pt x="0" y="17489"/>
                    </a:moveTo>
                    <a:lnTo>
                      <a:pt x="99935" y="239843"/>
                    </a:lnTo>
                    <a:lnTo>
                      <a:pt x="197371" y="467194"/>
                    </a:lnTo>
                    <a:lnTo>
                      <a:pt x="397240" y="232348"/>
                    </a:lnTo>
                    <a:lnTo>
                      <a:pt x="776991" y="0"/>
                    </a:lnTo>
                    <a:lnTo>
                      <a:pt x="971863" y="27482"/>
                    </a:lnTo>
                    <a:lnTo>
                      <a:pt x="1179227" y="72453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Forme libre 89"/>
              <p:cNvSpPr/>
              <p:nvPr/>
            </p:nvSpPr>
            <p:spPr>
              <a:xfrm>
                <a:off x="6313357" y="3989882"/>
                <a:ext cx="192374" cy="642079"/>
              </a:xfrm>
              <a:custGeom>
                <a:avLst/>
                <a:gdLst>
                  <a:gd name="connsiteX0" fmla="*/ 0 w 192374"/>
                  <a:gd name="connsiteY0" fmla="*/ 0 h 642079"/>
                  <a:gd name="connsiteX1" fmla="*/ 19987 w 192374"/>
                  <a:gd name="connsiteY1" fmla="*/ 182380 h 642079"/>
                  <a:gd name="connsiteX2" fmla="*/ 92440 w 192374"/>
                  <a:gd name="connsiteY2" fmla="*/ 402236 h 642079"/>
                  <a:gd name="connsiteX3" fmla="*/ 192374 w 192374"/>
                  <a:gd name="connsiteY3" fmla="*/ 642079 h 64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374" h="642079">
                    <a:moveTo>
                      <a:pt x="0" y="0"/>
                    </a:moveTo>
                    <a:lnTo>
                      <a:pt x="19987" y="182380"/>
                    </a:lnTo>
                    <a:lnTo>
                      <a:pt x="92440" y="402236"/>
                    </a:lnTo>
                    <a:lnTo>
                      <a:pt x="192374" y="642079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3" name="Groupe 162"/>
          <p:cNvGrpSpPr/>
          <p:nvPr/>
        </p:nvGrpSpPr>
        <p:grpSpPr>
          <a:xfrm>
            <a:off x="6205822" y="4847944"/>
            <a:ext cx="1396978" cy="758627"/>
            <a:chOff x="6333344" y="4975111"/>
            <a:chExt cx="1396978" cy="758627"/>
          </a:xfrm>
        </p:grpSpPr>
        <p:sp>
          <p:nvSpPr>
            <p:cNvPr id="158" name="Rectangle 157"/>
            <p:cNvSpPr/>
            <p:nvPr/>
          </p:nvSpPr>
          <p:spPr>
            <a:xfrm>
              <a:off x="6343356" y="4975111"/>
              <a:ext cx="1386966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6333344" y="5064177"/>
              <a:ext cx="1176728" cy="669561"/>
              <a:chOff x="6333344" y="5064177"/>
              <a:chExt cx="1176728" cy="669561"/>
            </a:xfrm>
          </p:grpSpPr>
          <p:sp>
            <p:nvSpPr>
              <p:cNvPr id="92" name="Forme libre 91"/>
              <p:cNvSpPr/>
              <p:nvPr/>
            </p:nvSpPr>
            <p:spPr>
              <a:xfrm>
                <a:off x="6333344" y="5064177"/>
                <a:ext cx="1176728" cy="139908"/>
              </a:xfrm>
              <a:custGeom>
                <a:avLst/>
                <a:gdLst>
                  <a:gd name="connsiteX0" fmla="*/ 0 w 1176728"/>
                  <a:gd name="connsiteY0" fmla="*/ 0 h 139908"/>
                  <a:gd name="connsiteX1" fmla="*/ 37476 w 1176728"/>
                  <a:gd name="connsiteY1" fmla="*/ 67456 h 139908"/>
                  <a:gd name="connsiteX2" fmla="*/ 379751 w 1176728"/>
                  <a:gd name="connsiteY2" fmla="*/ 139908 h 139908"/>
                  <a:gd name="connsiteX3" fmla="*/ 467194 w 1176728"/>
                  <a:gd name="connsiteY3" fmla="*/ 137410 h 139908"/>
                  <a:gd name="connsiteX4" fmla="*/ 774492 w 1176728"/>
                  <a:gd name="connsiteY4" fmla="*/ 97436 h 139908"/>
                  <a:gd name="connsiteX5" fmla="*/ 1176728 w 1176728"/>
                  <a:gd name="connsiteY5" fmla="*/ 72453 h 139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6728" h="139908">
                    <a:moveTo>
                      <a:pt x="0" y="0"/>
                    </a:moveTo>
                    <a:lnTo>
                      <a:pt x="37476" y="67456"/>
                    </a:lnTo>
                    <a:lnTo>
                      <a:pt x="379751" y="139908"/>
                    </a:lnTo>
                    <a:lnTo>
                      <a:pt x="467194" y="137410"/>
                    </a:lnTo>
                    <a:lnTo>
                      <a:pt x="774492" y="97436"/>
                    </a:lnTo>
                    <a:lnTo>
                      <a:pt x="1176728" y="72453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Forme libre 92"/>
              <p:cNvSpPr/>
              <p:nvPr/>
            </p:nvSpPr>
            <p:spPr>
              <a:xfrm>
                <a:off x="6343338" y="5074170"/>
                <a:ext cx="1164236" cy="357266"/>
              </a:xfrm>
              <a:custGeom>
                <a:avLst/>
                <a:gdLst>
                  <a:gd name="connsiteX0" fmla="*/ 0 w 1164236"/>
                  <a:gd name="connsiteY0" fmla="*/ 0 h 357266"/>
                  <a:gd name="connsiteX1" fmla="*/ 64957 w 1164236"/>
                  <a:gd name="connsiteY1" fmla="*/ 209863 h 357266"/>
                  <a:gd name="connsiteX2" fmla="*/ 184878 w 1164236"/>
                  <a:gd name="connsiteY2" fmla="*/ 357266 h 357266"/>
                  <a:gd name="connsiteX3" fmla="*/ 382249 w 1164236"/>
                  <a:gd name="connsiteY3" fmla="*/ 129915 h 357266"/>
                  <a:gd name="connsiteX4" fmla="*/ 771993 w 1164236"/>
                  <a:gd name="connsiteY4" fmla="*/ 59961 h 357266"/>
                  <a:gd name="connsiteX5" fmla="*/ 1164236 w 1164236"/>
                  <a:gd name="connsiteY5" fmla="*/ 62460 h 35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236" h="357266">
                    <a:moveTo>
                      <a:pt x="0" y="0"/>
                    </a:moveTo>
                    <a:lnTo>
                      <a:pt x="64957" y="209863"/>
                    </a:lnTo>
                    <a:lnTo>
                      <a:pt x="184878" y="357266"/>
                    </a:lnTo>
                    <a:lnTo>
                      <a:pt x="382249" y="129915"/>
                    </a:lnTo>
                    <a:lnTo>
                      <a:pt x="771993" y="59961"/>
                    </a:lnTo>
                    <a:lnTo>
                      <a:pt x="1164236" y="62460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Forme libre 93"/>
              <p:cNvSpPr/>
              <p:nvPr/>
            </p:nvSpPr>
            <p:spPr>
              <a:xfrm>
                <a:off x="6343338" y="5081666"/>
                <a:ext cx="187377" cy="652072"/>
              </a:xfrm>
              <a:custGeom>
                <a:avLst/>
                <a:gdLst>
                  <a:gd name="connsiteX0" fmla="*/ 0 w 187377"/>
                  <a:gd name="connsiteY0" fmla="*/ 0 h 652072"/>
                  <a:gd name="connsiteX1" fmla="*/ 17488 w 187377"/>
                  <a:gd name="connsiteY1" fmla="*/ 109927 h 652072"/>
                  <a:gd name="connsiteX2" fmla="*/ 84944 w 187377"/>
                  <a:gd name="connsiteY2" fmla="*/ 267324 h 652072"/>
                  <a:gd name="connsiteX3" fmla="*/ 187377 w 187377"/>
                  <a:gd name="connsiteY3" fmla="*/ 652072 h 65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377" h="652072">
                    <a:moveTo>
                      <a:pt x="0" y="0"/>
                    </a:moveTo>
                    <a:lnTo>
                      <a:pt x="17488" y="109927"/>
                    </a:lnTo>
                    <a:lnTo>
                      <a:pt x="84944" y="267324"/>
                    </a:lnTo>
                    <a:lnTo>
                      <a:pt x="187377" y="652072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59" name="Groupe 158"/>
          <p:cNvGrpSpPr/>
          <p:nvPr/>
        </p:nvGrpSpPr>
        <p:grpSpPr>
          <a:xfrm>
            <a:off x="4114422" y="4797941"/>
            <a:ext cx="1358051" cy="751167"/>
            <a:chOff x="4004872" y="4925108"/>
            <a:chExt cx="1358051" cy="751167"/>
          </a:xfrm>
        </p:grpSpPr>
        <p:sp>
          <p:nvSpPr>
            <p:cNvPr id="155" name="Rectangle 154"/>
            <p:cNvSpPr/>
            <p:nvPr/>
          </p:nvSpPr>
          <p:spPr>
            <a:xfrm>
              <a:off x="4014866" y="4925108"/>
              <a:ext cx="1348057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9" name="Groupe 98"/>
            <p:cNvGrpSpPr/>
            <p:nvPr/>
          </p:nvGrpSpPr>
          <p:grpSpPr>
            <a:xfrm>
              <a:off x="4004872" y="5016708"/>
              <a:ext cx="1324131" cy="659567"/>
              <a:chOff x="4004872" y="5016708"/>
              <a:chExt cx="1324131" cy="659567"/>
            </a:xfrm>
          </p:grpSpPr>
          <p:sp>
            <p:nvSpPr>
              <p:cNvPr id="96" name="Forme libre 95"/>
              <p:cNvSpPr/>
              <p:nvPr/>
            </p:nvSpPr>
            <p:spPr>
              <a:xfrm>
                <a:off x="4007370" y="5016708"/>
                <a:ext cx="1321633" cy="357266"/>
              </a:xfrm>
              <a:custGeom>
                <a:avLst/>
                <a:gdLst>
                  <a:gd name="connsiteX0" fmla="*/ 0 w 1321633"/>
                  <a:gd name="connsiteY0" fmla="*/ 0 h 357266"/>
                  <a:gd name="connsiteX1" fmla="*/ 99935 w 1321633"/>
                  <a:gd name="connsiteY1" fmla="*/ 249836 h 357266"/>
                  <a:gd name="connsiteX2" fmla="*/ 209863 w 1321633"/>
                  <a:gd name="connsiteY2" fmla="*/ 357266 h 357266"/>
                  <a:gd name="connsiteX3" fmla="*/ 439712 w 1321633"/>
                  <a:gd name="connsiteY3" fmla="*/ 129915 h 357266"/>
                  <a:gd name="connsiteX4" fmla="*/ 879423 w 1321633"/>
                  <a:gd name="connsiteY4" fmla="*/ 84944 h 357266"/>
                  <a:gd name="connsiteX5" fmla="*/ 1321633 w 1321633"/>
                  <a:gd name="connsiteY5" fmla="*/ 62459 h 35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633" h="357266">
                    <a:moveTo>
                      <a:pt x="0" y="0"/>
                    </a:moveTo>
                    <a:lnTo>
                      <a:pt x="99935" y="249836"/>
                    </a:lnTo>
                    <a:lnTo>
                      <a:pt x="209863" y="357266"/>
                    </a:lnTo>
                    <a:lnTo>
                      <a:pt x="439712" y="129915"/>
                    </a:lnTo>
                    <a:lnTo>
                      <a:pt x="879423" y="84944"/>
                    </a:lnTo>
                    <a:lnTo>
                      <a:pt x="1321633" y="62459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Forme libre 96"/>
              <p:cNvSpPr/>
              <p:nvPr/>
            </p:nvSpPr>
            <p:spPr>
              <a:xfrm>
                <a:off x="4014866" y="5029200"/>
                <a:ext cx="419724" cy="644577"/>
              </a:xfrm>
              <a:custGeom>
                <a:avLst/>
                <a:gdLst>
                  <a:gd name="connsiteX0" fmla="*/ 0 w 419724"/>
                  <a:gd name="connsiteY0" fmla="*/ 0 h 644577"/>
                  <a:gd name="connsiteX1" fmla="*/ 99934 w 419724"/>
                  <a:gd name="connsiteY1" fmla="*/ 319790 h 644577"/>
                  <a:gd name="connsiteX2" fmla="*/ 202367 w 419724"/>
                  <a:gd name="connsiteY2" fmla="*/ 484682 h 644577"/>
                  <a:gd name="connsiteX3" fmla="*/ 419724 w 419724"/>
                  <a:gd name="connsiteY3" fmla="*/ 644577 h 64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724" h="644577">
                    <a:moveTo>
                      <a:pt x="0" y="0"/>
                    </a:moveTo>
                    <a:lnTo>
                      <a:pt x="99934" y="319790"/>
                    </a:lnTo>
                    <a:lnTo>
                      <a:pt x="202367" y="484682"/>
                    </a:lnTo>
                    <a:lnTo>
                      <a:pt x="419724" y="644577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Forme libre 97"/>
              <p:cNvSpPr/>
              <p:nvPr/>
            </p:nvSpPr>
            <p:spPr>
              <a:xfrm>
                <a:off x="4004872" y="5024203"/>
                <a:ext cx="104931" cy="652072"/>
              </a:xfrm>
              <a:custGeom>
                <a:avLst/>
                <a:gdLst>
                  <a:gd name="connsiteX0" fmla="*/ 0 w 104931"/>
                  <a:gd name="connsiteY0" fmla="*/ 0 h 652072"/>
                  <a:gd name="connsiteX1" fmla="*/ 104931 w 104931"/>
                  <a:gd name="connsiteY1" fmla="*/ 652072 h 65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31" h="652072">
                    <a:moveTo>
                      <a:pt x="0" y="0"/>
                    </a:moveTo>
                    <a:lnTo>
                      <a:pt x="104931" y="652072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3" name="Groupe 102"/>
          <p:cNvGrpSpPr/>
          <p:nvPr/>
        </p:nvGrpSpPr>
        <p:grpSpPr>
          <a:xfrm>
            <a:off x="4094435" y="3777771"/>
            <a:ext cx="1314138" cy="672059"/>
            <a:chOff x="3984885" y="3904938"/>
            <a:chExt cx="1314138" cy="672059"/>
          </a:xfrm>
        </p:grpSpPr>
        <p:sp>
          <p:nvSpPr>
            <p:cNvPr id="100" name="Forme libre 99"/>
            <p:cNvSpPr/>
            <p:nvPr/>
          </p:nvSpPr>
          <p:spPr>
            <a:xfrm>
              <a:off x="3984885" y="3904938"/>
              <a:ext cx="1306643" cy="479685"/>
            </a:xfrm>
            <a:custGeom>
              <a:avLst/>
              <a:gdLst>
                <a:gd name="connsiteX0" fmla="*/ 0 w 1306643"/>
                <a:gd name="connsiteY0" fmla="*/ 0 h 479685"/>
                <a:gd name="connsiteX1" fmla="*/ 94938 w 1306643"/>
                <a:gd name="connsiteY1" fmla="*/ 249836 h 479685"/>
                <a:gd name="connsiteX2" fmla="*/ 217358 w 1306643"/>
                <a:gd name="connsiteY2" fmla="*/ 479685 h 479685"/>
                <a:gd name="connsiteX3" fmla="*/ 429718 w 1306643"/>
                <a:gd name="connsiteY3" fmla="*/ 257331 h 479685"/>
                <a:gd name="connsiteX4" fmla="*/ 866931 w 1306643"/>
                <a:gd name="connsiteY4" fmla="*/ 82446 h 479685"/>
                <a:gd name="connsiteX5" fmla="*/ 1306643 w 1306643"/>
                <a:gd name="connsiteY5" fmla="*/ 72452 h 4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6643" h="479685">
                  <a:moveTo>
                    <a:pt x="0" y="0"/>
                  </a:moveTo>
                  <a:lnTo>
                    <a:pt x="94938" y="249836"/>
                  </a:lnTo>
                  <a:lnTo>
                    <a:pt x="217358" y="479685"/>
                  </a:lnTo>
                  <a:lnTo>
                    <a:pt x="429718" y="257331"/>
                  </a:lnTo>
                  <a:lnTo>
                    <a:pt x="866931" y="82446"/>
                  </a:lnTo>
                  <a:lnTo>
                    <a:pt x="1306643" y="72452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Forme libre 100"/>
            <p:cNvSpPr/>
            <p:nvPr/>
          </p:nvSpPr>
          <p:spPr>
            <a:xfrm>
              <a:off x="3994879" y="3914931"/>
              <a:ext cx="1304144" cy="559633"/>
            </a:xfrm>
            <a:custGeom>
              <a:avLst/>
              <a:gdLst>
                <a:gd name="connsiteX0" fmla="*/ 0 w 1304144"/>
                <a:gd name="connsiteY0" fmla="*/ 0 h 559633"/>
                <a:gd name="connsiteX1" fmla="*/ 89941 w 1304144"/>
                <a:gd name="connsiteY1" fmla="*/ 327285 h 559633"/>
                <a:gd name="connsiteX2" fmla="*/ 242341 w 1304144"/>
                <a:gd name="connsiteY2" fmla="*/ 472190 h 559633"/>
                <a:gd name="connsiteX3" fmla="*/ 422223 w 1304144"/>
                <a:gd name="connsiteY3" fmla="*/ 559633 h 559633"/>
                <a:gd name="connsiteX4" fmla="*/ 854439 w 1304144"/>
                <a:gd name="connsiteY4" fmla="*/ 517161 h 559633"/>
                <a:gd name="connsiteX5" fmla="*/ 1304144 w 1304144"/>
                <a:gd name="connsiteY5" fmla="*/ 357266 h 55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4144" h="559633">
                  <a:moveTo>
                    <a:pt x="0" y="0"/>
                  </a:moveTo>
                  <a:lnTo>
                    <a:pt x="89941" y="327285"/>
                  </a:lnTo>
                  <a:lnTo>
                    <a:pt x="242341" y="472190"/>
                  </a:lnTo>
                  <a:lnTo>
                    <a:pt x="422223" y="559633"/>
                  </a:lnTo>
                  <a:lnTo>
                    <a:pt x="854439" y="517161"/>
                  </a:lnTo>
                  <a:lnTo>
                    <a:pt x="1304144" y="357266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Forme libre 101"/>
            <p:cNvSpPr/>
            <p:nvPr/>
          </p:nvSpPr>
          <p:spPr>
            <a:xfrm>
              <a:off x="3994879" y="3909934"/>
              <a:ext cx="92439" cy="667063"/>
            </a:xfrm>
            <a:custGeom>
              <a:avLst/>
              <a:gdLst>
                <a:gd name="connsiteX0" fmla="*/ 0 w 92439"/>
                <a:gd name="connsiteY0" fmla="*/ 0 h 667063"/>
                <a:gd name="connsiteX1" fmla="*/ 7495 w 92439"/>
                <a:gd name="connsiteY1" fmla="*/ 209863 h 667063"/>
                <a:gd name="connsiteX2" fmla="*/ 92439 w 92439"/>
                <a:gd name="connsiteY2" fmla="*/ 667063 h 66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439" h="667063">
                  <a:moveTo>
                    <a:pt x="0" y="0"/>
                  </a:moveTo>
                  <a:lnTo>
                    <a:pt x="7495" y="209863"/>
                  </a:lnTo>
                  <a:lnTo>
                    <a:pt x="92439" y="667063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8" name="Groupe 167"/>
          <p:cNvGrpSpPr/>
          <p:nvPr/>
        </p:nvGrpSpPr>
        <p:grpSpPr>
          <a:xfrm>
            <a:off x="4089439" y="1542869"/>
            <a:ext cx="1426959" cy="765866"/>
            <a:chOff x="3979889" y="1670036"/>
            <a:chExt cx="1426959" cy="765866"/>
          </a:xfrm>
        </p:grpSpPr>
        <p:sp>
          <p:nvSpPr>
            <p:cNvPr id="166" name="Rectangle 165"/>
            <p:cNvSpPr/>
            <p:nvPr/>
          </p:nvSpPr>
          <p:spPr>
            <a:xfrm>
              <a:off x="3997378" y="1670036"/>
              <a:ext cx="1409470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1" name="Groupe 110"/>
            <p:cNvGrpSpPr/>
            <p:nvPr/>
          </p:nvGrpSpPr>
          <p:grpSpPr>
            <a:xfrm>
              <a:off x="3979889" y="1741357"/>
              <a:ext cx="1359108" cy="694545"/>
              <a:chOff x="3979889" y="1741357"/>
              <a:chExt cx="1359108" cy="694545"/>
            </a:xfrm>
          </p:grpSpPr>
          <p:sp>
            <p:nvSpPr>
              <p:cNvPr id="108" name="Forme libre 107"/>
              <p:cNvSpPr/>
              <p:nvPr/>
            </p:nvSpPr>
            <p:spPr>
              <a:xfrm>
                <a:off x="3982387" y="1741357"/>
                <a:ext cx="1356610" cy="389745"/>
              </a:xfrm>
              <a:custGeom>
                <a:avLst/>
                <a:gdLst>
                  <a:gd name="connsiteX0" fmla="*/ 0 w 1356610"/>
                  <a:gd name="connsiteY0" fmla="*/ 0 h 389745"/>
                  <a:gd name="connsiteX1" fmla="*/ 37475 w 1356610"/>
                  <a:gd name="connsiteY1" fmla="*/ 82446 h 389745"/>
                  <a:gd name="connsiteX2" fmla="*/ 114924 w 1356610"/>
                  <a:gd name="connsiteY2" fmla="*/ 124918 h 389745"/>
                  <a:gd name="connsiteX3" fmla="*/ 222354 w 1356610"/>
                  <a:gd name="connsiteY3" fmla="*/ 389745 h 389745"/>
                  <a:gd name="connsiteX4" fmla="*/ 449705 w 1356610"/>
                  <a:gd name="connsiteY4" fmla="*/ 104932 h 389745"/>
                  <a:gd name="connsiteX5" fmla="*/ 899410 w 1356610"/>
                  <a:gd name="connsiteY5" fmla="*/ 79948 h 389745"/>
                  <a:gd name="connsiteX6" fmla="*/ 1356610 w 1356610"/>
                  <a:gd name="connsiteY6" fmla="*/ 67456 h 38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610" h="389745">
                    <a:moveTo>
                      <a:pt x="0" y="0"/>
                    </a:moveTo>
                    <a:lnTo>
                      <a:pt x="37475" y="82446"/>
                    </a:lnTo>
                    <a:lnTo>
                      <a:pt x="114924" y="124918"/>
                    </a:lnTo>
                    <a:lnTo>
                      <a:pt x="222354" y="389745"/>
                    </a:lnTo>
                    <a:lnTo>
                      <a:pt x="449705" y="104932"/>
                    </a:lnTo>
                    <a:lnTo>
                      <a:pt x="899410" y="79948"/>
                    </a:lnTo>
                    <a:lnTo>
                      <a:pt x="1356610" y="67456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Forme libre 108"/>
              <p:cNvSpPr/>
              <p:nvPr/>
            </p:nvSpPr>
            <p:spPr>
              <a:xfrm>
                <a:off x="3982387" y="1756348"/>
                <a:ext cx="884420" cy="659567"/>
              </a:xfrm>
              <a:custGeom>
                <a:avLst/>
                <a:gdLst>
                  <a:gd name="connsiteX0" fmla="*/ 0 w 884420"/>
                  <a:gd name="connsiteY0" fmla="*/ 0 h 659567"/>
                  <a:gd name="connsiteX1" fmla="*/ 114924 w 884420"/>
                  <a:gd name="connsiteY1" fmla="*/ 452203 h 659567"/>
                  <a:gd name="connsiteX2" fmla="*/ 254833 w 884420"/>
                  <a:gd name="connsiteY2" fmla="*/ 477186 h 659567"/>
                  <a:gd name="connsiteX3" fmla="*/ 429718 w 884420"/>
                  <a:gd name="connsiteY3" fmla="*/ 499672 h 659567"/>
                  <a:gd name="connsiteX4" fmla="*/ 489679 w 884420"/>
                  <a:gd name="connsiteY4" fmla="*/ 514662 h 659567"/>
                  <a:gd name="connsiteX5" fmla="*/ 884420 w 884420"/>
                  <a:gd name="connsiteY5" fmla="*/ 659567 h 659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4420" h="659567">
                    <a:moveTo>
                      <a:pt x="0" y="0"/>
                    </a:moveTo>
                    <a:lnTo>
                      <a:pt x="114924" y="452203"/>
                    </a:lnTo>
                    <a:lnTo>
                      <a:pt x="254833" y="477186"/>
                    </a:lnTo>
                    <a:lnTo>
                      <a:pt x="429718" y="499672"/>
                    </a:lnTo>
                    <a:lnTo>
                      <a:pt x="489679" y="514662"/>
                    </a:lnTo>
                    <a:lnTo>
                      <a:pt x="884420" y="659567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Forme libre 109"/>
              <p:cNvSpPr/>
              <p:nvPr/>
            </p:nvSpPr>
            <p:spPr>
              <a:xfrm>
                <a:off x="3979889" y="1748852"/>
                <a:ext cx="229849" cy="687050"/>
              </a:xfrm>
              <a:custGeom>
                <a:avLst/>
                <a:gdLst>
                  <a:gd name="connsiteX0" fmla="*/ 0 w 229849"/>
                  <a:gd name="connsiteY0" fmla="*/ 0 h 687050"/>
                  <a:gd name="connsiteX1" fmla="*/ 109927 w 229849"/>
                  <a:gd name="connsiteY1" fmla="*/ 472191 h 687050"/>
                  <a:gd name="connsiteX2" fmla="*/ 229849 w 229849"/>
                  <a:gd name="connsiteY2" fmla="*/ 687050 h 68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849" h="687050">
                    <a:moveTo>
                      <a:pt x="0" y="0"/>
                    </a:moveTo>
                    <a:lnTo>
                      <a:pt x="109927" y="472191"/>
                    </a:lnTo>
                    <a:lnTo>
                      <a:pt x="229849" y="687050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15" name="Groupe 114"/>
          <p:cNvGrpSpPr/>
          <p:nvPr/>
        </p:nvGrpSpPr>
        <p:grpSpPr>
          <a:xfrm>
            <a:off x="2088252" y="1649167"/>
            <a:ext cx="1326629" cy="677056"/>
            <a:chOff x="1978702" y="1776334"/>
            <a:chExt cx="1326629" cy="677056"/>
          </a:xfrm>
        </p:grpSpPr>
        <p:sp>
          <p:nvSpPr>
            <p:cNvPr id="112" name="Forme libre 111"/>
            <p:cNvSpPr/>
            <p:nvPr/>
          </p:nvSpPr>
          <p:spPr>
            <a:xfrm>
              <a:off x="1978702" y="1776334"/>
              <a:ext cx="1326629" cy="392243"/>
            </a:xfrm>
            <a:custGeom>
              <a:avLst/>
              <a:gdLst>
                <a:gd name="connsiteX0" fmla="*/ 0 w 1326629"/>
                <a:gd name="connsiteY0" fmla="*/ 0 h 392243"/>
                <a:gd name="connsiteX1" fmla="*/ 27482 w 1326629"/>
                <a:gd name="connsiteY1" fmla="*/ 74951 h 392243"/>
                <a:gd name="connsiteX2" fmla="*/ 107429 w 1326629"/>
                <a:gd name="connsiteY2" fmla="*/ 127417 h 392243"/>
                <a:gd name="connsiteX3" fmla="*/ 219855 w 1326629"/>
                <a:gd name="connsiteY3" fmla="*/ 392243 h 392243"/>
                <a:gd name="connsiteX4" fmla="*/ 439711 w 1326629"/>
                <a:gd name="connsiteY4" fmla="*/ 102433 h 392243"/>
                <a:gd name="connsiteX5" fmla="*/ 886918 w 1326629"/>
                <a:gd name="connsiteY5" fmla="*/ 79948 h 392243"/>
                <a:gd name="connsiteX6" fmla="*/ 1326629 w 1326629"/>
                <a:gd name="connsiteY6" fmla="*/ 74951 h 3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6629" h="392243">
                  <a:moveTo>
                    <a:pt x="0" y="0"/>
                  </a:moveTo>
                  <a:lnTo>
                    <a:pt x="27482" y="74951"/>
                  </a:lnTo>
                  <a:lnTo>
                    <a:pt x="107429" y="127417"/>
                  </a:lnTo>
                  <a:lnTo>
                    <a:pt x="219855" y="392243"/>
                  </a:lnTo>
                  <a:lnTo>
                    <a:pt x="439711" y="102433"/>
                  </a:lnTo>
                  <a:lnTo>
                    <a:pt x="886918" y="79948"/>
                  </a:lnTo>
                  <a:lnTo>
                    <a:pt x="1326629" y="74951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Forme libre 112"/>
            <p:cNvSpPr/>
            <p:nvPr/>
          </p:nvSpPr>
          <p:spPr>
            <a:xfrm>
              <a:off x="1981200" y="1783830"/>
              <a:ext cx="1321633" cy="579619"/>
            </a:xfrm>
            <a:custGeom>
              <a:avLst/>
              <a:gdLst>
                <a:gd name="connsiteX0" fmla="*/ 0 w 1321633"/>
                <a:gd name="connsiteY0" fmla="*/ 0 h 579619"/>
                <a:gd name="connsiteX1" fmla="*/ 59961 w 1321633"/>
                <a:gd name="connsiteY1" fmla="*/ 194872 h 579619"/>
                <a:gd name="connsiteX2" fmla="*/ 109928 w 1321633"/>
                <a:gd name="connsiteY2" fmla="*/ 424721 h 579619"/>
                <a:gd name="connsiteX3" fmla="*/ 217357 w 1321633"/>
                <a:gd name="connsiteY3" fmla="*/ 579619 h 579619"/>
                <a:gd name="connsiteX4" fmla="*/ 442210 w 1321633"/>
                <a:gd name="connsiteY4" fmla="*/ 524655 h 579619"/>
                <a:gd name="connsiteX5" fmla="*/ 744511 w 1321633"/>
                <a:gd name="connsiteY5" fmla="*/ 404734 h 579619"/>
                <a:gd name="connsiteX6" fmla="*/ 879423 w 1321633"/>
                <a:gd name="connsiteY6" fmla="*/ 359763 h 579619"/>
                <a:gd name="connsiteX7" fmla="*/ 1124262 w 1321633"/>
                <a:gd name="connsiteY7" fmla="*/ 364760 h 579619"/>
                <a:gd name="connsiteX8" fmla="*/ 1321633 w 1321633"/>
                <a:gd name="connsiteY8" fmla="*/ 377252 h 5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1633" h="579619">
                  <a:moveTo>
                    <a:pt x="0" y="0"/>
                  </a:moveTo>
                  <a:lnTo>
                    <a:pt x="59961" y="194872"/>
                  </a:lnTo>
                  <a:lnTo>
                    <a:pt x="109928" y="424721"/>
                  </a:lnTo>
                  <a:lnTo>
                    <a:pt x="217357" y="579619"/>
                  </a:lnTo>
                  <a:lnTo>
                    <a:pt x="442210" y="524655"/>
                  </a:lnTo>
                  <a:lnTo>
                    <a:pt x="744511" y="404734"/>
                  </a:lnTo>
                  <a:lnTo>
                    <a:pt x="879423" y="359763"/>
                  </a:lnTo>
                  <a:lnTo>
                    <a:pt x="1124262" y="364760"/>
                  </a:lnTo>
                  <a:lnTo>
                    <a:pt x="1321633" y="377252"/>
                  </a:ln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Forme libre 113"/>
            <p:cNvSpPr/>
            <p:nvPr/>
          </p:nvSpPr>
          <p:spPr>
            <a:xfrm>
              <a:off x="1978702" y="1781331"/>
              <a:ext cx="109928" cy="672059"/>
            </a:xfrm>
            <a:custGeom>
              <a:avLst/>
              <a:gdLst>
                <a:gd name="connsiteX0" fmla="*/ 0 w 109928"/>
                <a:gd name="connsiteY0" fmla="*/ 0 h 672059"/>
                <a:gd name="connsiteX1" fmla="*/ 109928 w 109928"/>
                <a:gd name="connsiteY1" fmla="*/ 672059 h 67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928" h="672059">
                  <a:moveTo>
                    <a:pt x="0" y="0"/>
                  </a:moveTo>
                  <a:lnTo>
                    <a:pt x="109928" y="672059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2113235" y="2629382"/>
            <a:ext cx="1301646" cy="761143"/>
            <a:chOff x="2003685" y="2756549"/>
            <a:chExt cx="1301646" cy="761143"/>
          </a:xfrm>
        </p:grpSpPr>
        <p:sp>
          <p:nvSpPr>
            <p:cNvPr id="128" name="Rectangle 127"/>
            <p:cNvSpPr/>
            <p:nvPr/>
          </p:nvSpPr>
          <p:spPr>
            <a:xfrm>
              <a:off x="2021174" y="2756549"/>
              <a:ext cx="1284157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9" name="Groupe 118"/>
            <p:cNvGrpSpPr/>
            <p:nvPr/>
          </p:nvGrpSpPr>
          <p:grpSpPr>
            <a:xfrm>
              <a:off x="2003685" y="2860623"/>
              <a:ext cx="1289154" cy="657069"/>
              <a:chOff x="2003685" y="2860623"/>
              <a:chExt cx="1289154" cy="657069"/>
            </a:xfrm>
          </p:grpSpPr>
          <p:sp>
            <p:nvSpPr>
              <p:cNvPr id="116" name="Forme libre 115"/>
              <p:cNvSpPr/>
              <p:nvPr/>
            </p:nvSpPr>
            <p:spPr>
              <a:xfrm>
                <a:off x="2003685" y="2860623"/>
                <a:ext cx="1289154" cy="459698"/>
              </a:xfrm>
              <a:custGeom>
                <a:avLst/>
                <a:gdLst>
                  <a:gd name="connsiteX0" fmla="*/ 0 w 1289154"/>
                  <a:gd name="connsiteY0" fmla="*/ 0 h 459698"/>
                  <a:gd name="connsiteX1" fmla="*/ 109928 w 1289154"/>
                  <a:gd name="connsiteY1" fmla="*/ 297305 h 459698"/>
                  <a:gd name="connsiteX2" fmla="*/ 212361 w 1289154"/>
                  <a:gd name="connsiteY2" fmla="*/ 459698 h 459698"/>
                  <a:gd name="connsiteX3" fmla="*/ 432217 w 1289154"/>
                  <a:gd name="connsiteY3" fmla="*/ 144905 h 459698"/>
                  <a:gd name="connsiteX4" fmla="*/ 727023 w 1289154"/>
                  <a:gd name="connsiteY4" fmla="*/ 89941 h 459698"/>
                  <a:gd name="connsiteX5" fmla="*/ 859436 w 1289154"/>
                  <a:gd name="connsiteY5" fmla="*/ 67456 h 459698"/>
                  <a:gd name="connsiteX6" fmla="*/ 1289154 w 1289154"/>
                  <a:gd name="connsiteY6" fmla="*/ 37475 h 45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9154" h="459698">
                    <a:moveTo>
                      <a:pt x="0" y="0"/>
                    </a:moveTo>
                    <a:lnTo>
                      <a:pt x="109928" y="297305"/>
                    </a:lnTo>
                    <a:lnTo>
                      <a:pt x="212361" y="459698"/>
                    </a:lnTo>
                    <a:lnTo>
                      <a:pt x="432217" y="144905"/>
                    </a:lnTo>
                    <a:lnTo>
                      <a:pt x="727023" y="89941"/>
                    </a:lnTo>
                    <a:lnTo>
                      <a:pt x="859436" y="67456"/>
                    </a:lnTo>
                    <a:lnTo>
                      <a:pt x="1289154" y="37475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Forme libre 116"/>
              <p:cNvSpPr/>
              <p:nvPr/>
            </p:nvSpPr>
            <p:spPr>
              <a:xfrm>
                <a:off x="2006184" y="2868118"/>
                <a:ext cx="1276662" cy="374754"/>
              </a:xfrm>
              <a:custGeom>
                <a:avLst/>
                <a:gdLst>
                  <a:gd name="connsiteX0" fmla="*/ 0 w 1276662"/>
                  <a:gd name="connsiteY0" fmla="*/ 0 h 374754"/>
                  <a:gd name="connsiteX1" fmla="*/ 107429 w 1276662"/>
                  <a:gd name="connsiteY1" fmla="*/ 307298 h 374754"/>
                  <a:gd name="connsiteX2" fmla="*/ 219855 w 1276662"/>
                  <a:gd name="connsiteY2" fmla="*/ 374754 h 374754"/>
                  <a:gd name="connsiteX3" fmla="*/ 429718 w 1276662"/>
                  <a:gd name="connsiteY3" fmla="*/ 247338 h 374754"/>
                  <a:gd name="connsiteX4" fmla="*/ 846944 w 1276662"/>
                  <a:gd name="connsiteY4" fmla="*/ 54964 h 374754"/>
                  <a:gd name="connsiteX5" fmla="*/ 1276662 w 1276662"/>
                  <a:gd name="connsiteY5" fmla="*/ 27482 h 37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6662" h="374754">
                    <a:moveTo>
                      <a:pt x="0" y="0"/>
                    </a:moveTo>
                    <a:lnTo>
                      <a:pt x="107429" y="307298"/>
                    </a:lnTo>
                    <a:lnTo>
                      <a:pt x="219855" y="374754"/>
                    </a:lnTo>
                    <a:lnTo>
                      <a:pt x="429718" y="247338"/>
                    </a:lnTo>
                    <a:lnTo>
                      <a:pt x="846944" y="54964"/>
                    </a:lnTo>
                    <a:lnTo>
                      <a:pt x="1276662" y="27482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Forme libre 117"/>
              <p:cNvSpPr/>
              <p:nvPr/>
            </p:nvSpPr>
            <p:spPr>
              <a:xfrm>
                <a:off x="2006184" y="2868118"/>
                <a:ext cx="207364" cy="649574"/>
              </a:xfrm>
              <a:custGeom>
                <a:avLst/>
                <a:gdLst>
                  <a:gd name="connsiteX0" fmla="*/ 0 w 207364"/>
                  <a:gd name="connsiteY0" fmla="*/ 0 h 649574"/>
                  <a:gd name="connsiteX1" fmla="*/ 107429 w 207364"/>
                  <a:gd name="connsiteY1" fmla="*/ 479685 h 649574"/>
                  <a:gd name="connsiteX2" fmla="*/ 207364 w 207364"/>
                  <a:gd name="connsiteY2" fmla="*/ 649574 h 6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364" h="649574">
                    <a:moveTo>
                      <a:pt x="0" y="0"/>
                    </a:moveTo>
                    <a:lnTo>
                      <a:pt x="107429" y="479685"/>
                    </a:lnTo>
                    <a:lnTo>
                      <a:pt x="207364" y="649574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57" name="Groupe 156"/>
          <p:cNvGrpSpPr/>
          <p:nvPr/>
        </p:nvGrpSpPr>
        <p:grpSpPr>
          <a:xfrm>
            <a:off x="2150693" y="4793783"/>
            <a:ext cx="1319152" cy="747830"/>
            <a:chOff x="2041143" y="4920950"/>
            <a:chExt cx="1319152" cy="747830"/>
          </a:xfrm>
        </p:grpSpPr>
        <p:sp>
          <p:nvSpPr>
            <p:cNvPr id="154" name="Rectangle 153"/>
            <p:cNvSpPr/>
            <p:nvPr/>
          </p:nvSpPr>
          <p:spPr>
            <a:xfrm>
              <a:off x="2041143" y="4920950"/>
              <a:ext cx="1319152" cy="74115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7" name="Groupe 126"/>
            <p:cNvGrpSpPr/>
            <p:nvPr/>
          </p:nvGrpSpPr>
          <p:grpSpPr>
            <a:xfrm>
              <a:off x="2046157" y="5001718"/>
              <a:ext cx="1314138" cy="667062"/>
              <a:chOff x="2046157" y="5001718"/>
              <a:chExt cx="1314138" cy="667062"/>
            </a:xfrm>
          </p:grpSpPr>
          <p:sp>
            <p:nvSpPr>
              <p:cNvPr id="124" name="Forme libre 123"/>
              <p:cNvSpPr/>
              <p:nvPr/>
            </p:nvSpPr>
            <p:spPr>
              <a:xfrm>
                <a:off x="2046157" y="5001718"/>
                <a:ext cx="1314138" cy="369757"/>
              </a:xfrm>
              <a:custGeom>
                <a:avLst/>
                <a:gdLst>
                  <a:gd name="connsiteX0" fmla="*/ 0 w 1314138"/>
                  <a:gd name="connsiteY0" fmla="*/ 0 h 369757"/>
                  <a:gd name="connsiteX1" fmla="*/ 97436 w 1314138"/>
                  <a:gd name="connsiteY1" fmla="*/ 254833 h 369757"/>
                  <a:gd name="connsiteX2" fmla="*/ 207364 w 1314138"/>
                  <a:gd name="connsiteY2" fmla="*/ 369757 h 369757"/>
                  <a:gd name="connsiteX3" fmla="*/ 432217 w 1314138"/>
                  <a:gd name="connsiteY3" fmla="*/ 139908 h 369757"/>
                  <a:gd name="connsiteX4" fmla="*/ 866932 w 1314138"/>
                  <a:gd name="connsiteY4" fmla="*/ 87443 h 369757"/>
                  <a:gd name="connsiteX5" fmla="*/ 1314138 w 1314138"/>
                  <a:gd name="connsiteY5" fmla="*/ 74951 h 369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4138" h="369757">
                    <a:moveTo>
                      <a:pt x="0" y="0"/>
                    </a:moveTo>
                    <a:lnTo>
                      <a:pt x="97436" y="254833"/>
                    </a:lnTo>
                    <a:lnTo>
                      <a:pt x="207364" y="369757"/>
                    </a:lnTo>
                    <a:lnTo>
                      <a:pt x="432217" y="139908"/>
                    </a:lnTo>
                    <a:lnTo>
                      <a:pt x="866932" y="87443"/>
                    </a:lnTo>
                    <a:lnTo>
                      <a:pt x="1314138" y="74951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Forme libre 124"/>
              <p:cNvSpPr/>
              <p:nvPr/>
            </p:nvSpPr>
            <p:spPr>
              <a:xfrm>
                <a:off x="2051154" y="5006715"/>
                <a:ext cx="202367" cy="662065"/>
              </a:xfrm>
              <a:custGeom>
                <a:avLst/>
                <a:gdLst>
                  <a:gd name="connsiteX0" fmla="*/ 0 w 202367"/>
                  <a:gd name="connsiteY0" fmla="*/ 0 h 662065"/>
                  <a:gd name="connsiteX1" fmla="*/ 92439 w 202367"/>
                  <a:gd name="connsiteY1" fmla="*/ 424721 h 662065"/>
                  <a:gd name="connsiteX2" fmla="*/ 202367 w 202367"/>
                  <a:gd name="connsiteY2" fmla="*/ 662065 h 66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367" h="662065">
                    <a:moveTo>
                      <a:pt x="0" y="0"/>
                    </a:moveTo>
                    <a:lnTo>
                      <a:pt x="92439" y="424721"/>
                    </a:lnTo>
                    <a:lnTo>
                      <a:pt x="202367" y="662065"/>
                    </a:lnTo>
                  </a:path>
                </a:pathLst>
              </a:cu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Forme libre 125"/>
              <p:cNvSpPr/>
              <p:nvPr/>
            </p:nvSpPr>
            <p:spPr>
              <a:xfrm>
                <a:off x="2051154" y="5006715"/>
                <a:ext cx="92439" cy="657069"/>
              </a:xfrm>
              <a:custGeom>
                <a:avLst/>
                <a:gdLst>
                  <a:gd name="connsiteX0" fmla="*/ 0 w 92439"/>
                  <a:gd name="connsiteY0" fmla="*/ 0 h 657069"/>
                  <a:gd name="connsiteX1" fmla="*/ 32479 w 92439"/>
                  <a:gd name="connsiteY1" fmla="*/ 299803 h 657069"/>
                  <a:gd name="connsiteX2" fmla="*/ 92439 w 92439"/>
                  <a:gd name="connsiteY2" fmla="*/ 657069 h 6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439" h="657069">
                    <a:moveTo>
                      <a:pt x="0" y="0"/>
                    </a:moveTo>
                    <a:lnTo>
                      <a:pt x="32479" y="299803"/>
                    </a:lnTo>
                    <a:lnTo>
                      <a:pt x="92439" y="657069"/>
                    </a:lnTo>
                  </a:path>
                </a:pathLst>
              </a:cu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82" name="Rectangle à coins arrondis 181"/>
          <p:cNvSpPr/>
          <p:nvPr/>
        </p:nvSpPr>
        <p:spPr>
          <a:xfrm>
            <a:off x="1312333" y="1187283"/>
            <a:ext cx="10386205" cy="466081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199" name="Groupe 198"/>
          <p:cNvGrpSpPr/>
          <p:nvPr/>
        </p:nvGrpSpPr>
        <p:grpSpPr>
          <a:xfrm>
            <a:off x="4403442" y="5917772"/>
            <a:ext cx="4473646" cy="261875"/>
            <a:chOff x="4452817" y="6265556"/>
            <a:chExt cx="4473646" cy="261875"/>
          </a:xfrm>
        </p:grpSpPr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4452817" y="6265556"/>
              <a:ext cx="1075843" cy="26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72000" tIns="36000" rIns="0" bIns="36000" rtlCol="0" anchor="ctr">
              <a:noAutofit/>
            </a:bodyPr>
            <a:lstStyle/>
            <a:p>
              <a:pPr marL="144463">
                <a:lnSpc>
                  <a:spcPts val="1200"/>
                </a:lnSpc>
              </a:pPr>
              <a:r>
                <a:rPr lang="fr-FR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Carbapenem</a:t>
              </a:r>
              <a:endParaRPr lang="fr-F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5" name="Connecteur droit 184"/>
            <p:cNvCxnSpPr/>
            <p:nvPr/>
          </p:nvCxnSpPr>
          <p:spPr>
            <a:xfrm flipH="1">
              <a:off x="4484738" y="6396493"/>
              <a:ext cx="18000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5640308" y="6265556"/>
              <a:ext cx="1734825" cy="26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72000" tIns="36000" rIns="0" bIns="36000" rtlCol="0" anchor="ctr">
              <a:noAutofit/>
            </a:bodyPr>
            <a:lstStyle/>
            <a:p>
              <a:pPr marL="144463">
                <a:lnSpc>
                  <a:spcPts val="1200"/>
                </a:lnSpc>
              </a:pPr>
              <a:r>
                <a:rPr lang="fr-FR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Carbapenem + Colistin</a:t>
              </a:r>
            </a:p>
          </p:txBody>
        </p:sp>
        <p:cxnSp>
          <p:nvCxnSpPr>
            <p:cNvPr id="191" name="Connecteur droit 190"/>
            <p:cNvCxnSpPr/>
            <p:nvPr/>
          </p:nvCxnSpPr>
          <p:spPr>
            <a:xfrm flipH="1">
              <a:off x="5617912" y="6396493"/>
              <a:ext cx="180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ZoneTexte 194">
              <a:extLst>
                <a:ext uri="{FF2B5EF4-FFF2-40B4-BE49-F238E27FC236}">
                  <a16:creationId xmlns:a16="http://schemas.microsoft.com/office/drawing/2014/main" id="{52451C3A-2299-884E-A6D9-95A925480DAF}"/>
                </a:ext>
              </a:extLst>
            </p:cNvPr>
            <p:cNvSpPr txBox="1"/>
            <p:nvPr/>
          </p:nvSpPr>
          <p:spPr>
            <a:xfrm>
              <a:off x="7457347" y="6265556"/>
              <a:ext cx="1469116" cy="26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72000" tIns="36000" rIns="0" bIns="36000" rtlCol="0" anchor="ctr">
              <a:noAutofit/>
            </a:bodyPr>
            <a:lstStyle/>
            <a:p>
              <a:pPr marL="144463">
                <a:lnSpc>
                  <a:spcPts val="1200"/>
                </a:lnSpc>
              </a:pPr>
              <a:r>
                <a:rPr lang="fr-FR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Colistin</a:t>
              </a:r>
              <a:endParaRPr lang="fr-F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6" name="Connecteur droit 195"/>
            <p:cNvCxnSpPr/>
            <p:nvPr/>
          </p:nvCxnSpPr>
          <p:spPr>
            <a:xfrm flipH="1">
              <a:off x="7405087" y="6396493"/>
              <a:ext cx="180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2113235" y="980677"/>
            <a:ext cx="122138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</a:p>
          <a:p>
            <a:pPr algn="ctr"/>
            <a:r>
              <a:rPr lang="fr-F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 mg/L)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4224482" y="980677"/>
            <a:ext cx="1247991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</a:p>
          <a:p>
            <a:pPr algn="ctr"/>
            <a:r>
              <a:rPr lang="fr-F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 mg/L)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6158353" y="980678"/>
            <a:ext cx="117423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Tigecycline</a:t>
            </a:r>
            <a:endParaRPr lang="fr-F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mg/L)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8217003" y="980677"/>
            <a:ext cx="126339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Gentamicin</a:t>
            </a:r>
          </a:p>
          <a:p>
            <a:pPr algn="ctr"/>
            <a:r>
              <a:rPr lang="fr-F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mg/L)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2451C3A-2299-884E-A6D9-95A925480DAF}"/>
              </a:ext>
            </a:extLst>
          </p:cNvPr>
          <p:cNvSpPr txBox="1"/>
          <p:nvPr/>
        </p:nvSpPr>
        <p:spPr>
          <a:xfrm>
            <a:off x="10207969" y="980677"/>
            <a:ext cx="1027331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Amikacin</a:t>
            </a:r>
          </a:p>
          <a:p>
            <a:pPr algn="ctr"/>
            <a:r>
              <a:rPr lang="fr-F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(64 mg/L)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09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CC517-6BD9-BAD5-EBB3-B64533C9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500" i="1" dirty="0"/>
              <a:t>In vitro </a:t>
            </a:r>
            <a:r>
              <a:rPr lang="fr-FR" sz="3500" dirty="0" err="1"/>
              <a:t>dynamics</a:t>
            </a:r>
            <a:r>
              <a:rPr lang="fr-FR" sz="3500" dirty="0"/>
              <a:t> and </a:t>
            </a:r>
            <a:r>
              <a:rPr lang="fr-FR" sz="3500" dirty="0" err="1"/>
              <a:t>mechanisms</a:t>
            </a:r>
            <a:r>
              <a:rPr lang="fr-FR" sz="3500" dirty="0"/>
              <a:t> of </a:t>
            </a:r>
            <a:r>
              <a:rPr lang="fr-FR" sz="3500" dirty="0" err="1"/>
              <a:t>cefiderocol</a:t>
            </a:r>
            <a:r>
              <a:rPr lang="fr-FR" sz="3500" dirty="0"/>
              <a:t> </a:t>
            </a:r>
            <a:r>
              <a:rPr lang="fr-FR" sz="3500" dirty="0" err="1"/>
              <a:t>resistance</a:t>
            </a:r>
            <a:r>
              <a:rPr lang="fr-FR" sz="3500" dirty="0"/>
              <a:t> </a:t>
            </a:r>
            <a:r>
              <a:rPr lang="fr-FR" sz="3500" dirty="0" err="1"/>
              <a:t>development</a:t>
            </a:r>
            <a:r>
              <a:rPr lang="fr-FR" sz="3500" dirty="0"/>
              <a:t> in </a:t>
            </a:r>
            <a:r>
              <a:rPr lang="fr-FR" sz="3500" i="1" dirty="0"/>
              <a:t>Pseudomonas </a:t>
            </a:r>
            <a:r>
              <a:rPr lang="fr-FR" sz="3500" i="1" dirty="0" err="1"/>
              <a:t>aeruginosa</a:t>
            </a:r>
            <a:r>
              <a:rPr lang="fr-FR" sz="3500" dirty="0"/>
              <a:t> </a:t>
            </a:r>
            <a:r>
              <a:rPr lang="fr-FR" sz="3500" dirty="0" err="1"/>
              <a:t>including</a:t>
            </a:r>
            <a:r>
              <a:rPr lang="fr-FR" sz="3500" dirty="0"/>
              <a:t> XDR high-</a:t>
            </a:r>
            <a:r>
              <a:rPr lang="fr-FR" sz="3500" dirty="0" err="1"/>
              <a:t>risk</a:t>
            </a:r>
            <a:r>
              <a:rPr lang="fr-FR" sz="3500" dirty="0"/>
              <a:t> clones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AF6905-54B6-28A6-1AFB-E0DA8B1FD56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M.A </a:t>
            </a:r>
            <a:r>
              <a:rPr lang="fr-FR" dirty="0" err="1"/>
              <a:t>Gomis</a:t>
            </a:r>
            <a:r>
              <a:rPr lang="fr-FR" dirty="0"/>
              <a:t> Font et al., ECCMID</a:t>
            </a:r>
            <a:r>
              <a:rPr lang="fr-FR" baseline="30000" dirty="0"/>
              <a:t>®</a:t>
            </a:r>
            <a:r>
              <a:rPr lang="fr-FR" dirty="0"/>
              <a:t> 2023, Abs #O0780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01412C-A1CC-88FF-5FB6-16C9FABA36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Last line antibiotics against pan-drug resistant Gram-negative bacteria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397300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Results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M.A Gomis Font et al., ECCMID</a:t>
            </a:r>
            <a:r>
              <a:rPr lang="da-DK" baseline="30000" dirty="0"/>
              <a:t>®</a:t>
            </a:r>
            <a:r>
              <a:rPr lang="da-DK" dirty="0"/>
              <a:t> 2023, Abs #O0780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606886-34EE-548D-B1B8-FE4B4552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2400"/>
              <a:t>Characterization of cefiderocol resistant mutants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061604" y="1231992"/>
          <a:ext cx="10728000" cy="4644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0517882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8639126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916930916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315345674"/>
                    </a:ext>
                  </a:extLst>
                </a:gridCol>
              </a:tblGrid>
              <a:tr h="3410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Strains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CAZ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CAZ/avi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TOL/tz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FDC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mut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Main mutations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PAO1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0.06-0.12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PAO1 mutants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0.25-1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piuC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ftpA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cpxS</a:t>
                      </a:r>
                      <a:endParaRPr lang="fr-FR" sz="14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PAOMS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8-16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0.12-0.25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PAOMS mutants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16-128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64-256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35-58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u="non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mexY</a:t>
                      </a:r>
                      <a:r>
                        <a:rPr lang="fr-FR" sz="1400" b="0" i="1" u="non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u="non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dacB</a:t>
                      </a:r>
                      <a:r>
                        <a:rPr lang="fr-FR" sz="1400" b="0" i="1" u="non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u="non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cpxS</a:t>
                      </a:r>
                      <a:r>
                        <a:rPr lang="fr-FR" sz="1400" b="0" i="1" u="non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u="none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ampC</a:t>
                      </a:r>
                      <a:r>
                        <a:rPr lang="fr-FR" sz="1400" b="0" i="1" u="non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(L320P)</a:t>
                      </a:r>
                      <a:r>
                        <a:rPr lang="fr-FR" sz="1400" b="0" i="1" u="non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PBP3, </a:t>
                      </a:r>
                      <a:r>
                        <a:rPr lang="fr-FR" sz="1400" b="0" i="1" u="non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ftptA</a:t>
                      </a:r>
                      <a:r>
                        <a:rPr lang="fr-FR" sz="1400" b="0" i="1" u="non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u="non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piuC</a:t>
                      </a:r>
                      <a:endParaRPr lang="fr-FR" sz="1400" b="0" i="1" u="non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ST175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8-16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ST175 mutants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16-64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3-4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cpxS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ampC</a:t>
                      </a:r>
                      <a:r>
                        <a:rPr lang="fr-FR" sz="1400" b="0" i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(L320P)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PBP3,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ftpA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piuC</a:t>
                      </a:r>
                      <a:endParaRPr lang="fr-FR" sz="14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ST111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ST111 mutants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8-128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0.5-32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0.25-4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i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ampC</a:t>
                      </a:r>
                      <a:r>
                        <a:rPr lang="fr-FR" sz="1400" b="0" i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(P243Q)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ftpA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piuC,pirA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pirR</a:t>
                      </a:r>
                      <a:endParaRPr lang="fr-FR" sz="14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ST235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68699"/>
                  </a:ext>
                </a:extLst>
              </a:tr>
              <a:tr h="43029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ST235 mutants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16-64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4-32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0.5-16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32-128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2-15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i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ampC</a:t>
                      </a:r>
                      <a:r>
                        <a:rPr lang="fr-FR" sz="1400" b="0" i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(L320P)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piucC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pirR</a:t>
                      </a:r>
                      <a:r>
                        <a:rPr lang="fr-FR" sz="1400" b="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400" b="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mutL</a:t>
                      </a:r>
                      <a:endParaRPr lang="fr-FR" sz="14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90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3829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4545-248F-06AF-E516-9E97A6D0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blaGES-52, a </a:t>
            </a:r>
            <a:r>
              <a:rPr lang="fr-FR" sz="3200" dirty="0" err="1"/>
              <a:t>novel</a:t>
            </a:r>
            <a:r>
              <a:rPr lang="fr-FR" sz="3200" dirty="0"/>
              <a:t> GES-type </a:t>
            </a:r>
            <a:r>
              <a:rPr lang="el-GR" sz="3200" dirty="0"/>
              <a:t>β-</a:t>
            </a:r>
            <a:r>
              <a:rPr lang="fr-FR" sz="3200" dirty="0"/>
              <a:t>lactamase </a:t>
            </a:r>
            <a:r>
              <a:rPr lang="fr-FR" sz="3200" dirty="0" err="1"/>
              <a:t>conferring</a:t>
            </a:r>
            <a:r>
              <a:rPr lang="fr-FR" sz="3200" dirty="0"/>
              <a:t> </a:t>
            </a:r>
            <a:r>
              <a:rPr lang="fr-FR" sz="3200" dirty="0" err="1"/>
              <a:t>resistance</a:t>
            </a:r>
            <a:r>
              <a:rPr lang="fr-FR" sz="3200" dirty="0"/>
              <a:t> to </a:t>
            </a:r>
            <a:r>
              <a:rPr lang="fr-FR" sz="3200" dirty="0" err="1"/>
              <a:t>ceftazidime</a:t>
            </a:r>
            <a:r>
              <a:rPr lang="fr-FR" sz="3200" dirty="0"/>
              <a:t>/</a:t>
            </a:r>
            <a:r>
              <a:rPr lang="fr-FR" sz="3200" dirty="0" err="1"/>
              <a:t>avibactam</a:t>
            </a:r>
            <a:r>
              <a:rPr lang="fr-FR" sz="3200" dirty="0"/>
              <a:t> and </a:t>
            </a:r>
            <a:r>
              <a:rPr lang="fr-FR" sz="3200" dirty="0" err="1"/>
              <a:t>ceftolozane</a:t>
            </a:r>
            <a:r>
              <a:rPr lang="fr-FR" sz="3200" dirty="0"/>
              <a:t>/</a:t>
            </a:r>
            <a:r>
              <a:rPr lang="fr-FR" sz="3200" dirty="0" err="1"/>
              <a:t>tazobactam</a:t>
            </a:r>
            <a:r>
              <a:rPr lang="fr-FR" sz="3200" dirty="0"/>
              <a:t> combinations in </a:t>
            </a:r>
            <a:r>
              <a:rPr lang="fr-FR" sz="3200" i="1" dirty="0"/>
              <a:t>Pseudomonas </a:t>
            </a:r>
            <a:r>
              <a:rPr lang="fr-FR" sz="3200" i="1" dirty="0" err="1"/>
              <a:t>aeruginosa</a:t>
            </a:r>
            <a:r>
              <a:rPr lang="fr-FR" sz="3200" i="1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303F8-F3D8-47A5-9CB6-8AB9856068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Sadek</a:t>
            </a:r>
            <a:r>
              <a:rPr lang="fr-FR" dirty="0"/>
              <a:t> et al., ECCMID</a:t>
            </a:r>
            <a:r>
              <a:rPr lang="fr-FR" baseline="30000" dirty="0"/>
              <a:t>® </a:t>
            </a:r>
            <a:r>
              <a:rPr lang="fr-FR" dirty="0"/>
              <a:t>2023, Abs #O0781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79A58-FD23-31FA-5637-03A44D5565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067" y="148485"/>
            <a:ext cx="11781386" cy="360864"/>
          </a:xfrm>
        </p:spPr>
        <p:txBody>
          <a:bodyPr/>
          <a:lstStyle/>
          <a:p>
            <a:r>
              <a:rPr lang="en-US" dirty="0"/>
              <a:t>Last line antibiotics against pan-drug resistant Gram-negative bacteria</a:t>
            </a:r>
          </a:p>
        </p:txBody>
      </p:sp>
    </p:spTree>
    <p:extLst>
      <p:ext uri="{BB962C8B-B14F-4D97-AF65-F5344CB8AC3E}">
        <p14:creationId xmlns:p14="http://schemas.microsoft.com/office/powerpoint/2010/main" val="3509807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GES-52: Nouveaux mécanismes de résistance chez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endParaRPr lang="fr-FR" i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Sadek</a:t>
            </a:r>
            <a:r>
              <a:rPr lang="fr-FR" dirty="0"/>
              <a:t> et al., ECCMID</a:t>
            </a:r>
            <a:r>
              <a:rPr lang="fr-FR" baseline="30000" dirty="0"/>
              <a:t>® </a:t>
            </a:r>
            <a:r>
              <a:rPr lang="fr-FR" dirty="0"/>
              <a:t>2023, Abs #O0781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1242524" y="1189704"/>
          <a:ext cx="8487483" cy="498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92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9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175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ß-Lactam (s)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P. aeruginosa</a:t>
                      </a:r>
                      <a:endParaRPr lang="fr-FR" sz="1200" b="1" i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3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 coli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825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N2648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(GES-52)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PAO1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(pUCp24-GES-52)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PAO1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TOP10</a:t>
                      </a:r>
                      <a:b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(pUCp24-GES-52)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TOP10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TIC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CTX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FEP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128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FOX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FDC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I-R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4-8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MVB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&gt;64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CAZ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CZA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&gt;128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1528">
                <a:tc>
                  <a:txBody>
                    <a:bodyPr/>
                    <a:lstStyle/>
                    <a:p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&gt;256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fr-FR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242524" y="879144"/>
            <a:ext cx="8487483" cy="31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MIC (mg/L)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815172" y="3874321"/>
            <a:ext cx="232375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TIC,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ticarcillin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CTX,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cefotaxine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FEB,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FOX,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cefoxitin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FDC,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cefiderocol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ATM,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avibactam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IPM,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I-R,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relebactam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MEM,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MVB,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vaborbactam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CAZ,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ceftazidime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CZA,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ceftazidime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avibactam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C/T,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ceftolozane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tazobactam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414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7D730-B63E-BFB5-A919-408662CD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Significance</a:t>
            </a:r>
            <a:r>
              <a:rPr lang="fr-FR" sz="3200" dirty="0"/>
              <a:t> of </a:t>
            </a:r>
            <a:r>
              <a:rPr lang="fr-FR" sz="3200" dirty="0" err="1"/>
              <a:t>cefiderocol</a:t>
            </a:r>
            <a:r>
              <a:rPr lang="fr-FR" sz="3200" dirty="0"/>
              <a:t> </a:t>
            </a:r>
            <a:r>
              <a:rPr lang="fr-FR" sz="3200" dirty="0" err="1"/>
              <a:t>heteroresistance</a:t>
            </a:r>
            <a:r>
              <a:rPr lang="fr-FR" sz="3200" dirty="0"/>
              <a:t> in patients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severe</a:t>
            </a:r>
            <a:r>
              <a:rPr lang="fr-FR" sz="3200" dirty="0"/>
              <a:t> infections by </a:t>
            </a:r>
            <a:r>
              <a:rPr lang="fr-FR" sz="3200" dirty="0" err="1"/>
              <a:t>carbapenem-resistant</a:t>
            </a:r>
            <a:r>
              <a:rPr lang="fr-FR" sz="3200" dirty="0"/>
              <a:t> </a:t>
            </a:r>
            <a:r>
              <a:rPr lang="fr-FR" sz="3200" i="1" dirty="0"/>
              <a:t>Acinetobacter </a:t>
            </a:r>
            <a:r>
              <a:rPr lang="fr-FR" sz="3200" i="1" dirty="0" err="1"/>
              <a:t>baumannii</a:t>
            </a:r>
            <a:r>
              <a:rPr lang="fr-FR" sz="3200" dirty="0"/>
              <a:t>: a </a:t>
            </a:r>
            <a:r>
              <a:rPr lang="fr-FR" sz="3200" dirty="0" err="1"/>
              <a:t>retrospective</a:t>
            </a:r>
            <a:r>
              <a:rPr lang="fr-FR" sz="3200" dirty="0"/>
              <a:t> </a:t>
            </a:r>
            <a:r>
              <a:rPr lang="fr-FR" sz="3200" dirty="0" err="1"/>
              <a:t>clinical</a:t>
            </a:r>
            <a:r>
              <a:rPr lang="fr-FR" sz="3200" dirty="0"/>
              <a:t> and </a:t>
            </a:r>
            <a:r>
              <a:rPr lang="fr-FR" sz="3200" dirty="0" err="1"/>
              <a:t>microbiological</a:t>
            </a:r>
            <a:r>
              <a:rPr lang="fr-FR" sz="3200" dirty="0"/>
              <a:t> </a:t>
            </a:r>
            <a:r>
              <a:rPr lang="fr-FR" sz="3200" dirty="0" err="1"/>
              <a:t>study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5CE267-01B0-C55F-0993-9E8B220DB4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M. Falcone et al., ECCMID</a:t>
            </a:r>
            <a:r>
              <a:rPr lang="it-IT" baseline="30000" dirty="0"/>
              <a:t>®</a:t>
            </a:r>
            <a:r>
              <a:rPr lang="it-IT" dirty="0"/>
              <a:t> 2023, Abs #O0782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CDF65D-2734-8DD0-37ED-245DEB6FB6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25333" y="148485"/>
            <a:ext cx="8166119" cy="360864"/>
          </a:xfrm>
        </p:spPr>
        <p:txBody>
          <a:bodyPr/>
          <a:lstStyle/>
          <a:p>
            <a:r>
              <a:rPr lang="en-US" dirty="0"/>
              <a:t>Last line antibiotics against pan-drug resistant Gram-negative bacteria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1562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Study</a:t>
            </a:r>
            <a:r>
              <a:rPr lang="fr-FR" dirty="0"/>
              <a:t> Population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Falcone et al., ECCMID</a:t>
            </a:r>
            <a:r>
              <a:rPr lang="da-DK" baseline="30000" dirty="0"/>
              <a:t>® </a:t>
            </a:r>
            <a:r>
              <a:rPr lang="da-DK" dirty="0"/>
              <a:t>2023, Abs #O0782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FBF401C-0F3D-2710-5809-B1F3B853EC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COPD </a:t>
            </a:r>
            <a:r>
              <a:rPr lang="fr-FR" dirty="0" err="1"/>
              <a:t>chronic</a:t>
            </a:r>
            <a:r>
              <a:rPr lang="fr-FR" dirty="0"/>
              <a:t> obstructive </a:t>
            </a:r>
            <a:r>
              <a:rPr lang="fr-FR" dirty="0" err="1"/>
              <a:t>pulmonary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; CRAB </a:t>
            </a:r>
            <a:r>
              <a:rPr lang="fr-FR" dirty="0" err="1"/>
              <a:t>carbapebem</a:t>
            </a:r>
            <a:r>
              <a:rPr lang="fr-FR" dirty="0"/>
              <a:t> </a:t>
            </a:r>
            <a:r>
              <a:rPr lang="fr-FR" dirty="0" err="1"/>
              <a:t>resistant</a:t>
            </a:r>
            <a:r>
              <a:rPr lang="fr-FR" dirty="0"/>
              <a:t> Acinetobacter </a:t>
            </a:r>
            <a:r>
              <a:rPr lang="fr-FR" dirty="0" err="1"/>
              <a:t>baumannii</a:t>
            </a:r>
            <a:r>
              <a:rPr lang="fr-FR" dirty="0"/>
              <a:t>; ICU intensive care unit; HAP/VAP </a:t>
            </a:r>
            <a:r>
              <a:rPr lang="fr-FR" dirty="0" err="1"/>
              <a:t>hospital</a:t>
            </a:r>
            <a:r>
              <a:rPr lang="fr-FR" dirty="0"/>
              <a:t> </a:t>
            </a:r>
            <a:r>
              <a:rPr lang="fr-FR" dirty="0" err="1"/>
              <a:t>acquired</a:t>
            </a:r>
            <a:r>
              <a:rPr lang="fr-FR" dirty="0"/>
              <a:t>/</a:t>
            </a:r>
            <a:r>
              <a:rPr lang="fr-FR" dirty="0" err="1"/>
              <a:t>ventilator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penumonia</a:t>
            </a:r>
            <a:r>
              <a:rPr lang="fr-FR" dirty="0"/>
              <a:t>; SSTI skin and soft tissue infections; FDC </a:t>
            </a:r>
            <a:r>
              <a:rPr lang="fr-FR" dirty="0" err="1"/>
              <a:t>cefiderocol</a:t>
            </a:r>
            <a:endParaRPr 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6864128" y="1183427"/>
          <a:ext cx="5082366" cy="420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414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Patients with CRAB infections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treated with FDC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N=14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 (IQRs)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 (32.5-80)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ICU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(64.3%)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(35.7%)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cancer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(21.4%)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 disease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(42.9%)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(14.3%)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renal failure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(7.1%)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Septic shock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(21.4%)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Microbiological failure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(35.7%)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40944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30-day mortality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(35.7%)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052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04CC4C3-505C-2866-761B-46CFB9CC5BE0}"/>
              </a:ext>
            </a:extLst>
          </p:cNvPr>
          <p:cNvSpPr/>
          <p:nvPr/>
        </p:nvSpPr>
        <p:spPr>
          <a:xfrm>
            <a:off x="6889450" y="2178861"/>
            <a:ext cx="5051304" cy="350982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D2AE4B-CAE6-A633-865F-254B46603140}"/>
              </a:ext>
            </a:extLst>
          </p:cNvPr>
          <p:cNvSpPr/>
          <p:nvPr/>
        </p:nvSpPr>
        <p:spPr>
          <a:xfrm>
            <a:off x="6889450" y="4304998"/>
            <a:ext cx="5051304" cy="350982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53FE6-7A9E-9C20-5F4C-0D1817A649E1}"/>
              </a:ext>
            </a:extLst>
          </p:cNvPr>
          <p:cNvSpPr/>
          <p:nvPr/>
        </p:nvSpPr>
        <p:spPr>
          <a:xfrm>
            <a:off x="6889450" y="5032434"/>
            <a:ext cx="5051304" cy="350982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F49177B-694F-B25D-BF93-DF8A21B64820}"/>
              </a:ext>
            </a:extLst>
          </p:cNvPr>
          <p:cNvGrpSpPr/>
          <p:nvPr/>
        </p:nvGrpSpPr>
        <p:grpSpPr>
          <a:xfrm>
            <a:off x="0" y="1350614"/>
            <a:ext cx="6093041" cy="3908111"/>
            <a:chOff x="655088" y="1101578"/>
            <a:chExt cx="6093041" cy="3908111"/>
          </a:xfrm>
        </p:grpSpPr>
        <p:graphicFrame>
          <p:nvGraphicFramePr>
            <p:cNvPr id="14" name="Graphique 13">
              <a:extLst>
                <a:ext uri="{FF2B5EF4-FFF2-40B4-BE49-F238E27FC236}">
                  <a16:creationId xmlns:a16="http://schemas.microsoft.com/office/drawing/2014/main" id="{45E32450-0A18-D5E3-C813-54CF7ECB38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55088" y="1101578"/>
            <a:ext cx="6093041" cy="39081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7361814-3FCC-8973-9A74-F50CCE5D7450}"/>
                </a:ext>
              </a:extLst>
            </p:cNvPr>
            <p:cNvSpPr txBox="1"/>
            <p:nvPr/>
          </p:nvSpPr>
          <p:spPr>
            <a:xfrm>
              <a:off x="2041450" y="2796362"/>
              <a:ext cx="104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21,4%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D265419-631D-3575-CACA-725D755B7806}"/>
                </a:ext>
              </a:extLst>
            </p:cNvPr>
            <p:cNvSpPr txBox="1"/>
            <p:nvPr/>
          </p:nvSpPr>
          <p:spPr>
            <a:xfrm>
              <a:off x="3935760" y="1844824"/>
              <a:ext cx="104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21,4%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2FD6130-24E8-3FDA-0FB9-237BBB0019D1}"/>
                </a:ext>
              </a:extLst>
            </p:cNvPr>
            <p:cNvSpPr txBox="1"/>
            <p:nvPr/>
          </p:nvSpPr>
          <p:spPr>
            <a:xfrm>
              <a:off x="3575720" y="3501008"/>
              <a:ext cx="104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42,9%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B04FFCC-0B5C-ABCE-D457-D14312D9B7EA}"/>
                </a:ext>
              </a:extLst>
            </p:cNvPr>
            <p:cNvSpPr txBox="1"/>
            <p:nvPr/>
          </p:nvSpPr>
          <p:spPr>
            <a:xfrm>
              <a:off x="2639616" y="1700808"/>
              <a:ext cx="104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14,3%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38568-20AD-610C-0242-E32AAD6F074D}"/>
              </a:ext>
            </a:extLst>
          </p:cNvPr>
          <p:cNvSpPr/>
          <p:nvPr/>
        </p:nvSpPr>
        <p:spPr>
          <a:xfrm>
            <a:off x="4955117" y="2656125"/>
            <a:ext cx="340242" cy="202018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10AE9-C8FA-81DA-1968-9850442A32F3}"/>
              </a:ext>
            </a:extLst>
          </p:cNvPr>
          <p:cNvSpPr/>
          <p:nvPr/>
        </p:nvSpPr>
        <p:spPr>
          <a:xfrm>
            <a:off x="4955117" y="2941812"/>
            <a:ext cx="340242" cy="2020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26E277-0778-0904-839C-6D4C35EFAAF1}"/>
              </a:ext>
            </a:extLst>
          </p:cNvPr>
          <p:cNvSpPr/>
          <p:nvPr/>
        </p:nvSpPr>
        <p:spPr>
          <a:xfrm>
            <a:off x="4969666" y="3251744"/>
            <a:ext cx="340242" cy="2020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60CD4A-DBBE-80EF-5EEF-568809534528}"/>
              </a:ext>
            </a:extLst>
          </p:cNvPr>
          <p:cNvSpPr/>
          <p:nvPr/>
        </p:nvSpPr>
        <p:spPr>
          <a:xfrm>
            <a:off x="4969666" y="3537431"/>
            <a:ext cx="340242" cy="2020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5E8A3BA-5B57-3C58-8366-FA09C99A3327}"/>
              </a:ext>
            </a:extLst>
          </p:cNvPr>
          <p:cNvSpPr txBox="1"/>
          <p:nvPr/>
        </p:nvSpPr>
        <p:spPr>
          <a:xfrm>
            <a:off x="5287792" y="2563172"/>
            <a:ext cx="52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BSI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E967DA5-9F1D-7F1F-125E-B7947D65FA51}"/>
              </a:ext>
            </a:extLst>
          </p:cNvPr>
          <p:cNvSpPr txBox="1"/>
          <p:nvPr/>
        </p:nvSpPr>
        <p:spPr>
          <a:xfrm>
            <a:off x="5287792" y="2869804"/>
            <a:ext cx="106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HAP/VAP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0479C0-7CBF-5646-1D5D-DD693211201D}"/>
              </a:ext>
            </a:extLst>
          </p:cNvPr>
          <p:cNvSpPr txBox="1"/>
          <p:nvPr/>
        </p:nvSpPr>
        <p:spPr>
          <a:xfrm>
            <a:off x="5292657" y="3158791"/>
            <a:ext cx="1576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SSTI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burn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5A3022-8D5D-51B5-7748-67DAF1B03F3E}"/>
              </a:ext>
            </a:extLst>
          </p:cNvPr>
          <p:cNvSpPr txBox="1"/>
          <p:nvPr/>
        </p:nvSpPr>
        <p:spPr>
          <a:xfrm>
            <a:off x="5309435" y="3465423"/>
            <a:ext cx="106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à coins arrondis 10">
            <a:extLst>
              <a:ext uri="{FF2B5EF4-FFF2-40B4-BE49-F238E27FC236}">
                <a16:creationId xmlns:a16="http://schemas.microsoft.com/office/drawing/2014/main" id="{0AA4C65A-CDEB-A85F-4F2F-C10E12D64EEC}"/>
              </a:ext>
            </a:extLst>
          </p:cNvPr>
          <p:cNvSpPr/>
          <p:nvPr/>
        </p:nvSpPr>
        <p:spPr>
          <a:xfrm>
            <a:off x="1086028" y="1191237"/>
            <a:ext cx="5583220" cy="4211273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345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Population </a:t>
            </a:r>
            <a:r>
              <a:rPr lang="fr-FR" dirty="0" err="1"/>
              <a:t>Analysis</a:t>
            </a:r>
            <a:r>
              <a:rPr lang="fr-FR" dirty="0"/>
              <a:t> Profile (PAP) at Pittsburgh </a:t>
            </a:r>
            <a:r>
              <a:rPr lang="fr-FR" dirty="0" err="1"/>
              <a:t>University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M. Falcone et al., ECCMID</a:t>
            </a:r>
            <a:r>
              <a:rPr lang="da-DK" baseline="30000" dirty="0"/>
              <a:t>® </a:t>
            </a:r>
            <a:r>
              <a:rPr lang="da-DK" dirty="0"/>
              <a:t>2023, Abs #O0782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99A6B3B-25FE-7A76-0DCC-78610A1623A1}"/>
              </a:ext>
            </a:extLst>
          </p:cNvPr>
          <p:cNvSpPr/>
          <p:nvPr/>
        </p:nvSpPr>
        <p:spPr>
          <a:xfrm>
            <a:off x="1455040" y="2790467"/>
            <a:ext cx="1512073" cy="450720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PAP-R </a:t>
            </a:r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isolate</a:t>
            </a:r>
            <a:endParaRPr lang="fr-FR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3D8B826-2C8D-F19D-F686-206406E858ED}"/>
              </a:ext>
            </a:extLst>
          </p:cNvPr>
          <p:cNvSpPr/>
          <p:nvPr/>
        </p:nvSpPr>
        <p:spPr>
          <a:xfrm>
            <a:off x="9599931" y="2790467"/>
            <a:ext cx="1512073" cy="450720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PAP-R </a:t>
            </a:r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isolate</a:t>
            </a:r>
            <a:endParaRPr lang="fr-FR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7D5981C-C353-D864-C960-264E4D4F2261}"/>
              </a:ext>
            </a:extLst>
          </p:cNvPr>
          <p:cNvSpPr/>
          <p:nvPr/>
        </p:nvSpPr>
        <p:spPr>
          <a:xfrm>
            <a:off x="5075313" y="5185825"/>
            <a:ext cx="2414867" cy="795526"/>
          </a:xfrm>
          <a:prstGeom prst="round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Heteroresistance</a:t>
            </a:r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almost</a:t>
            </a:r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 all </a:t>
            </a:r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isolates</a:t>
            </a:r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BF641A8-1C4E-F08D-41A7-1F58F912EF06}"/>
              </a:ext>
            </a:extLst>
          </p:cNvPr>
          <p:cNvSpPr/>
          <p:nvPr/>
        </p:nvSpPr>
        <p:spPr>
          <a:xfrm>
            <a:off x="2472267" y="5185825"/>
            <a:ext cx="2414867" cy="79552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Isolate</a:t>
            </a:r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 1</a:t>
            </a:r>
          </a:p>
          <a:p>
            <a:pPr algn="ctr"/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FDC DD = 19</a:t>
            </a:r>
          </a:p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FDC BMD = 4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607A6E9-17FE-BAB5-36E2-C3F4878D62F9}"/>
              </a:ext>
            </a:extLst>
          </p:cNvPr>
          <p:cNvSpPr/>
          <p:nvPr/>
        </p:nvSpPr>
        <p:spPr>
          <a:xfrm>
            <a:off x="7678359" y="5185825"/>
            <a:ext cx="2414867" cy="79552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Isolate</a:t>
            </a:r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 0</a:t>
            </a:r>
          </a:p>
          <a:p>
            <a:pPr algn="ctr"/>
            <a:r>
              <a:rPr lang="fr-FR" b="1" dirty="0">
                <a:latin typeface="Arial Narrow" panose="020B0604020202020204" pitchFamily="34" charset="0"/>
                <a:cs typeface="Arial Narrow" panose="020B0604020202020204" pitchFamily="34" charset="0"/>
              </a:rPr>
              <a:t>FDC DD = 22</a:t>
            </a:r>
          </a:p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FDC BMD = 1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28754AB-5475-859E-5B08-48B0D2CAFDC3}"/>
              </a:ext>
            </a:extLst>
          </p:cNvPr>
          <p:cNvGrpSpPr/>
          <p:nvPr/>
        </p:nvGrpSpPr>
        <p:grpSpPr>
          <a:xfrm>
            <a:off x="3211342" y="1114425"/>
            <a:ext cx="6142809" cy="3802805"/>
            <a:chOff x="3178990" y="1114425"/>
            <a:chExt cx="6142809" cy="380280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903257A-D68A-57DF-00B0-48F86E6CF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81" t="16961" r="60812" b="23507"/>
            <a:stretch/>
          </p:blipFill>
          <p:spPr>
            <a:xfrm>
              <a:off x="3178990" y="1123138"/>
              <a:ext cx="2827176" cy="379409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8595B5E-714A-33FF-1F20-4E8BE3B7C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20" t="16961" r="20373" b="23507"/>
            <a:stretch/>
          </p:blipFill>
          <p:spPr>
            <a:xfrm>
              <a:off x="6494623" y="1114425"/>
              <a:ext cx="2827176" cy="3794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7161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A0B61-CE13-3B14-63A9-248F1E87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of the UMIC </a:t>
            </a:r>
            <a:r>
              <a:rPr lang="en-US" dirty="0" err="1"/>
              <a:t>cefiderocol</a:t>
            </a:r>
            <a:r>
              <a:rPr lang="en-US" dirty="0"/>
              <a:t> to determine MIC in Gram-negative bacteria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483DFD-24F3-8F51-79CF-41C609F0E7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L. Dortet et al., ECCMID</a:t>
            </a:r>
            <a:r>
              <a:rPr lang="da-DK" baseline="30000" dirty="0"/>
              <a:t>®</a:t>
            </a:r>
            <a:r>
              <a:rPr lang="da-DK" dirty="0"/>
              <a:t> 2023, Abs #O0964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CC06C-081B-FA11-A820-CF44BA7BF97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Rapid </a:t>
            </a:r>
            <a:r>
              <a:rPr lang="fr-FR" dirty="0" err="1"/>
              <a:t>phenotypic</a:t>
            </a:r>
            <a:r>
              <a:rPr lang="fr-FR" dirty="0"/>
              <a:t> AST for Gram-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rod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12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D7E42-746A-C1DC-4C50-73442CB8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antimicrobial resistance on risk of recurrence after community-onset </a:t>
            </a:r>
            <a:r>
              <a:rPr lang="en-US" i="1" dirty="0" err="1"/>
              <a:t>bacteraemia</a:t>
            </a:r>
            <a:endParaRPr lang="fr-FR" i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D3C484-A8D5-9384-F29E-B620E0E99FE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Hot topics in sepsis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1407F09-732F-B75A-23F7-C0851B855E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76656" y="4142684"/>
            <a:ext cx="8419168" cy="360864"/>
          </a:xfrm>
        </p:spPr>
        <p:txBody>
          <a:bodyPr/>
          <a:lstStyle/>
          <a:p>
            <a:r>
              <a:rPr lang="it-IT" dirty="0"/>
              <a:t>S. Abbara et al., ECCMID</a:t>
            </a:r>
            <a:r>
              <a:rPr lang="it-IT" baseline="30000" dirty="0"/>
              <a:t>®</a:t>
            </a:r>
            <a:r>
              <a:rPr lang="it-IT" dirty="0"/>
              <a:t> 2023, Abs #O0042</a:t>
            </a:r>
          </a:p>
        </p:txBody>
      </p:sp>
    </p:spTree>
    <p:extLst>
      <p:ext uri="{BB962C8B-B14F-4D97-AF65-F5344CB8AC3E}">
        <p14:creationId xmlns:p14="http://schemas.microsoft.com/office/powerpoint/2010/main" val="4266837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Only</a:t>
            </a:r>
            <a:r>
              <a:rPr lang="fr-FR" dirty="0"/>
              <a:t> BMD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accurate</a:t>
            </a:r>
            <a:r>
              <a:rPr lang="fr-FR" dirty="0"/>
              <a:t> for </a:t>
            </a:r>
            <a:r>
              <a:rPr lang="fr-FR" dirty="0" err="1"/>
              <a:t>cefiderocol</a:t>
            </a:r>
            <a:r>
              <a:rPr lang="fr-FR" dirty="0"/>
              <a:t> </a:t>
            </a:r>
            <a:r>
              <a:rPr lang="fr-FR" dirty="0" err="1"/>
              <a:t>susceptibility</a:t>
            </a:r>
            <a:r>
              <a:rPr lang="fr-FR" dirty="0"/>
              <a:t> </a:t>
            </a:r>
            <a:r>
              <a:rPr lang="fr-FR" dirty="0" err="1"/>
              <a:t>testing</a:t>
            </a:r>
            <a:endParaRPr lang="fr-FR" dirty="0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501B1F64-9981-EB3C-6DD7-0D9A28104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Dortet et al., ECCMID</a:t>
            </a:r>
            <a:r>
              <a:rPr lang="da-DK" baseline="30000" dirty="0"/>
              <a:t>®</a:t>
            </a:r>
            <a:r>
              <a:rPr lang="da-DK" dirty="0"/>
              <a:t> 2023, Abs #O0964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64303-09D5-0AAB-BB51-92B1AEC82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2712" y="658624"/>
            <a:ext cx="8531688" cy="4232354"/>
          </a:xfrm>
        </p:spPr>
        <p:txBody>
          <a:bodyPr anchor="ctr"/>
          <a:lstStyle/>
          <a:p>
            <a:r>
              <a:rPr lang="fr-FR" b="1" dirty="0">
                <a:solidFill>
                  <a:srgbClr val="96BD24"/>
                </a:solidFill>
              </a:rPr>
              <a:t>Reference </a:t>
            </a:r>
            <a:r>
              <a:rPr lang="fr-FR" b="1" dirty="0" err="1">
                <a:solidFill>
                  <a:srgbClr val="96BD24"/>
                </a:solidFill>
              </a:rPr>
              <a:t>method</a:t>
            </a:r>
            <a:r>
              <a:rPr lang="fr-FR" b="1" dirty="0">
                <a:solidFill>
                  <a:srgbClr val="96BD24"/>
                </a:solidFill>
              </a:rPr>
              <a:t> = </a:t>
            </a:r>
            <a:r>
              <a:rPr lang="fr-FR" b="1" dirty="0" err="1">
                <a:solidFill>
                  <a:srgbClr val="96BD24"/>
                </a:solidFill>
              </a:rPr>
              <a:t>broth</a:t>
            </a:r>
            <a:r>
              <a:rPr lang="fr-FR" b="1" dirty="0">
                <a:solidFill>
                  <a:srgbClr val="96BD24"/>
                </a:solidFill>
              </a:rPr>
              <a:t> </a:t>
            </a:r>
            <a:r>
              <a:rPr lang="fr-FR" b="1" dirty="0" err="1">
                <a:solidFill>
                  <a:srgbClr val="96BD24"/>
                </a:solidFill>
              </a:rPr>
              <a:t>microdilution</a:t>
            </a:r>
            <a:r>
              <a:rPr lang="fr-FR" b="1" dirty="0">
                <a:solidFill>
                  <a:srgbClr val="96BD24"/>
                </a:solidFill>
              </a:rPr>
              <a:t> (BMD) in </a:t>
            </a:r>
            <a:r>
              <a:rPr lang="fr-FR" b="1" dirty="0" err="1">
                <a:solidFill>
                  <a:srgbClr val="96BD24"/>
                </a:solidFill>
              </a:rPr>
              <a:t>Iron-depleted</a:t>
            </a:r>
            <a:r>
              <a:rPr lang="fr-FR" b="1" dirty="0">
                <a:solidFill>
                  <a:srgbClr val="96BD24"/>
                </a:solidFill>
              </a:rPr>
              <a:t> CAMHB</a:t>
            </a:r>
          </a:p>
          <a:p>
            <a:pPr lvl="1"/>
            <a:r>
              <a:rPr lang="fr-FR" dirty="0"/>
              <a:t>Time-</a:t>
            </a:r>
            <a:r>
              <a:rPr lang="fr-FR" dirty="0" err="1"/>
              <a:t>consuming</a:t>
            </a:r>
            <a:endParaRPr lang="fr-FR" dirty="0"/>
          </a:p>
          <a:p>
            <a:pPr lvl="1"/>
            <a:r>
              <a:rPr lang="fr-FR" dirty="0"/>
              <a:t>Not </a:t>
            </a:r>
            <a:r>
              <a:rPr lang="fr-FR" dirty="0" err="1"/>
              <a:t>appropriate</a:t>
            </a:r>
            <a:r>
              <a:rPr lang="fr-FR" dirty="0"/>
              <a:t> for the </a:t>
            </a:r>
            <a:r>
              <a:rPr lang="fr-FR" dirty="0" err="1"/>
              <a:t>daily</a:t>
            </a:r>
            <a:r>
              <a:rPr lang="fr-FR" dirty="0"/>
              <a:t> workflow</a:t>
            </a:r>
          </a:p>
          <a:p>
            <a:pPr lvl="1"/>
            <a:endParaRPr lang="fr-FR" dirty="0"/>
          </a:p>
          <a:p>
            <a:pPr lvl="0"/>
            <a:r>
              <a:rPr lang="fr-FR" b="1" noProof="0" dirty="0">
                <a:solidFill>
                  <a:srgbClr val="C00000"/>
                </a:solidFill>
              </a:rPr>
              <a:t>Disk diffusion (</a:t>
            </a:r>
            <a:r>
              <a:rPr lang="fr-FR" b="1" noProof="0" dirty="0" err="1">
                <a:solidFill>
                  <a:srgbClr val="C00000"/>
                </a:solidFill>
              </a:rPr>
              <a:t>validated</a:t>
            </a:r>
            <a:r>
              <a:rPr lang="fr-FR" b="1" noProof="0" dirty="0">
                <a:solidFill>
                  <a:srgbClr val="C00000"/>
                </a:solidFill>
              </a:rPr>
              <a:t> by EUCAST)</a:t>
            </a:r>
          </a:p>
          <a:p>
            <a:pPr lvl="1"/>
            <a:r>
              <a:rPr lang="fr-FR" dirty="0"/>
              <a:t>Large ATU : &gt; 20% of CRE </a:t>
            </a:r>
            <a:r>
              <a:rPr lang="fr-FR" dirty="0" err="1"/>
              <a:t>that</a:t>
            </a:r>
            <a:r>
              <a:rPr lang="fr-FR" dirty="0"/>
              <a:t> have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confirmed</a:t>
            </a:r>
            <a:r>
              <a:rPr lang="fr-FR" dirty="0"/>
              <a:t> by BMD</a:t>
            </a:r>
          </a:p>
          <a:p>
            <a:pPr lvl="1"/>
            <a:r>
              <a:rPr lang="fr-FR" noProof="0" dirty="0"/>
              <a:t>Performances </a:t>
            </a:r>
            <a:r>
              <a:rPr lang="fr-FR" noProof="0" dirty="0" err="1"/>
              <a:t>vary</a:t>
            </a:r>
            <a:r>
              <a:rPr lang="fr-FR" noProof="0" dirty="0"/>
              <a:t> </a:t>
            </a:r>
            <a:r>
              <a:rPr lang="fr-FR" noProof="0" dirty="0" err="1"/>
              <a:t>significantly</a:t>
            </a:r>
            <a:r>
              <a:rPr lang="fr-FR" noProof="0" dirty="0"/>
              <a:t> </a:t>
            </a:r>
            <a:r>
              <a:rPr lang="fr-FR" noProof="0" dirty="0" err="1"/>
              <a:t>depending</a:t>
            </a:r>
            <a:r>
              <a:rPr lang="fr-FR" noProof="0" dirty="0"/>
              <a:t> on the combinations of MH </a:t>
            </a:r>
            <a:br>
              <a:rPr lang="fr-FR" noProof="0" dirty="0"/>
            </a:br>
            <a:r>
              <a:rPr lang="fr-FR" noProof="0" dirty="0"/>
              <a:t>and disc </a:t>
            </a:r>
            <a:r>
              <a:rPr lang="fr-FR" noProof="0" dirty="0" err="1"/>
              <a:t>manufacturers</a:t>
            </a:r>
            <a:endParaRPr lang="fr-FR" noProof="0" dirty="0"/>
          </a:p>
          <a:p>
            <a:pPr lvl="1"/>
            <a:endParaRPr lang="fr-FR" dirty="0"/>
          </a:p>
          <a:p>
            <a:r>
              <a:rPr lang="fr-FR" b="1" noProof="0" dirty="0">
                <a:solidFill>
                  <a:srgbClr val="C00000"/>
                </a:solidFill>
              </a:rPr>
              <a:t>MIC </a:t>
            </a:r>
            <a:r>
              <a:rPr lang="fr-FR" b="1" noProof="0" dirty="0" err="1">
                <a:solidFill>
                  <a:srgbClr val="C00000"/>
                </a:solidFill>
              </a:rPr>
              <a:t>Strip</a:t>
            </a:r>
            <a:r>
              <a:rPr lang="fr-FR" b="1" noProof="0" dirty="0">
                <a:solidFill>
                  <a:srgbClr val="C00000"/>
                </a:solidFill>
              </a:rPr>
              <a:t>: </a:t>
            </a:r>
            <a:r>
              <a:rPr lang="fr-FR" b="1" noProof="0" dirty="0" err="1">
                <a:solidFill>
                  <a:srgbClr val="C00000"/>
                </a:solidFill>
              </a:rPr>
              <a:t>Huge</a:t>
            </a:r>
            <a:r>
              <a:rPr lang="fr-FR" b="1" noProof="0" dirty="0">
                <a:solidFill>
                  <a:srgbClr val="C00000"/>
                </a:solidFill>
              </a:rPr>
              <a:t> </a:t>
            </a:r>
            <a:r>
              <a:rPr lang="fr-FR" b="1" noProof="0" dirty="0" err="1">
                <a:solidFill>
                  <a:srgbClr val="C00000"/>
                </a:solidFill>
              </a:rPr>
              <a:t>underestimation</a:t>
            </a:r>
            <a:r>
              <a:rPr lang="fr-FR" b="1" noProof="0" dirty="0">
                <a:solidFill>
                  <a:srgbClr val="C00000"/>
                </a:solidFill>
              </a:rPr>
              <a:t> of the MIC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432B1E-AF4B-E78E-9CF0-1A733CB52A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r-FR" dirty="0"/>
              <a:t>Bonnin RA et al. Clin </a:t>
            </a:r>
            <a:r>
              <a:rPr lang="fr-FR" dirty="0" err="1"/>
              <a:t>Microbiol</a:t>
            </a:r>
            <a:r>
              <a:rPr lang="fr-FR" dirty="0"/>
              <a:t> Infect 2022</a:t>
            </a:r>
          </a:p>
          <a:p>
            <a:r>
              <a:rPr lang="fr-FR" dirty="0" err="1"/>
              <a:t>Devoos</a:t>
            </a:r>
            <a:r>
              <a:rPr lang="fr-FR" dirty="0"/>
              <a:t> L et al. Clin </a:t>
            </a:r>
            <a:r>
              <a:rPr lang="fr-FR" dirty="0" err="1"/>
              <a:t>Microbiol</a:t>
            </a:r>
            <a:r>
              <a:rPr lang="fr-FR" dirty="0"/>
              <a:t> Infect 2023</a:t>
            </a:r>
          </a:p>
          <a:p>
            <a:r>
              <a:rPr lang="fr-FR" dirty="0"/>
              <a:t>Morris CP et al. J Clin </a:t>
            </a:r>
            <a:r>
              <a:rPr lang="fr-FR" dirty="0" err="1"/>
              <a:t>Microbiol</a:t>
            </a:r>
            <a:r>
              <a:rPr lang="fr-FR" dirty="0"/>
              <a:t> 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9CCAC9-0A8E-A418-B0CC-C1D6B741F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78" t="28704" r="51804" b="53881"/>
          <a:stretch/>
        </p:blipFill>
        <p:spPr>
          <a:xfrm>
            <a:off x="5354617" y="1500654"/>
            <a:ext cx="526874" cy="756968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72AE9778-3757-857C-7233-CD7C9C811BFE}"/>
              </a:ext>
            </a:extLst>
          </p:cNvPr>
          <p:cNvGraphicFramePr>
            <a:graphicFrameLocks noGrp="1"/>
          </p:cNvGraphicFramePr>
          <p:nvPr/>
        </p:nvGraphicFramePr>
        <p:xfrm>
          <a:off x="8768557" y="2023455"/>
          <a:ext cx="2952000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Carbapenemase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of </a:t>
                      </a:r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strains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ATU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48,3%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29,1%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OXA-48-like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11,9%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 non-CPE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20,7%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" name="Image 30">
            <a:extLst>
              <a:ext uri="{FF2B5EF4-FFF2-40B4-BE49-F238E27FC236}">
                <a16:creationId xmlns:a16="http://schemas.microsoft.com/office/drawing/2014/main" id="{86542AA9-D9CD-C8F6-6300-6C9BFD1C7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" t="52996" r="92125" b="29620"/>
          <a:stretch/>
        </p:blipFill>
        <p:spPr>
          <a:xfrm>
            <a:off x="1189701" y="2982022"/>
            <a:ext cx="418516" cy="87666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69D5E49-29E8-F3B9-0247-A533C174A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" t="52996" r="92125" b="29620"/>
          <a:stretch/>
        </p:blipFill>
        <p:spPr>
          <a:xfrm>
            <a:off x="6408517" y="3900480"/>
            <a:ext cx="418516" cy="8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23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AB7C1-F087-0C85-0E3F-3E90AE03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Clinical</a:t>
            </a:r>
            <a:r>
              <a:rPr lang="fr-FR" dirty="0"/>
              <a:t> performances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30AF37-1D08-3E89-DB09-0D45C0024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L. Dortet et al., ECCMID® 2023, Abs #O0964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0E4DE-9EA8-CB13-6DBF-FE202EA6E7EB}"/>
              </a:ext>
            </a:extLst>
          </p:cNvPr>
          <p:cNvSpPr/>
          <p:nvPr/>
        </p:nvSpPr>
        <p:spPr>
          <a:xfrm>
            <a:off x="5487926" y="2267076"/>
            <a:ext cx="1000125" cy="1092087"/>
          </a:xfrm>
          <a:prstGeom prst="rect">
            <a:avLst/>
          </a:prstGeom>
          <a:solidFill>
            <a:srgbClr val="0070C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DB265F-6AAD-D5E8-A745-5650F6A7F7FD}"/>
              </a:ext>
            </a:extLst>
          </p:cNvPr>
          <p:cNvSpPr/>
          <p:nvPr/>
        </p:nvSpPr>
        <p:spPr>
          <a:xfrm>
            <a:off x="1813757" y="2267076"/>
            <a:ext cx="1000125" cy="1092087"/>
          </a:xfrm>
          <a:prstGeom prst="rect">
            <a:avLst/>
          </a:prstGeom>
          <a:solidFill>
            <a:srgbClr val="97582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6D28F07-B634-F29E-9E01-06E86ADB6ADA}"/>
              </a:ext>
            </a:extLst>
          </p:cNvPr>
          <p:cNvSpPr/>
          <p:nvPr/>
        </p:nvSpPr>
        <p:spPr>
          <a:xfrm>
            <a:off x="6498993" y="2270201"/>
            <a:ext cx="1262169" cy="1078706"/>
          </a:xfrm>
          <a:custGeom>
            <a:avLst/>
            <a:gdLst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28650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2380 w 1235868"/>
              <a:gd name="connsiteY0" fmla="*/ 0 h 1078706"/>
              <a:gd name="connsiteX1" fmla="*/ 492918 w 1235868"/>
              <a:gd name="connsiteY1" fmla="*/ 0 h 1078706"/>
              <a:gd name="connsiteX2" fmla="*/ 490537 w 1235868"/>
              <a:gd name="connsiteY2" fmla="*/ 221456 h 1078706"/>
              <a:gd name="connsiteX3" fmla="*/ 745330 w 1235868"/>
              <a:gd name="connsiteY3" fmla="*/ 221456 h 1078706"/>
              <a:gd name="connsiteX4" fmla="*/ 745330 w 1235868"/>
              <a:gd name="connsiteY4" fmla="*/ 433387 h 1078706"/>
              <a:gd name="connsiteX5" fmla="*/ 1235868 w 1235868"/>
              <a:gd name="connsiteY5" fmla="*/ 433387 h 1078706"/>
              <a:gd name="connsiteX6" fmla="*/ 1235868 w 1235868"/>
              <a:gd name="connsiteY6" fmla="*/ 1078706 h 1078706"/>
              <a:gd name="connsiteX7" fmla="*/ 742949 w 1235868"/>
              <a:gd name="connsiteY7" fmla="*/ 1076325 h 1078706"/>
              <a:gd name="connsiteX8" fmla="*/ 738187 w 1235868"/>
              <a:gd name="connsiteY8" fmla="*/ 847725 h 1078706"/>
              <a:gd name="connsiteX9" fmla="*/ 500062 w 1235868"/>
              <a:gd name="connsiteY9" fmla="*/ 845344 h 1078706"/>
              <a:gd name="connsiteX10" fmla="*/ 502443 w 1235868"/>
              <a:gd name="connsiteY10" fmla="*/ 645319 h 1078706"/>
              <a:gd name="connsiteX11" fmla="*/ 247649 w 1235868"/>
              <a:gd name="connsiteY11" fmla="*/ 645319 h 1078706"/>
              <a:gd name="connsiteX12" fmla="*/ 250030 w 1235868"/>
              <a:gd name="connsiteY12" fmla="*/ 426244 h 1078706"/>
              <a:gd name="connsiteX13" fmla="*/ 0 w 1235868"/>
              <a:gd name="connsiteY13" fmla="*/ 421481 h 1078706"/>
              <a:gd name="connsiteX14" fmla="*/ 2380 w 1235868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5319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7700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25974 w 1233594"/>
              <a:gd name="connsiteY5" fmla="*/ 66960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7700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982224 w 1233594"/>
              <a:gd name="connsiteY5" fmla="*/ 557670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997464 w 1233594"/>
              <a:gd name="connsiteY5" fmla="*/ 450990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011661 w 1233594"/>
              <a:gd name="connsiteY6" fmla="*/ 617220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011661 w 1233594"/>
              <a:gd name="connsiteY6" fmla="*/ 617220 h 1078706"/>
              <a:gd name="connsiteX7" fmla="*/ 1117479 w 1233594"/>
              <a:gd name="connsiteY7" fmla="*/ 841515 h 1078706"/>
              <a:gd name="connsiteX8" fmla="*/ 1233594 w 1233594"/>
              <a:gd name="connsiteY8" fmla="*/ 1078706 h 1078706"/>
              <a:gd name="connsiteX9" fmla="*/ 740675 w 1233594"/>
              <a:gd name="connsiteY9" fmla="*/ 1076325 h 1078706"/>
              <a:gd name="connsiteX10" fmla="*/ 735913 w 1233594"/>
              <a:gd name="connsiteY10" fmla="*/ 847725 h 1078706"/>
              <a:gd name="connsiteX11" fmla="*/ 497788 w 1233594"/>
              <a:gd name="connsiteY11" fmla="*/ 845344 h 1078706"/>
              <a:gd name="connsiteX12" fmla="*/ 500169 w 1233594"/>
              <a:gd name="connsiteY12" fmla="*/ 645319 h 1078706"/>
              <a:gd name="connsiteX13" fmla="*/ 245375 w 1233594"/>
              <a:gd name="connsiteY13" fmla="*/ 647700 h 1078706"/>
              <a:gd name="connsiteX14" fmla="*/ 247756 w 1233594"/>
              <a:gd name="connsiteY14" fmla="*/ 426244 h 1078706"/>
              <a:gd name="connsiteX15" fmla="*/ 2488 w 1233594"/>
              <a:gd name="connsiteY15" fmla="*/ 423862 h 1078706"/>
              <a:gd name="connsiteX16" fmla="*/ 106 w 1233594"/>
              <a:gd name="connsiteY16" fmla="*/ 0 h 1078706"/>
              <a:gd name="connsiteX0" fmla="*/ 106 w 1246066"/>
              <a:gd name="connsiteY0" fmla="*/ 0 h 1078706"/>
              <a:gd name="connsiteX1" fmla="*/ 490644 w 1246066"/>
              <a:gd name="connsiteY1" fmla="*/ 0 h 1078706"/>
              <a:gd name="connsiteX2" fmla="*/ 488263 w 1246066"/>
              <a:gd name="connsiteY2" fmla="*/ 221456 h 1078706"/>
              <a:gd name="connsiteX3" fmla="*/ 743056 w 1246066"/>
              <a:gd name="connsiteY3" fmla="*/ 221456 h 1078706"/>
              <a:gd name="connsiteX4" fmla="*/ 743056 w 1246066"/>
              <a:gd name="connsiteY4" fmla="*/ 433387 h 1078706"/>
              <a:gd name="connsiteX5" fmla="*/ 1011751 w 1246066"/>
              <a:gd name="connsiteY5" fmla="*/ 436702 h 1078706"/>
              <a:gd name="connsiteX6" fmla="*/ 1011661 w 1246066"/>
              <a:gd name="connsiteY6" fmla="*/ 617220 h 1078706"/>
              <a:gd name="connsiteX7" fmla="*/ 1246066 w 1246066"/>
              <a:gd name="connsiteY7" fmla="*/ 627202 h 1078706"/>
              <a:gd name="connsiteX8" fmla="*/ 1233594 w 1246066"/>
              <a:gd name="connsiteY8" fmla="*/ 1078706 h 1078706"/>
              <a:gd name="connsiteX9" fmla="*/ 740675 w 1246066"/>
              <a:gd name="connsiteY9" fmla="*/ 1076325 h 1078706"/>
              <a:gd name="connsiteX10" fmla="*/ 735913 w 1246066"/>
              <a:gd name="connsiteY10" fmla="*/ 847725 h 1078706"/>
              <a:gd name="connsiteX11" fmla="*/ 497788 w 1246066"/>
              <a:gd name="connsiteY11" fmla="*/ 845344 h 1078706"/>
              <a:gd name="connsiteX12" fmla="*/ 500169 w 1246066"/>
              <a:gd name="connsiteY12" fmla="*/ 645319 h 1078706"/>
              <a:gd name="connsiteX13" fmla="*/ 245375 w 1246066"/>
              <a:gd name="connsiteY13" fmla="*/ 647700 h 1078706"/>
              <a:gd name="connsiteX14" fmla="*/ 247756 w 1246066"/>
              <a:gd name="connsiteY14" fmla="*/ 426244 h 1078706"/>
              <a:gd name="connsiteX15" fmla="*/ 2488 w 1246066"/>
              <a:gd name="connsiteY15" fmla="*/ 423862 h 1078706"/>
              <a:gd name="connsiteX16" fmla="*/ 106 w 1246066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11661 w 1262169"/>
              <a:gd name="connsiteY6" fmla="*/ 617220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06898 w 1262169"/>
              <a:gd name="connsiteY6" fmla="*/ 636270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06898 w 1262169"/>
              <a:gd name="connsiteY6" fmla="*/ 626745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2169" h="1078706">
                <a:moveTo>
                  <a:pt x="106" y="0"/>
                </a:moveTo>
                <a:lnTo>
                  <a:pt x="490644" y="0"/>
                </a:lnTo>
                <a:cubicBezTo>
                  <a:pt x="489850" y="73819"/>
                  <a:pt x="489057" y="147637"/>
                  <a:pt x="488263" y="221456"/>
                </a:cubicBezTo>
                <a:lnTo>
                  <a:pt x="743056" y="221456"/>
                </a:lnTo>
                <a:lnTo>
                  <a:pt x="743056" y="433387"/>
                </a:lnTo>
                <a:lnTo>
                  <a:pt x="1011751" y="436702"/>
                </a:lnTo>
                <a:cubicBezTo>
                  <a:pt x="1011721" y="496875"/>
                  <a:pt x="1006928" y="566572"/>
                  <a:pt x="1006898" y="626745"/>
                </a:cubicBezTo>
                <a:lnTo>
                  <a:pt x="1246066" y="627202"/>
                </a:lnTo>
                <a:lnTo>
                  <a:pt x="1262169" y="1078706"/>
                </a:lnTo>
                <a:lnTo>
                  <a:pt x="740675" y="1076325"/>
                </a:lnTo>
                <a:cubicBezTo>
                  <a:pt x="739088" y="1000125"/>
                  <a:pt x="737500" y="923925"/>
                  <a:pt x="735913" y="847725"/>
                </a:cubicBezTo>
                <a:lnTo>
                  <a:pt x="497788" y="845344"/>
                </a:lnTo>
                <a:cubicBezTo>
                  <a:pt x="498582" y="773113"/>
                  <a:pt x="496994" y="751682"/>
                  <a:pt x="500169" y="645319"/>
                </a:cubicBezTo>
                <a:cubicBezTo>
                  <a:pt x="396188" y="648493"/>
                  <a:pt x="330306" y="642144"/>
                  <a:pt x="245375" y="647700"/>
                </a:cubicBezTo>
                <a:cubicBezTo>
                  <a:pt x="246169" y="574675"/>
                  <a:pt x="246962" y="499269"/>
                  <a:pt x="247756" y="426244"/>
                </a:cubicBezTo>
                <a:lnTo>
                  <a:pt x="2488" y="423862"/>
                </a:lnTo>
                <a:cubicBezTo>
                  <a:pt x="3281" y="283368"/>
                  <a:pt x="-687" y="140494"/>
                  <a:pt x="106" y="0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C0C0687-91B0-01EA-E661-BD672FD2419A}"/>
              </a:ext>
            </a:extLst>
          </p:cNvPr>
          <p:cNvGraphicFramePr>
            <a:graphicFrameLocks noGrp="1"/>
          </p:cNvGraphicFramePr>
          <p:nvPr/>
        </p:nvGraphicFramePr>
        <p:xfrm>
          <a:off x="6502870" y="2280389"/>
          <a:ext cx="1234770" cy="10787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954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28790469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866816"/>
                  </a:ext>
                </a:extLst>
              </a:tr>
            </a:tbl>
          </a:graphicData>
        </a:graphic>
      </p:graphicFrame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E10DF80-2344-77F7-1F55-36E5696D24A5}"/>
              </a:ext>
            </a:extLst>
          </p:cNvPr>
          <p:cNvSpPr/>
          <p:nvPr/>
        </p:nvSpPr>
        <p:spPr>
          <a:xfrm>
            <a:off x="2836570" y="2269571"/>
            <a:ext cx="1233594" cy="1078706"/>
          </a:xfrm>
          <a:custGeom>
            <a:avLst/>
            <a:gdLst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28650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2380 w 1235868"/>
              <a:gd name="connsiteY0" fmla="*/ 0 h 1078706"/>
              <a:gd name="connsiteX1" fmla="*/ 492918 w 1235868"/>
              <a:gd name="connsiteY1" fmla="*/ 0 h 1078706"/>
              <a:gd name="connsiteX2" fmla="*/ 490537 w 1235868"/>
              <a:gd name="connsiteY2" fmla="*/ 221456 h 1078706"/>
              <a:gd name="connsiteX3" fmla="*/ 745330 w 1235868"/>
              <a:gd name="connsiteY3" fmla="*/ 221456 h 1078706"/>
              <a:gd name="connsiteX4" fmla="*/ 745330 w 1235868"/>
              <a:gd name="connsiteY4" fmla="*/ 433387 h 1078706"/>
              <a:gd name="connsiteX5" fmla="*/ 1235868 w 1235868"/>
              <a:gd name="connsiteY5" fmla="*/ 433387 h 1078706"/>
              <a:gd name="connsiteX6" fmla="*/ 1235868 w 1235868"/>
              <a:gd name="connsiteY6" fmla="*/ 1078706 h 1078706"/>
              <a:gd name="connsiteX7" fmla="*/ 742949 w 1235868"/>
              <a:gd name="connsiteY7" fmla="*/ 1076325 h 1078706"/>
              <a:gd name="connsiteX8" fmla="*/ 738187 w 1235868"/>
              <a:gd name="connsiteY8" fmla="*/ 847725 h 1078706"/>
              <a:gd name="connsiteX9" fmla="*/ 500062 w 1235868"/>
              <a:gd name="connsiteY9" fmla="*/ 845344 h 1078706"/>
              <a:gd name="connsiteX10" fmla="*/ 502443 w 1235868"/>
              <a:gd name="connsiteY10" fmla="*/ 645319 h 1078706"/>
              <a:gd name="connsiteX11" fmla="*/ 247649 w 1235868"/>
              <a:gd name="connsiteY11" fmla="*/ 645319 h 1078706"/>
              <a:gd name="connsiteX12" fmla="*/ 250030 w 1235868"/>
              <a:gd name="connsiteY12" fmla="*/ 426244 h 1078706"/>
              <a:gd name="connsiteX13" fmla="*/ 0 w 1235868"/>
              <a:gd name="connsiteY13" fmla="*/ 421481 h 1078706"/>
              <a:gd name="connsiteX14" fmla="*/ 2380 w 1235868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5319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7700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3594" h="1078706">
                <a:moveTo>
                  <a:pt x="106" y="0"/>
                </a:moveTo>
                <a:lnTo>
                  <a:pt x="490644" y="0"/>
                </a:lnTo>
                <a:cubicBezTo>
                  <a:pt x="489850" y="73819"/>
                  <a:pt x="489057" y="147637"/>
                  <a:pt x="488263" y="221456"/>
                </a:cubicBezTo>
                <a:lnTo>
                  <a:pt x="743056" y="221456"/>
                </a:lnTo>
                <a:lnTo>
                  <a:pt x="743056" y="433387"/>
                </a:lnTo>
                <a:lnTo>
                  <a:pt x="1233594" y="433387"/>
                </a:lnTo>
                <a:lnTo>
                  <a:pt x="1233594" y="1078706"/>
                </a:lnTo>
                <a:lnTo>
                  <a:pt x="740675" y="1076325"/>
                </a:lnTo>
                <a:cubicBezTo>
                  <a:pt x="739088" y="1000125"/>
                  <a:pt x="737500" y="923925"/>
                  <a:pt x="735913" y="847725"/>
                </a:cubicBezTo>
                <a:lnTo>
                  <a:pt x="497788" y="845344"/>
                </a:lnTo>
                <a:cubicBezTo>
                  <a:pt x="498582" y="773113"/>
                  <a:pt x="496994" y="751682"/>
                  <a:pt x="500169" y="645319"/>
                </a:cubicBezTo>
                <a:cubicBezTo>
                  <a:pt x="396188" y="648493"/>
                  <a:pt x="330306" y="642144"/>
                  <a:pt x="245375" y="647700"/>
                </a:cubicBezTo>
                <a:cubicBezTo>
                  <a:pt x="246169" y="574675"/>
                  <a:pt x="246962" y="499269"/>
                  <a:pt x="247756" y="426244"/>
                </a:cubicBezTo>
                <a:lnTo>
                  <a:pt x="2488" y="423862"/>
                </a:lnTo>
                <a:cubicBezTo>
                  <a:pt x="3281" y="283368"/>
                  <a:pt x="-687" y="140494"/>
                  <a:pt x="106" y="0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C272C6E9-4B5A-E1F0-1C88-58CAA2993FF3}"/>
              </a:ext>
            </a:extLst>
          </p:cNvPr>
          <p:cNvSpPr/>
          <p:nvPr/>
        </p:nvSpPr>
        <p:spPr>
          <a:xfrm>
            <a:off x="10310739" y="2269424"/>
            <a:ext cx="1262169" cy="1078706"/>
          </a:xfrm>
          <a:custGeom>
            <a:avLst/>
            <a:gdLst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28650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7143 w 1240631"/>
              <a:gd name="connsiteY0" fmla="*/ 0 h 1078706"/>
              <a:gd name="connsiteX1" fmla="*/ 497681 w 1240631"/>
              <a:gd name="connsiteY1" fmla="*/ 0 h 1078706"/>
              <a:gd name="connsiteX2" fmla="*/ 495300 w 1240631"/>
              <a:gd name="connsiteY2" fmla="*/ 221456 h 1078706"/>
              <a:gd name="connsiteX3" fmla="*/ 750093 w 1240631"/>
              <a:gd name="connsiteY3" fmla="*/ 221456 h 1078706"/>
              <a:gd name="connsiteX4" fmla="*/ 750093 w 1240631"/>
              <a:gd name="connsiteY4" fmla="*/ 433387 h 1078706"/>
              <a:gd name="connsiteX5" fmla="*/ 1240631 w 1240631"/>
              <a:gd name="connsiteY5" fmla="*/ 433387 h 1078706"/>
              <a:gd name="connsiteX6" fmla="*/ 1240631 w 1240631"/>
              <a:gd name="connsiteY6" fmla="*/ 1078706 h 1078706"/>
              <a:gd name="connsiteX7" fmla="*/ 747712 w 1240631"/>
              <a:gd name="connsiteY7" fmla="*/ 1076325 h 1078706"/>
              <a:gd name="connsiteX8" fmla="*/ 742950 w 1240631"/>
              <a:gd name="connsiteY8" fmla="*/ 847725 h 1078706"/>
              <a:gd name="connsiteX9" fmla="*/ 504825 w 1240631"/>
              <a:gd name="connsiteY9" fmla="*/ 845344 h 1078706"/>
              <a:gd name="connsiteX10" fmla="*/ 507206 w 1240631"/>
              <a:gd name="connsiteY10" fmla="*/ 645319 h 1078706"/>
              <a:gd name="connsiteX11" fmla="*/ 252412 w 1240631"/>
              <a:gd name="connsiteY11" fmla="*/ 645319 h 1078706"/>
              <a:gd name="connsiteX12" fmla="*/ 254793 w 1240631"/>
              <a:gd name="connsiteY12" fmla="*/ 426244 h 1078706"/>
              <a:gd name="connsiteX13" fmla="*/ 0 w 1240631"/>
              <a:gd name="connsiteY13" fmla="*/ 419100 h 1078706"/>
              <a:gd name="connsiteX14" fmla="*/ 7143 w 1240631"/>
              <a:gd name="connsiteY14" fmla="*/ 0 h 1078706"/>
              <a:gd name="connsiteX0" fmla="*/ 2380 w 1235868"/>
              <a:gd name="connsiteY0" fmla="*/ 0 h 1078706"/>
              <a:gd name="connsiteX1" fmla="*/ 492918 w 1235868"/>
              <a:gd name="connsiteY1" fmla="*/ 0 h 1078706"/>
              <a:gd name="connsiteX2" fmla="*/ 490537 w 1235868"/>
              <a:gd name="connsiteY2" fmla="*/ 221456 h 1078706"/>
              <a:gd name="connsiteX3" fmla="*/ 745330 w 1235868"/>
              <a:gd name="connsiteY3" fmla="*/ 221456 h 1078706"/>
              <a:gd name="connsiteX4" fmla="*/ 745330 w 1235868"/>
              <a:gd name="connsiteY4" fmla="*/ 433387 h 1078706"/>
              <a:gd name="connsiteX5" fmla="*/ 1235868 w 1235868"/>
              <a:gd name="connsiteY5" fmla="*/ 433387 h 1078706"/>
              <a:gd name="connsiteX6" fmla="*/ 1235868 w 1235868"/>
              <a:gd name="connsiteY6" fmla="*/ 1078706 h 1078706"/>
              <a:gd name="connsiteX7" fmla="*/ 742949 w 1235868"/>
              <a:gd name="connsiteY7" fmla="*/ 1076325 h 1078706"/>
              <a:gd name="connsiteX8" fmla="*/ 738187 w 1235868"/>
              <a:gd name="connsiteY8" fmla="*/ 847725 h 1078706"/>
              <a:gd name="connsiteX9" fmla="*/ 500062 w 1235868"/>
              <a:gd name="connsiteY9" fmla="*/ 845344 h 1078706"/>
              <a:gd name="connsiteX10" fmla="*/ 502443 w 1235868"/>
              <a:gd name="connsiteY10" fmla="*/ 645319 h 1078706"/>
              <a:gd name="connsiteX11" fmla="*/ 247649 w 1235868"/>
              <a:gd name="connsiteY11" fmla="*/ 645319 h 1078706"/>
              <a:gd name="connsiteX12" fmla="*/ 250030 w 1235868"/>
              <a:gd name="connsiteY12" fmla="*/ 426244 h 1078706"/>
              <a:gd name="connsiteX13" fmla="*/ 0 w 1235868"/>
              <a:gd name="connsiteY13" fmla="*/ 421481 h 1078706"/>
              <a:gd name="connsiteX14" fmla="*/ 2380 w 1235868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5319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33594 w 1233594"/>
              <a:gd name="connsiteY5" fmla="*/ 43338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7700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225974 w 1233594"/>
              <a:gd name="connsiteY5" fmla="*/ 669607 h 1078706"/>
              <a:gd name="connsiteX6" fmla="*/ 1233594 w 1233594"/>
              <a:gd name="connsiteY6" fmla="*/ 1078706 h 1078706"/>
              <a:gd name="connsiteX7" fmla="*/ 740675 w 1233594"/>
              <a:gd name="connsiteY7" fmla="*/ 1076325 h 1078706"/>
              <a:gd name="connsiteX8" fmla="*/ 735913 w 1233594"/>
              <a:gd name="connsiteY8" fmla="*/ 847725 h 1078706"/>
              <a:gd name="connsiteX9" fmla="*/ 497788 w 1233594"/>
              <a:gd name="connsiteY9" fmla="*/ 845344 h 1078706"/>
              <a:gd name="connsiteX10" fmla="*/ 500169 w 1233594"/>
              <a:gd name="connsiteY10" fmla="*/ 645319 h 1078706"/>
              <a:gd name="connsiteX11" fmla="*/ 245375 w 1233594"/>
              <a:gd name="connsiteY11" fmla="*/ 647700 h 1078706"/>
              <a:gd name="connsiteX12" fmla="*/ 247756 w 1233594"/>
              <a:gd name="connsiteY12" fmla="*/ 426244 h 1078706"/>
              <a:gd name="connsiteX13" fmla="*/ 2488 w 1233594"/>
              <a:gd name="connsiteY13" fmla="*/ 423862 h 1078706"/>
              <a:gd name="connsiteX14" fmla="*/ 106 w 1233594"/>
              <a:gd name="connsiteY14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982224 w 1233594"/>
              <a:gd name="connsiteY5" fmla="*/ 557670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997464 w 1233594"/>
              <a:gd name="connsiteY5" fmla="*/ 450990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225974 w 1233594"/>
              <a:gd name="connsiteY6" fmla="*/ 669607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011661 w 1233594"/>
              <a:gd name="connsiteY6" fmla="*/ 617220 h 1078706"/>
              <a:gd name="connsiteX7" fmla="*/ 1233594 w 1233594"/>
              <a:gd name="connsiteY7" fmla="*/ 1078706 h 1078706"/>
              <a:gd name="connsiteX8" fmla="*/ 740675 w 1233594"/>
              <a:gd name="connsiteY8" fmla="*/ 1076325 h 1078706"/>
              <a:gd name="connsiteX9" fmla="*/ 735913 w 1233594"/>
              <a:gd name="connsiteY9" fmla="*/ 847725 h 1078706"/>
              <a:gd name="connsiteX10" fmla="*/ 497788 w 1233594"/>
              <a:gd name="connsiteY10" fmla="*/ 845344 h 1078706"/>
              <a:gd name="connsiteX11" fmla="*/ 500169 w 1233594"/>
              <a:gd name="connsiteY11" fmla="*/ 645319 h 1078706"/>
              <a:gd name="connsiteX12" fmla="*/ 245375 w 1233594"/>
              <a:gd name="connsiteY12" fmla="*/ 647700 h 1078706"/>
              <a:gd name="connsiteX13" fmla="*/ 247756 w 1233594"/>
              <a:gd name="connsiteY13" fmla="*/ 426244 h 1078706"/>
              <a:gd name="connsiteX14" fmla="*/ 2488 w 1233594"/>
              <a:gd name="connsiteY14" fmla="*/ 423862 h 1078706"/>
              <a:gd name="connsiteX15" fmla="*/ 106 w 1233594"/>
              <a:gd name="connsiteY15" fmla="*/ 0 h 1078706"/>
              <a:gd name="connsiteX0" fmla="*/ 106 w 1233594"/>
              <a:gd name="connsiteY0" fmla="*/ 0 h 1078706"/>
              <a:gd name="connsiteX1" fmla="*/ 490644 w 1233594"/>
              <a:gd name="connsiteY1" fmla="*/ 0 h 1078706"/>
              <a:gd name="connsiteX2" fmla="*/ 488263 w 1233594"/>
              <a:gd name="connsiteY2" fmla="*/ 221456 h 1078706"/>
              <a:gd name="connsiteX3" fmla="*/ 743056 w 1233594"/>
              <a:gd name="connsiteY3" fmla="*/ 221456 h 1078706"/>
              <a:gd name="connsiteX4" fmla="*/ 743056 w 1233594"/>
              <a:gd name="connsiteY4" fmla="*/ 433387 h 1078706"/>
              <a:gd name="connsiteX5" fmla="*/ 1011751 w 1233594"/>
              <a:gd name="connsiteY5" fmla="*/ 436702 h 1078706"/>
              <a:gd name="connsiteX6" fmla="*/ 1011661 w 1233594"/>
              <a:gd name="connsiteY6" fmla="*/ 617220 h 1078706"/>
              <a:gd name="connsiteX7" fmla="*/ 1117479 w 1233594"/>
              <a:gd name="connsiteY7" fmla="*/ 841515 h 1078706"/>
              <a:gd name="connsiteX8" fmla="*/ 1233594 w 1233594"/>
              <a:gd name="connsiteY8" fmla="*/ 1078706 h 1078706"/>
              <a:gd name="connsiteX9" fmla="*/ 740675 w 1233594"/>
              <a:gd name="connsiteY9" fmla="*/ 1076325 h 1078706"/>
              <a:gd name="connsiteX10" fmla="*/ 735913 w 1233594"/>
              <a:gd name="connsiteY10" fmla="*/ 847725 h 1078706"/>
              <a:gd name="connsiteX11" fmla="*/ 497788 w 1233594"/>
              <a:gd name="connsiteY11" fmla="*/ 845344 h 1078706"/>
              <a:gd name="connsiteX12" fmla="*/ 500169 w 1233594"/>
              <a:gd name="connsiteY12" fmla="*/ 645319 h 1078706"/>
              <a:gd name="connsiteX13" fmla="*/ 245375 w 1233594"/>
              <a:gd name="connsiteY13" fmla="*/ 647700 h 1078706"/>
              <a:gd name="connsiteX14" fmla="*/ 247756 w 1233594"/>
              <a:gd name="connsiteY14" fmla="*/ 426244 h 1078706"/>
              <a:gd name="connsiteX15" fmla="*/ 2488 w 1233594"/>
              <a:gd name="connsiteY15" fmla="*/ 423862 h 1078706"/>
              <a:gd name="connsiteX16" fmla="*/ 106 w 1233594"/>
              <a:gd name="connsiteY16" fmla="*/ 0 h 1078706"/>
              <a:gd name="connsiteX0" fmla="*/ 106 w 1246066"/>
              <a:gd name="connsiteY0" fmla="*/ 0 h 1078706"/>
              <a:gd name="connsiteX1" fmla="*/ 490644 w 1246066"/>
              <a:gd name="connsiteY1" fmla="*/ 0 h 1078706"/>
              <a:gd name="connsiteX2" fmla="*/ 488263 w 1246066"/>
              <a:gd name="connsiteY2" fmla="*/ 221456 h 1078706"/>
              <a:gd name="connsiteX3" fmla="*/ 743056 w 1246066"/>
              <a:gd name="connsiteY3" fmla="*/ 221456 h 1078706"/>
              <a:gd name="connsiteX4" fmla="*/ 743056 w 1246066"/>
              <a:gd name="connsiteY4" fmla="*/ 433387 h 1078706"/>
              <a:gd name="connsiteX5" fmla="*/ 1011751 w 1246066"/>
              <a:gd name="connsiteY5" fmla="*/ 436702 h 1078706"/>
              <a:gd name="connsiteX6" fmla="*/ 1011661 w 1246066"/>
              <a:gd name="connsiteY6" fmla="*/ 617220 h 1078706"/>
              <a:gd name="connsiteX7" fmla="*/ 1246066 w 1246066"/>
              <a:gd name="connsiteY7" fmla="*/ 627202 h 1078706"/>
              <a:gd name="connsiteX8" fmla="*/ 1233594 w 1246066"/>
              <a:gd name="connsiteY8" fmla="*/ 1078706 h 1078706"/>
              <a:gd name="connsiteX9" fmla="*/ 740675 w 1246066"/>
              <a:gd name="connsiteY9" fmla="*/ 1076325 h 1078706"/>
              <a:gd name="connsiteX10" fmla="*/ 735913 w 1246066"/>
              <a:gd name="connsiteY10" fmla="*/ 847725 h 1078706"/>
              <a:gd name="connsiteX11" fmla="*/ 497788 w 1246066"/>
              <a:gd name="connsiteY11" fmla="*/ 845344 h 1078706"/>
              <a:gd name="connsiteX12" fmla="*/ 500169 w 1246066"/>
              <a:gd name="connsiteY12" fmla="*/ 645319 h 1078706"/>
              <a:gd name="connsiteX13" fmla="*/ 245375 w 1246066"/>
              <a:gd name="connsiteY13" fmla="*/ 647700 h 1078706"/>
              <a:gd name="connsiteX14" fmla="*/ 247756 w 1246066"/>
              <a:gd name="connsiteY14" fmla="*/ 426244 h 1078706"/>
              <a:gd name="connsiteX15" fmla="*/ 2488 w 1246066"/>
              <a:gd name="connsiteY15" fmla="*/ 423862 h 1078706"/>
              <a:gd name="connsiteX16" fmla="*/ 106 w 1246066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11661 w 1262169"/>
              <a:gd name="connsiteY6" fmla="*/ 617220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06898 w 1262169"/>
              <a:gd name="connsiteY6" fmla="*/ 636270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  <a:gd name="connsiteX0" fmla="*/ 106 w 1262169"/>
              <a:gd name="connsiteY0" fmla="*/ 0 h 1078706"/>
              <a:gd name="connsiteX1" fmla="*/ 490644 w 1262169"/>
              <a:gd name="connsiteY1" fmla="*/ 0 h 1078706"/>
              <a:gd name="connsiteX2" fmla="*/ 488263 w 1262169"/>
              <a:gd name="connsiteY2" fmla="*/ 221456 h 1078706"/>
              <a:gd name="connsiteX3" fmla="*/ 743056 w 1262169"/>
              <a:gd name="connsiteY3" fmla="*/ 221456 h 1078706"/>
              <a:gd name="connsiteX4" fmla="*/ 743056 w 1262169"/>
              <a:gd name="connsiteY4" fmla="*/ 433387 h 1078706"/>
              <a:gd name="connsiteX5" fmla="*/ 1011751 w 1262169"/>
              <a:gd name="connsiteY5" fmla="*/ 436702 h 1078706"/>
              <a:gd name="connsiteX6" fmla="*/ 1006898 w 1262169"/>
              <a:gd name="connsiteY6" fmla="*/ 626745 h 1078706"/>
              <a:gd name="connsiteX7" fmla="*/ 1246066 w 1262169"/>
              <a:gd name="connsiteY7" fmla="*/ 627202 h 1078706"/>
              <a:gd name="connsiteX8" fmla="*/ 1262169 w 1262169"/>
              <a:gd name="connsiteY8" fmla="*/ 1078706 h 1078706"/>
              <a:gd name="connsiteX9" fmla="*/ 740675 w 1262169"/>
              <a:gd name="connsiteY9" fmla="*/ 1076325 h 1078706"/>
              <a:gd name="connsiteX10" fmla="*/ 735913 w 1262169"/>
              <a:gd name="connsiteY10" fmla="*/ 847725 h 1078706"/>
              <a:gd name="connsiteX11" fmla="*/ 497788 w 1262169"/>
              <a:gd name="connsiteY11" fmla="*/ 845344 h 1078706"/>
              <a:gd name="connsiteX12" fmla="*/ 500169 w 1262169"/>
              <a:gd name="connsiteY12" fmla="*/ 645319 h 1078706"/>
              <a:gd name="connsiteX13" fmla="*/ 245375 w 1262169"/>
              <a:gd name="connsiteY13" fmla="*/ 647700 h 1078706"/>
              <a:gd name="connsiteX14" fmla="*/ 247756 w 1262169"/>
              <a:gd name="connsiteY14" fmla="*/ 426244 h 1078706"/>
              <a:gd name="connsiteX15" fmla="*/ 2488 w 1262169"/>
              <a:gd name="connsiteY15" fmla="*/ 423862 h 1078706"/>
              <a:gd name="connsiteX16" fmla="*/ 106 w 1262169"/>
              <a:gd name="connsiteY16" fmla="*/ 0 h 10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2169" h="1078706">
                <a:moveTo>
                  <a:pt x="106" y="0"/>
                </a:moveTo>
                <a:lnTo>
                  <a:pt x="490644" y="0"/>
                </a:lnTo>
                <a:cubicBezTo>
                  <a:pt x="489850" y="73819"/>
                  <a:pt x="489057" y="147637"/>
                  <a:pt x="488263" y="221456"/>
                </a:cubicBezTo>
                <a:lnTo>
                  <a:pt x="743056" y="221456"/>
                </a:lnTo>
                <a:lnTo>
                  <a:pt x="743056" y="433387"/>
                </a:lnTo>
                <a:lnTo>
                  <a:pt x="1011751" y="436702"/>
                </a:lnTo>
                <a:cubicBezTo>
                  <a:pt x="1011721" y="496875"/>
                  <a:pt x="1006928" y="566572"/>
                  <a:pt x="1006898" y="626745"/>
                </a:cubicBezTo>
                <a:lnTo>
                  <a:pt x="1246066" y="627202"/>
                </a:lnTo>
                <a:lnTo>
                  <a:pt x="1262169" y="1078706"/>
                </a:lnTo>
                <a:lnTo>
                  <a:pt x="740675" y="1076325"/>
                </a:lnTo>
                <a:cubicBezTo>
                  <a:pt x="739088" y="1000125"/>
                  <a:pt x="737500" y="923925"/>
                  <a:pt x="735913" y="847725"/>
                </a:cubicBezTo>
                <a:lnTo>
                  <a:pt x="497788" y="845344"/>
                </a:lnTo>
                <a:cubicBezTo>
                  <a:pt x="498582" y="773113"/>
                  <a:pt x="496994" y="751682"/>
                  <a:pt x="500169" y="645319"/>
                </a:cubicBezTo>
                <a:cubicBezTo>
                  <a:pt x="396188" y="648493"/>
                  <a:pt x="330306" y="642144"/>
                  <a:pt x="245375" y="647700"/>
                </a:cubicBezTo>
                <a:cubicBezTo>
                  <a:pt x="246169" y="574675"/>
                  <a:pt x="246962" y="499269"/>
                  <a:pt x="247756" y="426244"/>
                </a:cubicBezTo>
                <a:lnTo>
                  <a:pt x="2488" y="423862"/>
                </a:lnTo>
                <a:cubicBezTo>
                  <a:pt x="3281" y="283368"/>
                  <a:pt x="-687" y="140494"/>
                  <a:pt x="106" y="0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416EC8-22A6-31AE-682E-A0DF2E74A272}"/>
              </a:ext>
            </a:extLst>
          </p:cNvPr>
          <p:cNvSpPr/>
          <p:nvPr/>
        </p:nvSpPr>
        <p:spPr>
          <a:xfrm>
            <a:off x="10297828" y="1396070"/>
            <a:ext cx="1261381" cy="846809"/>
          </a:xfrm>
          <a:prstGeom prst="rect">
            <a:avLst/>
          </a:prstGeom>
          <a:solidFill>
            <a:srgbClr val="DAAC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B0FDC19B-A4B2-CEA2-9CE8-A909655A268C}"/>
              </a:ext>
            </a:extLst>
          </p:cNvPr>
          <p:cNvGraphicFramePr>
            <a:graphicFrameLocks noGrp="1"/>
          </p:cNvGraphicFramePr>
          <p:nvPr/>
        </p:nvGraphicFramePr>
        <p:xfrm>
          <a:off x="10297828" y="1404020"/>
          <a:ext cx="1298296" cy="8327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574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679FBE8-3C78-280A-5525-43FBAD541E62}"/>
              </a:ext>
            </a:extLst>
          </p:cNvPr>
          <p:cNvSpPr/>
          <p:nvPr/>
        </p:nvSpPr>
        <p:spPr>
          <a:xfrm>
            <a:off x="5480715" y="1399027"/>
            <a:ext cx="2269104" cy="1960136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1ABBF6-3BE8-7832-ECED-5B9E8E9C4A47}"/>
              </a:ext>
            </a:extLst>
          </p:cNvPr>
          <p:cNvSpPr/>
          <p:nvPr/>
        </p:nvSpPr>
        <p:spPr>
          <a:xfrm>
            <a:off x="6502763" y="1402080"/>
            <a:ext cx="1239930" cy="846809"/>
          </a:xfrm>
          <a:prstGeom prst="rect">
            <a:avLst/>
          </a:prstGeom>
          <a:solidFill>
            <a:srgbClr val="DAAC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914F4E-AF53-98F5-3476-AC6CB46671B8}"/>
              </a:ext>
            </a:extLst>
          </p:cNvPr>
          <p:cNvSpPr/>
          <p:nvPr/>
        </p:nvSpPr>
        <p:spPr>
          <a:xfrm>
            <a:off x="2830235" y="1402080"/>
            <a:ext cx="1239930" cy="846809"/>
          </a:xfrm>
          <a:prstGeom prst="rect">
            <a:avLst/>
          </a:prstGeom>
          <a:solidFill>
            <a:srgbClr val="DAAC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C98255B-9DE1-BEDC-C6D1-785D025E8BF0}"/>
              </a:ext>
            </a:extLst>
          </p:cNvPr>
          <p:cNvGraphicFramePr>
            <a:graphicFrameLocks noGrp="1"/>
          </p:cNvGraphicFramePr>
          <p:nvPr/>
        </p:nvGraphicFramePr>
        <p:xfrm>
          <a:off x="2830235" y="1402080"/>
          <a:ext cx="1298296" cy="8327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574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324574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accent3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C7006560-5212-EAB4-7CF3-6FBD70BA9948}"/>
              </a:ext>
            </a:extLst>
          </p:cNvPr>
          <p:cNvSpPr/>
          <p:nvPr/>
        </p:nvSpPr>
        <p:spPr>
          <a:xfrm>
            <a:off x="5490659" y="1398033"/>
            <a:ext cx="997955" cy="850107"/>
          </a:xfrm>
          <a:custGeom>
            <a:avLst/>
            <a:gdLst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57386 w 997955"/>
              <a:gd name="connsiteY9" fmla="*/ 642938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64529 w 997955"/>
              <a:gd name="connsiteY9" fmla="*/ 650082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7955" h="850107">
                <a:moveTo>
                  <a:pt x="211" y="4763"/>
                </a:moveTo>
                <a:lnTo>
                  <a:pt x="502655" y="0"/>
                </a:lnTo>
                <a:lnTo>
                  <a:pt x="514561" y="233363"/>
                </a:lnTo>
                <a:lnTo>
                  <a:pt x="752686" y="235744"/>
                </a:lnTo>
                <a:cubicBezTo>
                  <a:pt x="753480" y="306388"/>
                  <a:pt x="754273" y="377031"/>
                  <a:pt x="755067" y="447675"/>
                </a:cubicBezTo>
                <a:lnTo>
                  <a:pt x="997955" y="442913"/>
                </a:lnTo>
                <a:lnTo>
                  <a:pt x="990811" y="850107"/>
                </a:lnTo>
                <a:lnTo>
                  <a:pt x="497892" y="847725"/>
                </a:lnTo>
                <a:lnTo>
                  <a:pt x="490749" y="650082"/>
                </a:lnTo>
                <a:lnTo>
                  <a:pt x="264529" y="650082"/>
                </a:lnTo>
                <a:cubicBezTo>
                  <a:pt x="263736" y="579438"/>
                  <a:pt x="262942" y="508794"/>
                  <a:pt x="262149" y="438150"/>
                </a:cubicBezTo>
                <a:lnTo>
                  <a:pt x="2592" y="438150"/>
                </a:lnTo>
                <a:cubicBezTo>
                  <a:pt x="1005" y="292100"/>
                  <a:pt x="-583" y="146050"/>
                  <a:pt x="211" y="4763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FC0CB72-836B-3069-5652-3360CF59DCF8}"/>
              </a:ext>
            </a:extLst>
          </p:cNvPr>
          <p:cNvSpPr/>
          <p:nvPr/>
        </p:nvSpPr>
        <p:spPr>
          <a:xfrm>
            <a:off x="1818502" y="1398033"/>
            <a:ext cx="997955" cy="850107"/>
          </a:xfrm>
          <a:custGeom>
            <a:avLst/>
            <a:gdLst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57386 w 997955"/>
              <a:gd name="connsiteY9" fmla="*/ 642938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64529 w 997955"/>
              <a:gd name="connsiteY9" fmla="*/ 650082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7955" h="850107">
                <a:moveTo>
                  <a:pt x="211" y="4763"/>
                </a:moveTo>
                <a:lnTo>
                  <a:pt x="502655" y="0"/>
                </a:lnTo>
                <a:lnTo>
                  <a:pt x="514561" y="233363"/>
                </a:lnTo>
                <a:lnTo>
                  <a:pt x="752686" y="235744"/>
                </a:lnTo>
                <a:cubicBezTo>
                  <a:pt x="753480" y="306388"/>
                  <a:pt x="754273" y="377031"/>
                  <a:pt x="755067" y="447675"/>
                </a:cubicBezTo>
                <a:lnTo>
                  <a:pt x="997955" y="442913"/>
                </a:lnTo>
                <a:lnTo>
                  <a:pt x="990811" y="850107"/>
                </a:lnTo>
                <a:lnTo>
                  <a:pt x="497892" y="847725"/>
                </a:lnTo>
                <a:lnTo>
                  <a:pt x="490749" y="650082"/>
                </a:lnTo>
                <a:lnTo>
                  <a:pt x="264529" y="650082"/>
                </a:lnTo>
                <a:cubicBezTo>
                  <a:pt x="263736" y="579438"/>
                  <a:pt x="262942" y="508794"/>
                  <a:pt x="262149" y="438150"/>
                </a:cubicBezTo>
                <a:lnTo>
                  <a:pt x="2592" y="438150"/>
                </a:lnTo>
                <a:cubicBezTo>
                  <a:pt x="1005" y="292100"/>
                  <a:pt x="-583" y="146050"/>
                  <a:pt x="211" y="4763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C0C26511-994F-3B18-F951-B91E11FF1B15}"/>
              </a:ext>
            </a:extLst>
          </p:cNvPr>
          <p:cNvGraphicFramePr>
            <a:graphicFrameLocks noGrp="1"/>
          </p:cNvGraphicFramePr>
          <p:nvPr/>
        </p:nvGraphicFramePr>
        <p:xfrm>
          <a:off x="5484309" y="1407533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F46D285F-2B13-3D0E-8498-A94AB13A35AB}"/>
              </a:ext>
            </a:extLst>
          </p:cNvPr>
          <p:cNvSpPr/>
          <p:nvPr/>
        </p:nvSpPr>
        <p:spPr>
          <a:xfrm>
            <a:off x="1810342" y="2267076"/>
            <a:ext cx="1000125" cy="1092087"/>
          </a:xfrm>
          <a:prstGeom prst="rect">
            <a:avLst/>
          </a:prstGeom>
          <a:solidFill>
            <a:srgbClr val="0070C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F4A4F122-EA28-352F-E359-644ED702975D}"/>
              </a:ext>
            </a:extLst>
          </p:cNvPr>
          <p:cNvGraphicFramePr>
            <a:graphicFrameLocks noGrp="1"/>
          </p:cNvGraphicFramePr>
          <p:nvPr/>
        </p:nvGraphicFramePr>
        <p:xfrm>
          <a:off x="1799790" y="3911418"/>
          <a:ext cx="1279960" cy="150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037">
                  <a:extLst>
                    <a:ext uri="{9D8B030D-6E8A-4147-A177-3AD203B41FA5}">
                      <a16:colId xmlns:a16="http://schemas.microsoft.com/office/drawing/2014/main" val="3989977864"/>
                    </a:ext>
                  </a:extLst>
                </a:gridCol>
              </a:tblGrid>
              <a:tr h="29003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90.8%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-14.5%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7847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69.6%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39931"/>
                  </a:ext>
                </a:extLst>
              </a:tr>
            </a:tbl>
          </a:graphicData>
        </a:graphic>
      </p:graphicFrame>
      <p:sp>
        <p:nvSpPr>
          <p:cNvPr id="24" name="Espace réservé du texte 9">
            <a:extLst>
              <a:ext uri="{FF2B5EF4-FFF2-40B4-BE49-F238E27FC236}">
                <a16:creationId xmlns:a16="http://schemas.microsoft.com/office/drawing/2014/main" id="{3D38534D-FC63-E655-C665-8E07BE6E0AF9}"/>
              </a:ext>
            </a:extLst>
          </p:cNvPr>
          <p:cNvSpPr txBox="1">
            <a:spLocks/>
          </p:cNvSpPr>
          <p:nvPr/>
        </p:nvSpPr>
        <p:spPr>
          <a:xfrm>
            <a:off x="1404693" y="51853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2C9A7A0E-012E-AB66-E2F6-E813C741D8C9}"/>
              </a:ext>
            </a:extLst>
          </p:cNvPr>
          <p:cNvGraphicFramePr>
            <a:graphicFrameLocks noGrp="1"/>
          </p:cNvGraphicFramePr>
          <p:nvPr/>
        </p:nvGraphicFramePr>
        <p:xfrm>
          <a:off x="5551969" y="3911418"/>
          <a:ext cx="1279960" cy="150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037">
                  <a:extLst>
                    <a:ext uri="{9D8B030D-6E8A-4147-A177-3AD203B41FA5}">
                      <a16:colId xmlns:a16="http://schemas.microsoft.com/office/drawing/2014/main" val="3989977864"/>
                    </a:ext>
                  </a:extLst>
                </a:gridCol>
              </a:tblGrid>
              <a:tr h="29003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87.8%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-25.0%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37.8%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7847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62.2%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39931"/>
                  </a:ext>
                </a:extLst>
              </a:tr>
            </a:tbl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F1CB3FA1-5F95-8EE7-905C-A664568B11B0}"/>
              </a:ext>
            </a:extLst>
          </p:cNvPr>
          <p:cNvSpPr txBox="1"/>
          <p:nvPr/>
        </p:nvSpPr>
        <p:spPr>
          <a:xfrm>
            <a:off x="3105390" y="3939993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(86.9%-93.7%)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3FE1A87-DE1F-F070-ED66-99F685F56397}"/>
              </a:ext>
            </a:extLst>
          </p:cNvPr>
          <p:cNvSpPr txBox="1"/>
          <p:nvPr/>
        </p:nvSpPr>
        <p:spPr>
          <a:xfrm>
            <a:off x="3105390" y="4210634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(82.2%-91.8%)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12C148-4D12-4F84-7812-56BA80933F14}"/>
              </a:ext>
            </a:extLst>
          </p:cNvPr>
          <p:cNvSpPr txBox="1"/>
          <p:nvPr/>
        </p:nvSpPr>
        <p:spPr>
          <a:xfrm>
            <a:off x="6845109" y="3939993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(86.7%-94.9%)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6B531D-AAB6-5A41-ECEF-BF49A7F3648F}"/>
              </a:ext>
            </a:extLst>
          </p:cNvPr>
          <p:cNvSpPr txBox="1"/>
          <p:nvPr/>
        </p:nvSpPr>
        <p:spPr>
          <a:xfrm>
            <a:off x="6845109" y="4210634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(82.2%-91.8%)</a:t>
            </a: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1DE7F87A-ED5C-75F6-1264-33477B4A6DF8}"/>
              </a:ext>
            </a:extLst>
          </p:cNvPr>
          <p:cNvGraphicFramePr>
            <a:graphicFrameLocks noGrp="1"/>
          </p:cNvGraphicFramePr>
          <p:nvPr/>
        </p:nvGraphicFramePr>
        <p:xfrm>
          <a:off x="9291689" y="3911418"/>
          <a:ext cx="1279960" cy="150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037">
                  <a:extLst>
                    <a:ext uri="{9D8B030D-6E8A-4147-A177-3AD203B41FA5}">
                      <a16:colId xmlns:a16="http://schemas.microsoft.com/office/drawing/2014/main" val="3989977864"/>
                    </a:ext>
                  </a:extLst>
                </a:gridCol>
              </a:tblGrid>
              <a:tr h="29003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89.3%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17.5%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7847"/>
                  </a:ext>
                </a:extLst>
              </a:tr>
              <a:tr h="302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39931"/>
                  </a:ext>
                </a:extLst>
              </a:tr>
            </a:tbl>
          </a:graphicData>
        </a:graphic>
      </p:graphicFrame>
      <p:sp>
        <p:nvSpPr>
          <p:cNvPr id="31" name="ZoneTexte 30">
            <a:extLst>
              <a:ext uri="{FF2B5EF4-FFF2-40B4-BE49-F238E27FC236}">
                <a16:creationId xmlns:a16="http://schemas.microsoft.com/office/drawing/2014/main" id="{2E06FDAD-F341-D167-5D58-708F845E3112}"/>
              </a:ext>
            </a:extLst>
          </p:cNvPr>
          <p:cNvSpPr txBox="1"/>
          <p:nvPr/>
        </p:nvSpPr>
        <p:spPr>
          <a:xfrm>
            <a:off x="10622929" y="3939993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(81.9%-93.9%)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C85EDEB-68D9-1DF3-C97D-866B7BA2DA2A}"/>
              </a:ext>
            </a:extLst>
          </p:cNvPr>
          <p:cNvSpPr txBox="1"/>
          <p:nvPr/>
        </p:nvSpPr>
        <p:spPr>
          <a:xfrm>
            <a:off x="10622929" y="4210634"/>
            <a:ext cx="145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(87.9%-93.3%)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6A7F417-CCB3-82BF-2CEF-B2752D5B5CC0}"/>
              </a:ext>
            </a:extLst>
          </p:cNvPr>
          <p:cNvGrpSpPr/>
          <p:nvPr/>
        </p:nvGrpSpPr>
        <p:grpSpPr>
          <a:xfrm>
            <a:off x="1787443" y="5565552"/>
            <a:ext cx="8930752" cy="486171"/>
            <a:chOff x="1835110" y="7252683"/>
            <a:chExt cx="8930752" cy="600710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2207020-9007-B52F-153D-80557A4BE781}"/>
                </a:ext>
              </a:extLst>
            </p:cNvPr>
            <p:cNvSpPr txBox="1"/>
            <p:nvPr/>
          </p:nvSpPr>
          <p:spPr>
            <a:xfrm>
              <a:off x="1835110" y="7252683"/>
              <a:ext cx="8930752" cy="600710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Validation criteria according to ISO 20776-2:2021 : EA ≥ 90%, -30% ≤ bias ≤ +30%</a:t>
              </a:r>
            </a:p>
          </p:txBody>
        </p:sp>
        <p:sp>
          <p:nvSpPr>
            <p:cNvPr id="35" name="Chevron 25">
              <a:extLst>
                <a:ext uri="{FF2B5EF4-FFF2-40B4-BE49-F238E27FC236}">
                  <a16:creationId xmlns:a16="http://schemas.microsoft.com/office/drawing/2014/main" id="{E5367766-1A9F-E3C7-32C9-4D7CB27A8885}"/>
                </a:ext>
              </a:extLst>
            </p:cNvPr>
            <p:cNvSpPr/>
            <p:nvPr/>
          </p:nvSpPr>
          <p:spPr>
            <a:xfrm>
              <a:off x="1901863" y="7406637"/>
              <a:ext cx="253522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D067AFC7-09C6-7E4D-BE9C-895EB181CD98}"/>
              </a:ext>
            </a:extLst>
          </p:cNvPr>
          <p:cNvGraphicFramePr>
            <a:graphicFrameLocks noGrp="1"/>
          </p:cNvGraphicFramePr>
          <p:nvPr/>
        </p:nvGraphicFramePr>
        <p:xfrm>
          <a:off x="10324439" y="2280389"/>
          <a:ext cx="1234770" cy="10787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954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28790469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866816"/>
                  </a:ext>
                </a:extLst>
              </a:tr>
            </a:tbl>
          </a:graphicData>
        </a:graphic>
      </p:graphicFrame>
      <p:graphicFrame>
        <p:nvGraphicFramePr>
          <p:cNvPr id="37" name="Tableau 36">
            <a:extLst>
              <a:ext uri="{FF2B5EF4-FFF2-40B4-BE49-F238E27FC236}">
                <a16:creationId xmlns:a16="http://schemas.microsoft.com/office/drawing/2014/main" id="{183E0C16-78DB-56E7-8F71-4FAA815A2E24}"/>
              </a:ext>
            </a:extLst>
          </p:cNvPr>
          <p:cNvGraphicFramePr>
            <a:graphicFrameLocks noGrp="1"/>
          </p:cNvGraphicFramePr>
          <p:nvPr/>
        </p:nvGraphicFramePr>
        <p:xfrm>
          <a:off x="2840493" y="2280389"/>
          <a:ext cx="1234770" cy="10787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954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1287904698"/>
                    </a:ext>
                  </a:extLst>
                </a:gridCol>
                <a:gridCol w="246954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  <a:tr h="2157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866816"/>
                  </a:ext>
                </a:extLst>
              </a:tr>
            </a:tbl>
          </a:graphicData>
        </a:graphic>
      </p:graphicFrame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1DD6197E-AD06-880B-ACB2-F014E5EA2BDB}"/>
              </a:ext>
            </a:extLst>
          </p:cNvPr>
          <p:cNvSpPr/>
          <p:nvPr/>
        </p:nvSpPr>
        <p:spPr>
          <a:xfrm>
            <a:off x="9311220" y="1398033"/>
            <a:ext cx="997955" cy="850107"/>
          </a:xfrm>
          <a:custGeom>
            <a:avLst/>
            <a:gdLst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57386 w 997955"/>
              <a:gd name="connsiteY9" fmla="*/ 642938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  <a:gd name="connsiteX0" fmla="*/ 211 w 997955"/>
              <a:gd name="connsiteY0" fmla="*/ 4763 h 850107"/>
              <a:gd name="connsiteX1" fmla="*/ 502655 w 997955"/>
              <a:gd name="connsiteY1" fmla="*/ 0 h 850107"/>
              <a:gd name="connsiteX2" fmla="*/ 514561 w 997955"/>
              <a:gd name="connsiteY2" fmla="*/ 233363 h 850107"/>
              <a:gd name="connsiteX3" fmla="*/ 752686 w 997955"/>
              <a:gd name="connsiteY3" fmla="*/ 235744 h 850107"/>
              <a:gd name="connsiteX4" fmla="*/ 755067 w 997955"/>
              <a:gd name="connsiteY4" fmla="*/ 447675 h 850107"/>
              <a:gd name="connsiteX5" fmla="*/ 997955 w 997955"/>
              <a:gd name="connsiteY5" fmla="*/ 442913 h 850107"/>
              <a:gd name="connsiteX6" fmla="*/ 990811 w 997955"/>
              <a:gd name="connsiteY6" fmla="*/ 850107 h 850107"/>
              <a:gd name="connsiteX7" fmla="*/ 497892 w 997955"/>
              <a:gd name="connsiteY7" fmla="*/ 847725 h 850107"/>
              <a:gd name="connsiteX8" fmla="*/ 490749 w 997955"/>
              <a:gd name="connsiteY8" fmla="*/ 650082 h 850107"/>
              <a:gd name="connsiteX9" fmla="*/ 264529 w 997955"/>
              <a:gd name="connsiteY9" fmla="*/ 650082 h 850107"/>
              <a:gd name="connsiteX10" fmla="*/ 262149 w 997955"/>
              <a:gd name="connsiteY10" fmla="*/ 438150 h 850107"/>
              <a:gd name="connsiteX11" fmla="*/ 2592 w 997955"/>
              <a:gd name="connsiteY11" fmla="*/ 438150 h 850107"/>
              <a:gd name="connsiteX12" fmla="*/ 211 w 997955"/>
              <a:gd name="connsiteY12" fmla="*/ 4763 h 85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7955" h="850107">
                <a:moveTo>
                  <a:pt x="211" y="4763"/>
                </a:moveTo>
                <a:lnTo>
                  <a:pt x="502655" y="0"/>
                </a:lnTo>
                <a:lnTo>
                  <a:pt x="514561" y="233363"/>
                </a:lnTo>
                <a:lnTo>
                  <a:pt x="752686" y="235744"/>
                </a:lnTo>
                <a:cubicBezTo>
                  <a:pt x="753480" y="306388"/>
                  <a:pt x="754273" y="377031"/>
                  <a:pt x="755067" y="447675"/>
                </a:cubicBezTo>
                <a:lnTo>
                  <a:pt x="997955" y="442913"/>
                </a:lnTo>
                <a:lnTo>
                  <a:pt x="990811" y="850107"/>
                </a:lnTo>
                <a:lnTo>
                  <a:pt x="497892" y="847725"/>
                </a:lnTo>
                <a:lnTo>
                  <a:pt x="490749" y="650082"/>
                </a:lnTo>
                <a:lnTo>
                  <a:pt x="264529" y="650082"/>
                </a:lnTo>
                <a:cubicBezTo>
                  <a:pt x="263736" y="579438"/>
                  <a:pt x="262942" y="508794"/>
                  <a:pt x="262149" y="438150"/>
                </a:cubicBezTo>
                <a:lnTo>
                  <a:pt x="2592" y="438150"/>
                </a:lnTo>
                <a:cubicBezTo>
                  <a:pt x="1005" y="292100"/>
                  <a:pt x="-583" y="146050"/>
                  <a:pt x="211" y="4763"/>
                </a:cubicBezTo>
                <a:close/>
              </a:path>
            </a:pathLst>
          </a:custGeom>
          <a:solidFill>
            <a:srgbClr val="AFABA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1D498193-2B56-2EAF-FB9E-DD54C00A17A3}"/>
              </a:ext>
            </a:extLst>
          </p:cNvPr>
          <p:cNvGraphicFramePr>
            <a:graphicFrameLocks noGrp="1"/>
          </p:cNvGraphicFramePr>
          <p:nvPr/>
        </p:nvGraphicFramePr>
        <p:xfrm>
          <a:off x="1817039" y="1407533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0C417C8C-5A97-632F-755F-924DB8B7D35C}"/>
              </a:ext>
            </a:extLst>
          </p:cNvPr>
          <p:cNvSpPr/>
          <p:nvPr/>
        </p:nvSpPr>
        <p:spPr>
          <a:xfrm>
            <a:off x="1801058" y="1399027"/>
            <a:ext cx="2269104" cy="1960136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F58B276F-D157-420E-1EB1-0A07CFB34A5B}"/>
              </a:ext>
            </a:extLst>
          </p:cNvPr>
          <p:cNvCxnSpPr>
            <a:cxnSpLocks/>
          </p:cNvCxnSpPr>
          <p:nvPr/>
        </p:nvCxnSpPr>
        <p:spPr>
          <a:xfrm>
            <a:off x="2825037" y="1385363"/>
            <a:ext cx="0" cy="19737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BCE9EC6-2CED-AF9B-B0BC-4014545C6B0C}"/>
              </a:ext>
            </a:extLst>
          </p:cNvPr>
          <p:cNvCxnSpPr>
            <a:cxnSpLocks/>
          </p:cNvCxnSpPr>
          <p:nvPr/>
        </p:nvCxnSpPr>
        <p:spPr>
          <a:xfrm rot="16200000">
            <a:off x="2944509" y="1136037"/>
            <a:ext cx="0" cy="22615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569DA4E8-F4FF-E3DB-C849-9C0DFE4E6092}"/>
              </a:ext>
            </a:extLst>
          </p:cNvPr>
          <p:cNvGraphicFramePr>
            <a:graphicFrameLocks noGrp="1"/>
          </p:cNvGraphicFramePr>
          <p:nvPr/>
        </p:nvGraphicFramePr>
        <p:xfrm>
          <a:off x="1817039" y="2277087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E98BEE8D-AAD1-D617-C8BE-5B6B0041D435}"/>
              </a:ext>
            </a:extLst>
          </p:cNvPr>
          <p:cNvGraphicFramePr>
            <a:graphicFrameLocks noGrp="1"/>
          </p:cNvGraphicFramePr>
          <p:nvPr/>
        </p:nvGraphicFramePr>
        <p:xfrm>
          <a:off x="6490886" y="1429080"/>
          <a:ext cx="1248680" cy="8327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70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312170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312170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312170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081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accent3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1495FBEB-51F7-C67D-06DE-2C4F5A26AD53}"/>
              </a:ext>
            </a:extLst>
          </p:cNvPr>
          <p:cNvGraphicFramePr>
            <a:graphicFrameLocks noGrp="1"/>
          </p:cNvGraphicFramePr>
          <p:nvPr/>
        </p:nvGraphicFramePr>
        <p:xfrm>
          <a:off x="1813624" y="2277087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accent3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graphicFrame>
        <p:nvGraphicFramePr>
          <p:cNvPr id="46" name="Tableau 45">
            <a:extLst>
              <a:ext uri="{FF2B5EF4-FFF2-40B4-BE49-F238E27FC236}">
                <a16:creationId xmlns:a16="http://schemas.microsoft.com/office/drawing/2014/main" id="{EF0D2DFF-1F1B-F5E1-1661-9FBAC737AD06}"/>
              </a:ext>
            </a:extLst>
          </p:cNvPr>
          <p:cNvGraphicFramePr>
            <a:graphicFrameLocks noGrp="1"/>
          </p:cNvGraphicFramePr>
          <p:nvPr/>
        </p:nvGraphicFramePr>
        <p:xfrm>
          <a:off x="5491208" y="2277087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accent3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45A08C25-FED5-56EF-FCFA-F355DBE1CD87}"/>
              </a:ext>
            </a:extLst>
          </p:cNvPr>
          <p:cNvSpPr/>
          <p:nvPr/>
        </p:nvSpPr>
        <p:spPr>
          <a:xfrm>
            <a:off x="9298722" y="2267076"/>
            <a:ext cx="1000125" cy="1092087"/>
          </a:xfrm>
          <a:prstGeom prst="rect">
            <a:avLst/>
          </a:prstGeom>
          <a:solidFill>
            <a:srgbClr val="0070C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2A67ACB1-29B2-15D7-B2A0-0AE53A5280F1}"/>
              </a:ext>
            </a:extLst>
          </p:cNvPr>
          <p:cNvGraphicFramePr>
            <a:graphicFrameLocks noGrp="1"/>
          </p:cNvGraphicFramePr>
          <p:nvPr/>
        </p:nvGraphicFramePr>
        <p:xfrm>
          <a:off x="9302004" y="2277087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accent3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graphicFrame>
        <p:nvGraphicFramePr>
          <p:cNvPr id="49" name="Tableau 48">
            <a:extLst>
              <a:ext uri="{FF2B5EF4-FFF2-40B4-BE49-F238E27FC236}">
                <a16:creationId xmlns:a16="http://schemas.microsoft.com/office/drawing/2014/main" id="{FACC5DDD-06A1-4AD1-9759-D65ABBCA74BB}"/>
              </a:ext>
            </a:extLst>
          </p:cNvPr>
          <p:cNvGraphicFramePr>
            <a:graphicFrameLocks noGrp="1"/>
          </p:cNvGraphicFramePr>
          <p:nvPr/>
        </p:nvGraphicFramePr>
        <p:xfrm>
          <a:off x="9311443" y="1407533"/>
          <a:ext cx="995824" cy="846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56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48956">
                  <a:extLst>
                    <a:ext uri="{9D8B030D-6E8A-4147-A177-3AD203B41FA5}">
                      <a16:colId xmlns:a16="http://schemas.microsoft.com/office/drawing/2014/main" val="301841414"/>
                    </a:ext>
                  </a:extLst>
                </a:gridCol>
              </a:tblGrid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038106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344393"/>
                  </a:ext>
                </a:extLst>
              </a:tr>
              <a:tr h="2117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900" b="1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875831"/>
                  </a:ext>
                </a:extLst>
              </a:tr>
            </a:tbl>
          </a:graphicData>
        </a:graphic>
      </p:graphicFrame>
      <p:sp>
        <p:nvSpPr>
          <p:cNvPr id="50" name="TextBox 57">
            <a:extLst>
              <a:ext uri="{FF2B5EF4-FFF2-40B4-BE49-F238E27FC236}">
                <a16:creationId xmlns:a16="http://schemas.microsoft.com/office/drawing/2014/main" id="{D529B876-7204-A17A-B9EF-E3BE82F9A36C}"/>
              </a:ext>
            </a:extLst>
          </p:cNvPr>
          <p:cNvSpPr txBox="1"/>
          <p:nvPr/>
        </p:nvSpPr>
        <p:spPr>
          <a:xfrm rot="16200000">
            <a:off x="678545" y="2322362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UMIC (mg/L)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7">
            <a:extLst>
              <a:ext uri="{FF2B5EF4-FFF2-40B4-BE49-F238E27FC236}">
                <a16:creationId xmlns:a16="http://schemas.microsoft.com/office/drawing/2014/main" id="{F364EDF3-CD61-4A76-5236-9DADA814CF2B}"/>
              </a:ext>
            </a:extLst>
          </p:cNvPr>
          <p:cNvSpPr txBox="1"/>
          <p:nvPr/>
        </p:nvSpPr>
        <p:spPr>
          <a:xfrm>
            <a:off x="2141640" y="3507137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7">
            <a:extLst>
              <a:ext uri="{FF2B5EF4-FFF2-40B4-BE49-F238E27FC236}">
                <a16:creationId xmlns:a16="http://schemas.microsoft.com/office/drawing/2014/main" id="{3C67B087-629F-3BBB-1493-952E2B15EF5C}"/>
              </a:ext>
            </a:extLst>
          </p:cNvPr>
          <p:cNvSpPr txBox="1"/>
          <p:nvPr/>
        </p:nvSpPr>
        <p:spPr>
          <a:xfrm>
            <a:off x="5869910" y="3507137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7">
            <a:extLst>
              <a:ext uri="{FF2B5EF4-FFF2-40B4-BE49-F238E27FC236}">
                <a16:creationId xmlns:a16="http://schemas.microsoft.com/office/drawing/2014/main" id="{C2BE5EF9-5391-5FF7-D418-7BA650189549}"/>
              </a:ext>
            </a:extLst>
          </p:cNvPr>
          <p:cNvSpPr txBox="1"/>
          <p:nvPr/>
        </p:nvSpPr>
        <p:spPr>
          <a:xfrm>
            <a:off x="9632512" y="3507137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7">
            <a:extLst>
              <a:ext uri="{FF2B5EF4-FFF2-40B4-BE49-F238E27FC236}">
                <a16:creationId xmlns:a16="http://schemas.microsoft.com/office/drawing/2014/main" id="{67443F24-D8D7-9F11-C53B-21DF9C4E2149}"/>
              </a:ext>
            </a:extLst>
          </p:cNvPr>
          <p:cNvSpPr txBox="1"/>
          <p:nvPr/>
        </p:nvSpPr>
        <p:spPr>
          <a:xfrm>
            <a:off x="1660000" y="1040456"/>
            <a:ext cx="244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 negative bacilli (n=283)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7">
            <a:extLst>
              <a:ext uri="{FF2B5EF4-FFF2-40B4-BE49-F238E27FC236}">
                <a16:creationId xmlns:a16="http://schemas.microsoft.com/office/drawing/2014/main" id="{BF524FA9-D5FE-BA88-5C82-421E05D60B0D}"/>
              </a:ext>
            </a:extLst>
          </p:cNvPr>
          <p:cNvSpPr txBox="1"/>
          <p:nvPr/>
        </p:nvSpPr>
        <p:spPr>
          <a:xfrm>
            <a:off x="5388270" y="1040456"/>
            <a:ext cx="244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Enterobacterales (n=180)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7">
            <a:extLst>
              <a:ext uri="{FF2B5EF4-FFF2-40B4-BE49-F238E27FC236}">
                <a16:creationId xmlns:a16="http://schemas.microsoft.com/office/drawing/2014/main" id="{7E3A6EA0-3D1F-18CE-7AB6-5019CA5A17E2}"/>
              </a:ext>
            </a:extLst>
          </p:cNvPr>
          <p:cNvSpPr txBox="1"/>
          <p:nvPr/>
        </p:nvSpPr>
        <p:spPr>
          <a:xfrm>
            <a:off x="9150872" y="1040456"/>
            <a:ext cx="2445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fermenters (n=103)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7BB48070-ADEE-5CF2-EA7F-F5964A99E721}"/>
              </a:ext>
            </a:extLst>
          </p:cNvPr>
          <p:cNvGrpSpPr/>
          <p:nvPr/>
        </p:nvGrpSpPr>
        <p:grpSpPr>
          <a:xfrm>
            <a:off x="5480143" y="1384099"/>
            <a:ext cx="2261507" cy="1973796"/>
            <a:chOff x="5485113" y="1384099"/>
            <a:chExt cx="2261507" cy="1973796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D9A80BE-BC48-91B3-91C6-E2806C6B270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15867" y="1128423"/>
              <a:ext cx="0" cy="226150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8736CD3A-918C-480F-5DDC-AA8BA205001C}"/>
                </a:ext>
              </a:extLst>
            </p:cNvPr>
            <p:cNvCxnSpPr>
              <a:cxnSpLocks/>
            </p:cNvCxnSpPr>
            <p:nvPr/>
          </p:nvCxnSpPr>
          <p:spPr>
            <a:xfrm>
              <a:off x="6496395" y="1384099"/>
              <a:ext cx="0" cy="197379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2ED90DB-6674-694F-B7AD-0325C612D7C5}"/>
              </a:ext>
            </a:extLst>
          </p:cNvPr>
          <p:cNvSpPr/>
          <p:nvPr/>
        </p:nvSpPr>
        <p:spPr>
          <a:xfrm>
            <a:off x="9297725" y="1399027"/>
            <a:ext cx="2269104" cy="1960136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D6324AE-9BDD-2A99-8878-200698920DBB}"/>
              </a:ext>
            </a:extLst>
          </p:cNvPr>
          <p:cNvGrpSpPr/>
          <p:nvPr/>
        </p:nvGrpSpPr>
        <p:grpSpPr>
          <a:xfrm>
            <a:off x="9280845" y="1384099"/>
            <a:ext cx="2261507" cy="1973796"/>
            <a:chOff x="5485113" y="1384099"/>
            <a:chExt cx="2261507" cy="1973796"/>
          </a:xfrm>
        </p:grpSpPr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283CF70-5E78-7898-5552-71C26BC94D1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15867" y="1128423"/>
              <a:ext cx="0" cy="226150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5AD97A5A-1568-E57A-5A65-DEDA34B42221}"/>
                </a:ext>
              </a:extLst>
            </p:cNvPr>
            <p:cNvCxnSpPr>
              <a:cxnSpLocks/>
            </p:cNvCxnSpPr>
            <p:nvPr/>
          </p:nvCxnSpPr>
          <p:spPr>
            <a:xfrm>
              <a:off x="6496395" y="1384099"/>
              <a:ext cx="0" cy="197379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4AAFA198-2CC1-702B-1E37-D8312825C952}"/>
              </a:ext>
            </a:extLst>
          </p:cNvPr>
          <p:cNvGraphicFramePr>
            <a:graphicFrameLocks noGrp="1"/>
          </p:cNvGraphicFramePr>
          <p:nvPr/>
        </p:nvGraphicFramePr>
        <p:xfrm>
          <a:off x="1813623" y="3408957"/>
          <a:ext cx="2256543" cy="1131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259243882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82739430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849045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4041611143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539357850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17731534"/>
                    </a:ext>
                  </a:extLst>
                </a:gridCol>
              </a:tblGrid>
              <a:tr h="113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</a:tbl>
          </a:graphicData>
        </a:graphic>
      </p:graphicFrame>
      <p:graphicFrame>
        <p:nvGraphicFramePr>
          <p:cNvPr id="65" name="Tableau 64">
            <a:extLst>
              <a:ext uri="{FF2B5EF4-FFF2-40B4-BE49-F238E27FC236}">
                <a16:creationId xmlns:a16="http://schemas.microsoft.com/office/drawing/2014/main" id="{94262BFE-06C1-2083-8454-CD93B42EEC0E}"/>
              </a:ext>
            </a:extLst>
          </p:cNvPr>
          <p:cNvGraphicFramePr>
            <a:graphicFrameLocks noGrp="1"/>
          </p:cNvGraphicFramePr>
          <p:nvPr/>
        </p:nvGraphicFramePr>
        <p:xfrm>
          <a:off x="5504619" y="3408957"/>
          <a:ext cx="2256543" cy="1131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259243882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82739430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849045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4041611143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539357850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17731534"/>
                    </a:ext>
                  </a:extLst>
                </a:gridCol>
              </a:tblGrid>
              <a:tr h="113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</a:tbl>
          </a:graphicData>
        </a:graphic>
      </p:graphicFrame>
      <p:graphicFrame>
        <p:nvGraphicFramePr>
          <p:cNvPr id="66" name="Tableau 65">
            <a:extLst>
              <a:ext uri="{FF2B5EF4-FFF2-40B4-BE49-F238E27FC236}">
                <a16:creationId xmlns:a16="http://schemas.microsoft.com/office/drawing/2014/main" id="{8C324E7F-8B76-9C8B-85CF-9A04FA08FD40}"/>
              </a:ext>
            </a:extLst>
          </p:cNvPr>
          <p:cNvGraphicFramePr>
            <a:graphicFrameLocks noGrp="1"/>
          </p:cNvGraphicFramePr>
          <p:nvPr/>
        </p:nvGraphicFramePr>
        <p:xfrm>
          <a:off x="9297725" y="3408957"/>
          <a:ext cx="2256543" cy="1131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185434836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38663108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259243882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827394309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8490456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4041611143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539357850"/>
                    </a:ext>
                  </a:extLst>
                </a:gridCol>
                <a:gridCol w="250727">
                  <a:extLst>
                    <a:ext uri="{9D8B030D-6E8A-4147-A177-3AD203B41FA5}">
                      <a16:colId xmlns:a16="http://schemas.microsoft.com/office/drawing/2014/main" val="3517731534"/>
                    </a:ext>
                  </a:extLst>
                </a:gridCol>
              </a:tblGrid>
              <a:tr h="113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</a:tbl>
          </a:graphicData>
        </a:graphic>
      </p:graphicFrame>
      <p:graphicFrame>
        <p:nvGraphicFramePr>
          <p:cNvPr id="67" name="Tableau 66">
            <a:extLst>
              <a:ext uri="{FF2B5EF4-FFF2-40B4-BE49-F238E27FC236}">
                <a16:creationId xmlns:a16="http://schemas.microsoft.com/office/drawing/2014/main" id="{D9C2F645-8664-FD48-186D-4A2ACC8ADBA3}"/>
              </a:ext>
            </a:extLst>
          </p:cNvPr>
          <p:cNvGraphicFramePr>
            <a:graphicFrameLocks noGrp="1"/>
          </p:cNvGraphicFramePr>
          <p:nvPr/>
        </p:nvGraphicFramePr>
        <p:xfrm>
          <a:off x="1490272" y="1370851"/>
          <a:ext cx="250727" cy="1973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</a:tblGrid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97738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097427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677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489339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5502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049550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755455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903906"/>
                  </a:ext>
                </a:extLst>
              </a:tr>
            </a:tbl>
          </a:graphicData>
        </a:graphic>
      </p:graphicFrame>
      <p:sp>
        <p:nvSpPr>
          <p:cNvPr id="68" name="TextBox 57">
            <a:extLst>
              <a:ext uri="{FF2B5EF4-FFF2-40B4-BE49-F238E27FC236}">
                <a16:creationId xmlns:a16="http://schemas.microsoft.com/office/drawing/2014/main" id="{91D1E478-EF71-ADAD-35D3-7328CAE88988}"/>
              </a:ext>
            </a:extLst>
          </p:cNvPr>
          <p:cNvSpPr txBox="1"/>
          <p:nvPr/>
        </p:nvSpPr>
        <p:spPr>
          <a:xfrm rot="16200000">
            <a:off x="4365984" y="2322362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UMIC (mg/L)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9" name="Tableau 68">
            <a:extLst>
              <a:ext uri="{FF2B5EF4-FFF2-40B4-BE49-F238E27FC236}">
                <a16:creationId xmlns:a16="http://schemas.microsoft.com/office/drawing/2014/main" id="{AB5A001A-16A9-7D13-EA79-D099B6F78700}"/>
              </a:ext>
            </a:extLst>
          </p:cNvPr>
          <p:cNvGraphicFramePr>
            <a:graphicFrameLocks noGrp="1"/>
          </p:cNvGraphicFramePr>
          <p:nvPr/>
        </p:nvGraphicFramePr>
        <p:xfrm>
          <a:off x="5177711" y="1370851"/>
          <a:ext cx="250727" cy="1973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</a:tblGrid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97738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097427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677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489339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5502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049550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755455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903906"/>
                  </a:ext>
                </a:extLst>
              </a:tr>
            </a:tbl>
          </a:graphicData>
        </a:graphic>
      </p:graphicFrame>
      <p:sp>
        <p:nvSpPr>
          <p:cNvPr id="70" name="TextBox 57">
            <a:extLst>
              <a:ext uri="{FF2B5EF4-FFF2-40B4-BE49-F238E27FC236}">
                <a16:creationId xmlns:a16="http://schemas.microsoft.com/office/drawing/2014/main" id="{B4FFF79D-0104-2E4A-4C82-6439B91CC059}"/>
              </a:ext>
            </a:extLst>
          </p:cNvPr>
          <p:cNvSpPr txBox="1"/>
          <p:nvPr/>
        </p:nvSpPr>
        <p:spPr>
          <a:xfrm rot="16200000">
            <a:off x="8183790" y="2322362"/>
            <a:ext cx="148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UMIC (mg/L)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1" name="Tableau 70">
            <a:extLst>
              <a:ext uri="{FF2B5EF4-FFF2-40B4-BE49-F238E27FC236}">
                <a16:creationId xmlns:a16="http://schemas.microsoft.com/office/drawing/2014/main" id="{4364A521-05DD-37BE-8C6E-1611EED749D4}"/>
              </a:ext>
            </a:extLst>
          </p:cNvPr>
          <p:cNvGraphicFramePr>
            <a:graphicFrameLocks noGrp="1"/>
          </p:cNvGraphicFramePr>
          <p:nvPr/>
        </p:nvGraphicFramePr>
        <p:xfrm>
          <a:off x="8995517" y="1370851"/>
          <a:ext cx="250727" cy="1973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727">
                  <a:extLst>
                    <a:ext uri="{9D8B030D-6E8A-4147-A177-3AD203B41FA5}">
                      <a16:colId xmlns:a16="http://schemas.microsoft.com/office/drawing/2014/main" val="46782978"/>
                    </a:ext>
                  </a:extLst>
                </a:gridCol>
              </a:tblGrid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66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97738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097427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677612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489339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55028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049550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755455"/>
                  </a:ext>
                </a:extLst>
              </a:tr>
              <a:tr h="2193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 32</a:t>
                      </a:r>
                      <a:endParaRPr lang="fr-FR" sz="7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9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246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437B1-21A8-1E1F-2EBE-B1CC0B4C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are MIC values not helpful?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98603F-721E-D554-2C0E-E393FC0BB7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G. </a:t>
            </a:r>
            <a:r>
              <a:rPr lang="fr-FR" dirty="0" err="1"/>
              <a:t>Kahlmeter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#SY187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A35489-72B9-1B33-2DEC-8EB6DC7180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use and misuse of MICs in patient management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772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MIC values are not useful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G. </a:t>
            </a:r>
            <a:r>
              <a:rPr lang="fr-FR" dirty="0" err="1"/>
              <a:t>Kahlmeter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#SY187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289CA14-B6E5-ECAE-A6DC-10FE21761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8052" y="1571357"/>
            <a:ext cx="8611509" cy="3177624"/>
          </a:xfrm>
        </p:spPr>
        <p:txBody>
          <a:bodyPr/>
          <a:lstStyle/>
          <a:p>
            <a:pPr marL="0" indent="0">
              <a:buNone/>
            </a:pPr>
            <a:r>
              <a:rPr lang="fr-FR" sz="2000" b="1">
                <a:solidFill>
                  <a:srgbClr val="96BD24"/>
                </a:solidFill>
              </a:rPr>
              <a:t>1. </a:t>
            </a:r>
            <a:r>
              <a:rPr lang="fr-FR" sz="2000"/>
              <a:t>When incorrect</a:t>
            </a:r>
          </a:p>
          <a:p>
            <a:pPr lvl="1"/>
            <a:r>
              <a:rPr lang="fr-FR" sz="1800"/>
              <a:t>Poor reproducibility </a:t>
            </a:r>
            <a:r>
              <a:rPr lang="fr-FR"/>
              <a:t>(random error)</a:t>
            </a:r>
          </a:p>
          <a:p>
            <a:pPr lvl="1"/>
            <a:r>
              <a:rPr lang="fr-FR" sz="1800"/>
              <a:t>Inaccurate </a:t>
            </a:r>
            <a:r>
              <a:rPr lang="fr-FR"/>
              <a:t>(systematic error)</a:t>
            </a:r>
            <a:endParaRPr lang="fr-FR" sz="1800"/>
          </a:p>
          <a:p>
            <a:pPr lvl="2"/>
            <a:r>
              <a:rPr lang="fr-FR" sz="1600"/>
              <a:t>General bias</a:t>
            </a:r>
          </a:p>
          <a:p>
            <a:pPr lvl="2"/>
            <a:r>
              <a:rPr lang="fr-FR" sz="1600"/>
              <a:t>On-sided bias</a:t>
            </a:r>
          </a:p>
          <a:p>
            <a:pPr marL="0" lvl="2" indent="0">
              <a:spcBef>
                <a:spcPts val="2400"/>
              </a:spcBef>
              <a:buSzPct val="85000"/>
              <a:buNone/>
            </a:pPr>
            <a:r>
              <a:rPr lang="fr-FR" sz="2000" b="1">
                <a:solidFill>
                  <a:srgbClr val="96BD24"/>
                </a:solidFill>
              </a:rPr>
              <a:t>2. </a:t>
            </a:r>
            <a:r>
              <a:rPr lang="fr-FR" sz="2000">
                <a:solidFill>
                  <a:schemeClr val="tx1"/>
                </a:solidFill>
              </a:rPr>
              <a:t>When truncated </a:t>
            </a:r>
            <a:r>
              <a:rPr lang="fr-FR" sz="1800">
                <a:solidFill>
                  <a:schemeClr val="tx1"/>
                </a:solidFill>
              </a:rPr>
              <a:t>(incomplete concentration series)</a:t>
            </a:r>
          </a:p>
          <a:p>
            <a:pPr marL="0" lvl="2" indent="0">
              <a:spcBef>
                <a:spcPts val="2400"/>
              </a:spcBef>
              <a:buSzPct val="85000"/>
              <a:buNone/>
            </a:pPr>
            <a:r>
              <a:rPr lang="fr-FR" sz="2000" b="1">
                <a:solidFill>
                  <a:srgbClr val="96BD24"/>
                </a:solidFill>
              </a:rPr>
              <a:t>3. </a:t>
            </a:r>
            <a:r>
              <a:rPr lang="fr-FR" sz="2000">
                <a:solidFill>
                  <a:schemeClr val="tx1"/>
                </a:solidFill>
              </a:rPr>
              <a:t>When inside the wild type distribution </a:t>
            </a:r>
            <a:r>
              <a:rPr lang="fr-FR" sz="1800">
                <a:solidFill>
                  <a:schemeClr val="tx1"/>
                </a:solidFill>
              </a:rPr>
              <a:t>(representing a false discrimination)</a:t>
            </a:r>
          </a:p>
        </p:txBody>
      </p:sp>
    </p:spTree>
    <p:extLst>
      <p:ext uri="{BB962C8B-B14F-4D97-AF65-F5344CB8AC3E}">
        <p14:creationId xmlns:p14="http://schemas.microsoft.com/office/powerpoint/2010/main" val="36153695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 summary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G. Kahlmeter et al., ECCMID</a:t>
            </a:r>
            <a:r>
              <a:rPr lang="fr-FR" baseline="30000"/>
              <a:t>®</a:t>
            </a:r>
            <a:r>
              <a:rPr lang="fr-FR"/>
              <a:t> 2023, Abs #SY187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1299408" y="1099409"/>
            <a:ext cx="10617289" cy="4232354"/>
          </a:xfrm>
        </p:spPr>
        <p:txBody>
          <a:bodyPr>
            <a:noAutofit/>
          </a:bodyPr>
          <a:lstStyle/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/>
              <a:t>One </a:t>
            </a:r>
            <a:r>
              <a:rPr lang="fr-FR" sz="1600" dirty="0" err="1"/>
              <a:t>advantage</a:t>
            </a:r>
            <a:r>
              <a:rPr lang="fr-FR" sz="1600" dirty="0"/>
              <a:t> of </a:t>
            </a:r>
            <a:r>
              <a:rPr lang="fr-FR" sz="1600"/>
              <a:t>phenotypic</a:t>
            </a:r>
            <a:r>
              <a:rPr lang="fr-FR" sz="1600" dirty="0"/>
              <a:t> </a:t>
            </a:r>
            <a:r>
              <a:rPr lang="fr-FR" sz="1600" dirty="0" err="1"/>
              <a:t>susceptibility</a:t>
            </a:r>
            <a:r>
              <a:rPr lang="fr-FR" sz="1600" dirty="0"/>
              <a:t> </a:t>
            </a:r>
            <a:r>
              <a:rPr lang="fr-FR" sz="1600" dirty="0" err="1"/>
              <a:t>testing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quantitative – one </a:t>
            </a:r>
            <a:r>
              <a:rPr lang="fr-FR" sz="1600" dirty="0" err="1"/>
              <a:t>organism</a:t>
            </a:r>
            <a:r>
              <a:rPr lang="fr-FR" sz="1600" dirty="0"/>
              <a:t> 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considered</a:t>
            </a:r>
            <a:r>
              <a:rPr lang="fr-FR" sz="1600" dirty="0"/>
              <a:t> more sensitive to a </a:t>
            </a:r>
            <a:r>
              <a:rPr lang="fr-FR" sz="1600" dirty="0" err="1"/>
              <a:t>defined</a:t>
            </a:r>
            <a:r>
              <a:rPr lang="fr-FR" sz="1600" dirty="0"/>
              <a:t> agent </a:t>
            </a:r>
            <a:r>
              <a:rPr lang="fr-FR" sz="1600" dirty="0" err="1"/>
              <a:t>than</a:t>
            </a:r>
            <a:r>
              <a:rPr lang="fr-FR" sz="1600" dirty="0"/>
              <a:t> </a:t>
            </a:r>
            <a:r>
              <a:rPr lang="fr-FR" sz="1600" dirty="0" err="1"/>
              <a:t>another</a:t>
            </a:r>
            <a:r>
              <a:rPr lang="fr-FR" sz="1600" dirty="0"/>
              <a:t> </a:t>
            </a:r>
            <a:r>
              <a:rPr lang="fr-FR" sz="1600" dirty="0" err="1"/>
              <a:t>organism</a:t>
            </a:r>
            <a:r>
              <a:rPr lang="fr-FR" sz="1600" dirty="0"/>
              <a:t>.</a:t>
            </a:r>
          </a:p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 err="1"/>
              <a:t>However</a:t>
            </a:r>
            <a:r>
              <a:rPr lang="fr-FR" sz="1600" dirty="0"/>
              <a:t>, </a:t>
            </a:r>
            <a:r>
              <a:rPr lang="fr-FR" sz="1600" dirty="0" err="1"/>
              <a:t>with</a:t>
            </a:r>
            <a:r>
              <a:rPr lang="fr-FR" sz="1600" dirty="0"/>
              <a:t> MIC-values </a:t>
            </a:r>
            <a:r>
              <a:rPr lang="fr-FR" sz="1600" dirty="0" err="1"/>
              <a:t>inside</a:t>
            </a:r>
            <a:r>
              <a:rPr lang="fr-FR" sz="1600" dirty="0"/>
              <a:t> the </a:t>
            </a:r>
            <a:r>
              <a:rPr lang="fr-FR" sz="1600" dirty="0" err="1"/>
              <a:t>wild</a:t>
            </a:r>
            <a:r>
              <a:rPr lang="fr-FR" sz="1600" dirty="0"/>
              <a:t> type, quantitative </a:t>
            </a:r>
            <a:r>
              <a:rPr lang="fr-FR" sz="1600" dirty="0" err="1"/>
              <a:t>comparisons</a:t>
            </a:r>
            <a:r>
              <a:rPr lang="fr-FR" sz="1600" dirty="0"/>
              <a:t> are </a:t>
            </a:r>
            <a:r>
              <a:rPr lang="fr-FR" sz="1600" dirty="0" err="1"/>
              <a:t>meaningless</a:t>
            </a:r>
            <a:r>
              <a:rPr lang="fr-FR" sz="1600" dirty="0"/>
              <a:t>. The </a:t>
            </a:r>
            <a:r>
              <a:rPr lang="fr-FR" sz="1600" dirty="0" err="1"/>
              <a:t>difference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isolates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small</a:t>
            </a:r>
            <a:r>
              <a:rPr lang="fr-FR" sz="1600" dirty="0"/>
              <a:t> and </a:t>
            </a:r>
            <a:r>
              <a:rPr lang="fr-FR" sz="1600" dirty="0" err="1"/>
              <a:t>poor</a:t>
            </a:r>
            <a:r>
              <a:rPr lang="fr-FR" sz="1600" dirty="0"/>
              <a:t> </a:t>
            </a:r>
            <a:r>
              <a:rPr lang="fr-FR" sz="1600" dirty="0" err="1"/>
              <a:t>reproducibility</a:t>
            </a:r>
            <a:r>
              <a:rPr lang="fr-FR" sz="1600" dirty="0"/>
              <a:t> </a:t>
            </a:r>
            <a:r>
              <a:rPr lang="fr-FR" sz="1600" dirty="0" err="1"/>
              <a:t>obviates</a:t>
            </a:r>
            <a:r>
              <a:rPr lang="fr-FR" sz="1600" dirty="0"/>
              <a:t> discrimination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them</a:t>
            </a:r>
            <a:r>
              <a:rPr lang="fr-FR" sz="1600" dirty="0"/>
              <a:t>.</a:t>
            </a:r>
          </a:p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 err="1"/>
              <a:t>Thus</a:t>
            </a:r>
            <a:r>
              <a:rPr lang="fr-FR" sz="1600" dirty="0"/>
              <a:t>, an MIC </a:t>
            </a:r>
            <a:r>
              <a:rPr lang="fr-FR" sz="1600" dirty="0" err="1"/>
              <a:t>inside</a:t>
            </a:r>
            <a:r>
              <a:rPr lang="fr-FR" sz="1600" dirty="0"/>
              <a:t> the </a:t>
            </a:r>
            <a:r>
              <a:rPr lang="fr-FR" sz="1600" dirty="0" err="1"/>
              <a:t>wild</a:t>
            </a:r>
            <a:r>
              <a:rPr lang="fr-FR" sz="1600" dirty="0"/>
              <a:t> type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useful</a:t>
            </a:r>
            <a:r>
              <a:rPr lang="fr-FR" sz="1600" dirty="0"/>
              <a:t> </a:t>
            </a:r>
            <a:r>
              <a:rPr lang="fr-FR" sz="1600" dirty="0" err="1"/>
              <a:t>only</a:t>
            </a:r>
            <a:r>
              <a:rPr lang="fr-FR" sz="1600" dirty="0"/>
              <a:t> to </a:t>
            </a:r>
            <a:r>
              <a:rPr lang="fr-FR" sz="1600" dirty="0" err="1"/>
              <a:t>confirm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the </a:t>
            </a:r>
            <a:r>
              <a:rPr lang="fr-FR" sz="1600" dirty="0" err="1"/>
              <a:t>organism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a </a:t>
            </a:r>
            <a:r>
              <a:rPr lang="fr-FR" sz="1600" dirty="0" err="1"/>
              <a:t>wild</a:t>
            </a:r>
            <a:r>
              <a:rPr lang="fr-FR" sz="1600" dirty="0"/>
              <a:t> type </a:t>
            </a:r>
            <a:r>
              <a:rPr lang="fr-FR" sz="1600" dirty="0" err="1"/>
              <a:t>organism</a:t>
            </a:r>
            <a:r>
              <a:rPr lang="fr-FR" sz="1600" dirty="0"/>
              <a:t>. </a:t>
            </a:r>
            <a:br>
              <a:rPr lang="fr-FR" sz="1600" dirty="0"/>
            </a:br>
            <a:r>
              <a:rPr lang="fr-FR" sz="1600" dirty="0"/>
              <a:t>This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why</a:t>
            </a:r>
            <a:r>
              <a:rPr lang="fr-FR" sz="1600" dirty="0"/>
              <a:t> </a:t>
            </a:r>
            <a:r>
              <a:rPr lang="fr-FR" sz="1600" dirty="0" err="1"/>
              <a:t>defining</a:t>
            </a:r>
            <a:r>
              <a:rPr lang="fr-FR" sz="1600" dirty="0"/>
              <a:t> the </a:t>
            </a:r>
            <a:r>
              <a:rPr lang="fr-FR" sz="1600" dirty="0" err="1"/>
              <a:t>wild</a:t>
            </a:r>
            <a:r>
              <a:rPr lang="fr-FR" sz="1600" dirty="0"/>
              <a:t> type distribution and the ECOFF </a:t>
            </a:r>
            <a:r>
              <a:rPr lang="fr-FR" sz="1600" dirty="0" err="1"/>
              <a:t>is</a:t>
            </a:r>
            <a:r>
              <a:rPr lang="fr-FR" sz="1600" dirty="0"/>
              <a:t> important and </a:t>
            </a:r>
            <a:r>
              <a:rPr lang="fr-FR" sz="1600" dirty="0" err="1"/>
              <a:t>why</a:t>
            </a:r>
            <a:r>
              <a:rPr lang="fr-FR" sz="1600" dirty="0"/>
              <a:t> EUCAST </a:t>
            </a:r>
            <a:r>
              <a:rPr lang="fr-FR" sz="1600" dirty="0" err="1"/>
              <a:t>breakpoints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do not split </a:t>
            </a:r>
            <a:r>
              <a:rPr lang="fr-FR" sz="1600" dirty="0" err="1"/>
              <a:t>wild</a:t>
            </a:r>
            <a:r>
              <a:rPr lang="fr-FR" sz="1600" dirty="0"/>
              <a:t> type distributions of important </a:t>
            </a:r>
            <a:r>
              <a:rPr lang="fr-FR" sz="1600" dirty="0" err="1"/>
              <a:t>target</a:t>
            </a:r>
            <a:r>
              <a:rPr lang="fr-FR" sz="1600" dirty="0"/>
              <a:t> </a:t>
            </a:r>
            <a:r>
              <a:rPr lang="fr-FR" sz="1600" dirty="0" err="1"/>
              <a:t>organisms</a:t>
            </a:r>
            <a:r>
              <a:rPr lang="fr-FR" sz="1600" dirty="0"/>
              <a:t>.</a:t>
            </a:r>
          </a:p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/>
              <a:t>There </a:t>
            </a:r>
            <a:r>
              <a:rPr lang="fr-FR" sz="1600" dirty="0" err="1"/>
              <a:t>is</a:t>
            </a:r>
            <a:r>
              <a:rPr lang="fr-FR" sz="1600" dirty="0"/>
              <a:t> no discernable </a:t>
            </a:r>
            <a:r>
              <a:rPr lang="fr-FR" sz="1600" dirty="0" err="1"/>
              <a:t>correlation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outcome</a:t>
            </a:r>
            <a:r>
              <a:rPr lang="fr-FR" sz="1600" dirty="0"/>
              <a:t> and MIC for </a:t>
            </a:r>
            <a:r>
              <a:rPr lang="fr-FR" sz="1600" dirty="0" err="1"/>
              <a:t>isolates</a:t>
            </a:r>
            <a:r>
              <a:rPr lang="fr-FR" sz="1600" dirty="0"/>
              <a:t> </a:t>
            </a:r>
            <a:r>
              <a:rPr lang="fr-FR" sz="1600" dirty="0" err="1"/>
              <a:t>belonging</a:t>
            </a:r>
            <a:r>
              <a:rPr lang="fr-FR" sz="1600" dirty="0"/>
              <a:t> to the </a:t>
            </a:r>
            <a:r>
              <a:rPr lang="fr-FR" sz="1600" dirty="0" err="1"/>
              <a:t>wild</a:t>
            </a:r>
            <a:r>
              <a:rPr lang="fr-FR" sz="1600" dirty="0"/>
              <a:t> type distribution.</a:t>
            </a:r>
          </a:p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/>
              <a:t>The </a:t>
            </a:r>
            <a:r>
              <a:rPr lang="fr-FR" sz="1600" dirty="0" err="1"/>
              <a:t>biological</a:t>
            </a:r>
            <a:r>
              <a:rPr lang="fr-FR" sz="1600" dirty="0"/>
              <a:t> variation </a:t>
            </a:r>
            <a:r>
              <a:rPr lang="fr-FR" sz="1600" dirty="0" err="1"/>
              <a:t>inside</a:t>
            </a:r>
            <a:r>
              <a:rPr lang="fr-FR" sz="1600" dirty="0"/>
              <a:t> the </a:t>
            </a:r>
            <a:r>
              <a:rPr lang="fr-FR" sz="1600" dirty="0" err="1"/>
              <a:t>wild</a:t>
            </a:r>
            <a:r>
              <a:rPr lang="fr-FR" sz="1600" dirty="0"/>
              <a:t> type distribution, </a:t>
            </a:r>
            <a:r>
              <a:rPr lang="fr-FR" sz="1600" dirty="0" err="1"/>
              <a:t>related</a:t>
            </a:r>
            <a:r>
              <a:rPr lang="fr-FR" sz="1600" dirty="0"/>
              <a:t> to the </a:t>
            </a:r>
            <a:r>
              <a:rPr lang="fr-FR" sz="1600" dirty="0" err="1"/>
              <a:t>antimicrobial</a:t>
            </a:r>
            <a:r>
              <a:rPr lang="fr-FR" sz="1600" dirty="0"/>
              <a:t> agent and not to </a:t>
            </a:r>
            <a:r>
              <a:rPr lang="fr-FR" sz="1600" dirty="0" err="1"/>
              <a:t>other</a:t>
            </a:r>
            <a:r>
              <a:rPr lang="fr-FR" sz="1600" dirty="0"/>
              <a:t> </a:t>
            </a:r>
            <a:r>
              <a:rPr lang="fr-FR" sz="1600" dirty="0" err="1"/>
              <a:t>biological</a:t>
            </a:r>
            <a:r>
              <a:rPr lang="fr-FR" sz="1600" dirty="0"/>
              <a:t> traits, </a:t>
            </a:r>
            <a:r>
              <a:rPr lang="fr-FR" sz="1600" dirty="0" err="1"/>
              <a:t>is</a:t>
            </a:r>
            <a:r>
              <a:rPr lang="fr-FR" sz="1600" dirty="0"/>
              <a:t> not </a:t>
            </a:r>
            <a:r>
              <a:rPr lang="fr-FR" sz="1600" dirty="0" err="1"/>
              <a:t>known</a:t>
            </a:r>
            <a:r>
              <a:rPr lang="fr-FR" sz="1600" dirty="0"/>
              <a:t>.</a:t>
            </a:r>
          </a:p>
          <a:p>
            <a:pPr marL="250825" indent="-250825">
              <a:lnSpc>
                <a:spcPts val="2100"/>
              </a:lnSpc>
              <a:spcBef>
                <a:spcPts val="1800"/>
              </a:spcBef>
            </a:pPr>
            <a:r>
              <a:rPr lang="fr-FR" sz="1600" dirty="0"/>
              <a:t>The ECOFF </a:t>
            </a:r>
            <a:r>
              <a:rPr lang="fr-FR" sz="1600" dirty="0" err="1"/>
              <a:t>is</a:t>
            </a:r>
            <a:r>
              <a:rPr lang="fr-FR" sz="1600" dirty="0"/>
              <a:t> by EUCAST </a:t>
            </a:r>
            <a:r>
              <a:rPr lang="fr-FR" sz="1600" dirty="0" err="1"/>
              <a:t>considered</a:t>
            </a:r>
            <a:r>
              <a:rPr lang="fr-FR" sz="1600" dirty="0"/>
              <a:t> the relevant MIC-value for </a:t>
            </a:r>
            <a:r>
              <a:rPr lang="fr-FR" sz="1600" dirty="0" err="1"/>
              <a:t>predictions</a:t>
            </a:r>
            <a:r>
              <a:rPr lang="fr-FR" sz="1600" dirty="0"/>
              <a:t> </a:t>
            </a:r>
            <a:r>
              <a:rPr lang="fr-FR" sz="1600" dirty="0" err="1"/>
              <a:t>involving</a:t>
            </a:r>
            <a:r>
              <a:rPr lang="fr-FR" sz="1600" dirty="0"/>
              <a:t> </a:t>
            </a:r>
            <a:r>
              <a:rPr lang="fr-FR" sz="1600" dirty="0" err="1"/>
              <a:t>strains</a:t>
            </a:r>
            <a:r>
              <a:rPr lang="fr-FR" sz="1600" dirty="0"/>
              <a:t> </a:t>
            </a:r>
            <a:r>
              <a:rPr lang="fr-FR" sz="1600" dirty="0" err="1"/>
              <a:t>devoid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of </a:t>
            </a:r>
            <a:r>
              <a:rPr lang="fr-FR" sz="1600" dirty="0" err="1"/>
              <a:t>resistance</a:t>
            </a:r>
            <a:r>
              <a:rPr lang="fr-FR" sz="1600" dirty="0"/>
              <a:t> </a:t>
            </a:r>
            <a:r>
              <a:rPr lang="fr-FR" sz="1600" dirty="0" err="1"/>
              <a:t>mechanisms</a:t>
            </a:r>
            <a:r>
              <a:rPr lang="fr-F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187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437B1-21A8-1E1F-2EBE-B1CC0B4C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are MICs important?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98603F-721E-D554-2C0E-E393FC0BB7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V. </a:t>
            </a:r>
            <a:r>
              <a:rPr lang="fr-FR" dirty="0" err="1"/>
              <a:t>Cattoir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#SY187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A35489-72B9-1B33-2DEC-8EB6DC7180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use and misuse of MICs in patient management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74025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802F7-77A4-6B78-55FF-A9B33025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2237B0-25EF-230B-92E3-2124DF2FC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V. </a:t>
            </a:r>
            <a:r>
              <a:rPr lang="fr-FR" dirty="0" err="1"/>
              <a:t>Cattoir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#SY187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/>
              <a:t>Real-life situations for which MIC determination can be recommended: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1586269" y="1489587"/>
          <a:ext cx="9489770" cy="3701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5461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 resistance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Whenever an alternative </a:t>
                      </a:r>
                      <a:b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the reference treatment is used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ESBL </a:t>
                      </a: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(e.g., use of tazocilline or cefepime)</a:t>
                      </a:r>
                    </a:p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Carbapenemase </a:t>
                      </a:r>
                      <a:b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(e.g., use of combination of car-bapenems)</a:t>
                      </a:r>
                      <a:endParaRPr lang="fr-FR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461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 site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antibiotics with limited diffusion </a:t>
                      </a:r>
                      <a:b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used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Meningitis, endocarditis</a:t>
                      </a:r>
                    </a:p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Prostatitis, bone and joint infections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461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characteristics</a:t>
                      </a:r>
                      <a:endParaRPr lang="da-DK" sz="14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the population is a risk </a:t>
                      </a:r>
                      <a:b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under-exposure</a:t>
                      </a:r>
                      <a:endParaRPr lang="da-DK" sz="1400" b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8" indent="-147638" algn="l" defTabSz="609585" rtl="0" eaLnBrk="1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Augmented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renal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clearance 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(e.g., </a:t>
                      </a:r>
                      <a:r>
                        <a:rPr lang="fr-FR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vancomycin</a:t>
                      </a:r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fr-FR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most</a:t>
                      </a:r>
                      <a:r>
                        <a:rPr lang="fr-FR" sz="13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ß-</a:t>
                      </a:r>
                      <a:r>
                        <a:rPr lang="fr-FR" sz="13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lactams</a:t>
                      </a:r>
                      <a:r>
                        <a:rPr lang="fr-FR" sz="13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147638" indent="-147638" algn="l" defTabSz="609585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Acute care patients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461">
                <a:tc>
                  <a:txBody>
                    <a:bodyPr/>
                    <a:lstStyle/>
                    <a:p>
                      <a:pPr marL="0" indent="0"/>
                      <a:r>
                        <a:rPr lang="da-DK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outcome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da-DK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the outcome is not favorable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Persistence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bacteremia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47638" indent="-147638" algn="l" defTabSz="609585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rgbClr val="96BD24"/>
                        </a:buClr>
                        <a:buFont typeface="Arial" panose="020B0604020202020204" pitchFamily="34" charset="0"/>
                        <a:buChar char="●"/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Relapse</a:t>
                      </a:r>
                    </a:p>
                  </a:txBody>
                  <a:tcPr marL="108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F254DB9B-CA12-DF3F-2D04-D65B0F830EAB}"/>
              </a:ext>
            </a:extLst>
          </p:cNvPr>
          <p:cNvSpPr txBox="1">
            <a:spLocks/>
          </p:cNvSpPr>
          <p:nvPr/>
        </p:nvSpPr>
        <p:spPr>
          <a:xfrm>
            <a:off x="960193" y="5807676"/>
            <a:ext cx="11104990" cy="38017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Adapted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Magréault</a:t>
            </a:r>
            <a:r>
              <a:rPr lang="fr-FR" dirty="0"/>
              <a:t> et al. </a:t>
            </a:r>
            <a:r>
              <a:rPr lang="fr-FR" dirty="0" err="1"/>
              <a:t>Antibiotics</a:t>
            </a:r>
            <a:r>
              <a:rPr lang="fr-FR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7391559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2E4D2-D313-0BA7-D592-1C08A827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Gram-positive cocci and other less commonly isolated anaerobes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080CB-2D89-CB39-F77D-E6F412CD2B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A. </a:t>
            </a:r>
            <a:r>
              <a:rPr lang="fr-FR" dirty="0" err="1"/>
              <a:t>Veloo</a:t>
            </a:r>
            <a:r>
              <a:rPr lang="fr-FR" dirty="0"/>
              <a:t> et al., ECCMID</a:t>
            </a:r>
            <a:r>
              <a:rPr lang="fr-FR" baseline="30000" dirty="0"/>
              <a:t>®</a:t>
            </a:r>
            <a:r>
              <a:rPr lang="fr-FR" dirty="0"/>
              <a:t> 2023, Abs #SY226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8C4389-FF0F-6A51-FA5C-0E24CDD64B2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45267" y="148485"/>
            <a:ext cx="9546185" cy="360864"/>
          </a:xfrm>
        </p:spPr>
        <p:txBody>
          <a:bodyPr/>
          <a:lstStyle/>
          <a:p>
            <a:r>
              <a:rPr lang="en-US" dirty="0"/>
              <a:t>Unusual resistance and new antimicrobials for difficult to treat anaerobic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0634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017342" y="1431279"/>
          <a:ext cx="3243696" cy="394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0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Genus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of total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Bacteroides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16.2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Prevotella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13.8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Cutibacterium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Actinomyces 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spp.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GPACs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19.1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Fusobacterium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spp.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Veillonella</a:t>
                      </a:r>
                      <a:r>
                        <a:rPr lang="en-US" sz="1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Porphyromonas</a:t>
                      </a:r>
                      <a:r>
                        <a:rPr lang="en-US" sz="1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Parabacteroides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686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genera**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9082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Distribution genera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890FAA4-922F-AD9E-C6EB-0E858FCFC1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A. </a:t>
            </a:r>
            <a:r>
              <a:rPr lang="fr-FR" dirty="0" err="1"/>
              <a:t>Veloo</a:t>
            </a:r>
            <a:r>
              <a:rPr lang="fr-FR" dirty="0"/>
              <a:t> et al., ECCMID</a:t>
            </a:r>
            <a:r>
              <a:rPr lang="fr-FR" baseline="30000" dirty="0"/>
              <a:t>® </a:t>
            </a:r>
            <a:r>
              <a:rPr lang="fr-FR" dirty="0"/>
              <a:t>2023, Abs #SY226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606886-34EE-548D-B1B8-FE4B4552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93" y="865985"/>
            <a:ext cx="3669864" cy="582613"/>
          </a:xfrm>
        </p:spPr>
        <p:txBody>
          <a:bodyPr>
            <a:normAutofit/>
          </a:bodyPr>
          <a:lstStyle/>
          <a:p>
            <a:r>
              <a:rPr lang="fr-FR" sz="1800"/>
              <a:t>Distribution genera UMCG (2022)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AC6D08D-CA39-BBBC-6FCF-9483A8893E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192" y="5646659"/>
            <a:ext cx="4348407" cy="4596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900" dirty="0"/>
              <a:t>** </a:t>
            </a:r>
            <a:r>
              <a:rPr lang="fr-FR" sz="900" dirty="0" err="1"/>
              <a:t>Bilophila</a:t>
            </a:r>
            <a:r>
              <a:rPr lang="fr-FR" sz="900" dirty="0"/>
              <a:t>, </a:t>
            </a:r>
            <a:r>
              <a:rPr lang="fr-FR" sz="900" dirty="0" err="1"/>
              <a:t>Dialister</a:t>
            </a:r>
            <a:r>
              <a:rPr lang="fr-FR" sz="900" dirty="0"/>
              <a:t>, </a:t>
            </a:r>
            <a:r>
              <a:rPr lang="fr-FR" sz="900" i="0" dirty="0" err="1"/>
              <a:t>Atopobium</a:t>
            </a:r>
            <a:r>
              <a:rPr lang="fr-FR" sz="900" i="0" dirty="0"/>
              <a:t>, </a:t>
            </a:r>
            <a:r>
              <a:rPr lang="fr-FR" sz="900" i="0" dirty="0" err="1"/>
              <a:t>Eggerthella</a:t>
            </a:r>
            <a:r>
              <a:rPr lang="fr-FR" sz="900" i="0" dirty="0"/>
              <a:t>, </a:t>
            </a:r>
            <a:r>
              <a:rPr lang="fr-FR" sz="900" i="0" dirty="0" err="1"/>
              <a:t>Bifidobacterium</a:t>
            </a:r>
            <a:r>
              <a:rPr lang="fr-FR" sz="900" i="0" dirty="0"/>
              <a:t> etc.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4042D6D-B39F-BD5F-5056-DF75752AEFFB}"/>
              </a:ext>
            </a:extLst>
          </p:cNvPr>
          <p:cNvSpPr txBox="1">
            <a:spLocks/>
          </p:cNvSpPr>
          <p:nvPr/>
        </p:nvSpPr>
        <p:spPr>
          <a:xfrm>
            <a:off x="4846845" y="865985"/>
            <a:ext cx="2823956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800"/>
              <a:t>Distribution GPACs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5BBF1F4D-4F1A-15F8-5256-827E26350C79}"/>
              </a:ext>
            </a:extLst>
          </p:cNvPr>
          <p:cNvGraphicFramePr>
            <a:graphicFrameLocks noGrp="1"/>
          </p:cNvGraphicFramePr>
          <p:nvPr/>
        </p:nvGraphicFramePr>
        <p:xfrm>
          <a:off x="4919414" y="1431279"/>
          <a:ext cx="3243696" cy="232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0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Genus 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magna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22.3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 micra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23.5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Peptoniphilus</a:t>
                      </a:r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24.0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Anaerococcus</a:t>
                      </a:r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22.9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400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Peptostreptococcus</a:t>
                      </a:r>
                      <a:r>
                        <a:rPr lang="en-US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spp.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29874546-0BF2-08C8-65F1-F8EA911BF895}"/>
              </a:ext>
            </a:extLst>
          </p:cNvPr>
          <p:cNvSpPr txBox="1">
            <a:spLocks/>
          </p:cNvSpPr>
          <p:nvPr/>
        </p:nvSpPr>
        <p:spPr>
          <a:xfrm>
            <a:off x="8719895" y="1881638"/>
            <a:ext cx="3139464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1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24B03C6-9B4D-AB72-ADCC-F48DCB6ACBDF}"/>
              </a:ext>
            </a:extLst>
          </p:cNvPr>
          <p:cNvGraphicFramePr>
            <a:graphicFrameLocks noGrp="1"/>
          </p:cNvGraphicFramePr>
          <p:nvPr/>
        </p:nvGraphicFramePr>
        <p:xfrm>
          <a:off x="8821486" y="2956994"/>
          <a:ext cx="3132000" cy="2933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0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distribution </a:t>
                      </a:r>
                      <a:endParaRPr lang="fr-F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isolates (%)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Bacteroides </a:t>
                      </a:r>
                      <a:endParaRPr lang="en-US" sz="14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398 (46.0)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Parabacteroides </a:t>
                      </a:r>
                      <a:endParaRPr lang="en-US" sz="14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31(4.0)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Prevotella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160 (18.0)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Veillonella</a:t>
                      </a:r>
                      <a:endParaRPr lang="en-US" sz="14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(4.0)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Fusobactenum 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(4.0)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Clostridium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 (8.0)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6357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Parvimonas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(4.0)</a:t>
                      </a: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3288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i="1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Finegoldia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(1.0)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687694"/>
                  </a:ext>
                </a:extLst>
              </a:tr>
            </a:tbl>
          </a:graphicData>
        </a:graphic>
      </p:graphicFrame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4540193B-E5E8-4061-3124-1B13227F1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9895" y="2287493"/>
            <a:ext cx="3139464" cy="58261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</a:rPr>
              <a:t>Genera  distribution among the analyzed isolates.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22FCA58-03BF-1F35-7777-122A079A5D4F}"/>
              </a:ext>
            </a:extLst>
          </p:cNvPr>
          <p:cNvCxnSpPr/>
          <p:nvPr/>
        </p:nvCxnSpPr>
        <p:spPr>
          <a:xfrm>
            <a:off x="8813465" y="2287493"/>
            <a:ext cx="30378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DA2DCE10-92BB-087F-8A47-DEA51E864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8" t="23473" r="32578" b="51527"/>
          <a:stretch/>
        </p:blipFill>
        <p:spPr>
          <a:xfrm>
            <a:off x="8719895" y="704280"/>
            <a:ext cx="3243696" cy="129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1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2E4D2-D313-0BA7-D592-1C08A827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Clostridia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080CB-2D89-CB39-F77D-E6F412CD2B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L. Dubreuil et al., ECCMID</a:t>
            </a:r>
            <a:r>
              <a:rPr lang="fr-FR" baseline="30000" dirty="0"/>
              <a:t>®</a:t>
            </a:r>
            <a:r>
              <a:rPr lang="fr-FR" dirty="0"/>
              <a:t> 2023, Abs #SY226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8C4389-FF0F-6A51-FA5C-0E24CDD64B2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45267" y="148485"/>
            <a:ext cx="9546185" cy="360864"/>
          </a:xfrm>
        </p:spPr>
        <p:txBody>
          <a:bodyPr/>
          <a:lstStyle/>
          <a:p>
            <a:r>
              <a:rPr lang="en-US" dirty="0"/>
              <a:t>Unusual resistance and new antimicrobials for difficult to treat anaerobic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27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Hot topics in sepsis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5935F1B-A747-FEAA-D227-FE07C9F89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S. </a:t>
            </a:r>
            <a:r>
              <a:rPr lang="fr-FR" dirty="0" err="1">
                <a:solidFill>
                  <a:srgbClr val="FFFFFF"/>
                </a:solidFill>
              </a:rPr>
              <a:t>Abbara</a:t>
            </a:r>
            <a:r>
              <a:rPr lang="fr-FR" dirty="0">
                <a:solidFill>
                  <a:srgbClr val="FFFFFF"/>
                </a:solidFill>
              </a:rPr>
              <a:t> et al., ECCMID</a:t>
            </a:r>
            <a:r>
              <a:rPr lang="fr-FR" baseline="30000" dirty="0">
                <a:solidFill>
                  <a:srgbClr val="FFFFFF"/>
                </a:solidFill>
              </a:rPr>
              <a:t>®</a:t>
            </a:r>
            <a:r>
              <a:rPr lang="fr-FR" dirty="0">
                <a:solidFill>
                  <a:srgbClr val="FFFFFF"/>
                </a:solidFill>
              </a:rPr>
              <a:t> 2023, Abs #O0042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1EFB1-D600-7C15-3FC2-9EEA44FD73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194" y="941396"/>
            <a:ext cx="11104989" cy="20346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Impact of </a:t>
            </a:r>
            <a:r>
              <a:rPr lang="fr-FR" sz="2000" b="1" dirty="0" err="1"/>
              <a:t>antimicrobial</a:t>
            </a:r>
            <a:r>
              <a:rPr lang="fr-FR" sz="2000" b="1" dirty="0"/>
              <a:t> </a:t>
            </a:r>
            <a:r>
              <a:rPr lang="fr-FR" sz="2000" b="1" dirty="0" err="1"/>
              <a:t>resistance</a:t>
            </a:r>
            <a:r>
              <a:rPr lang="fr-FR" sz="2000" b="1" dirty="0"/>
              <a:t> </a:t>
            </a:r>
            <a:r>
              <a:rPr lang="fr-FR" sz="2000" dirty="0"/>
              <a:t>on </a:t>
            </a:r>
            <a:r>
              <a:rPr lang="fr-FR" sz="2000" b="1" dirty="0" err="1"/>
              <a:t>risk</a:t>
            </a:r>
            <a:r>
              <a:rPr lang="fr-FR" sz="2000" b="1" dirty="0"/>
              <a:t> of </a:t>
            </a:r>
            <a:r>
              <a:rPr lang="fr-FR" sz="2000" b="1" dirty="0" err="1"/>
              <a:t>recurrence</a:t>
            </a:r>
            <a:r>
              <a:rPr lang="fr-FR" sz="2000" b="1" dirty="0"/>
              <a:t> of </a:t>
            </a:r>
            <a:r>
              <a:rPr lang="fr-FR" sz="2000" b="1" dirty="0" err="1"/>
              <a:t>bacteremia</a:t>
            </a:r>
            <a:r>
              <a:rPr lang="fr-FR" sz="2000" b="1" dirty="0"/>
              <a:t> at 1 </a:t>
            </a:r>
            <a:r>
              <a:rPr lang="fr-FR" sz="2000" b="1" dirty="0" err="1"/>
              <a:t>year</a:t>
            </a:r>
            <a:r>
              <a:rPr lang="fr-FR" sz="2000" b="1" dirty="0"/>
              <a:t> </a:t>
            </a:r>
            <a:r>
              <a:rPr lang="fr-FR" sz="2000" dirty="0"/>
              <a:t>(all </a:t>
            </a:r>
            <a:r>
              <a:rPr lang="fr-FR" sz="2000" dirty="0" err="1"/>
              <a:t>species</a:t>
            </a:r>
            <a:r>
              <a:rPr lang="fr-FR" sz="2000" dirty="0"/>
              <a:t>, </a:t>
            </a:r>
            <a:r>
              <a:rPr lang="fr-FR" sz="2000" dirty="0" err="1"/>
              <a:t>community-onset</a:t>
            </a:r>
            <a:r>
              <a:rPr lang="fr-FR" sz="2000" dirty="0"/>
              <a:t> or </a:t>
            </a:r>
            <a:r>
              <a:rPr lang="fr-FR" sz="2000" dirty="0" err="1"/>
              <a:t>hospital-acquired</a:t>
            </a:r>
            <a:r>
              <a:rPr lang="fr-FR" sz="2000" dirty="0"/>
              <a:t>), </a:t>
            </a:r>
            <a:r>
              <a:rPr lang="fr-FR" sz="2000" dirty="0" err="1"/>
              <a:t>after</a:t>
            </a:r>
            <a:r>
              <a:rPr lang="fr-FR" sz="2000" dirty="0"/>
              <a:t> an </a:t>
            </a:r>
            <a:r>
              <a:rPr lang="fr-FR" sz="2000" b="1" dirty="0"/>
              <a:t>incident </a:t>
            </a:r>
            <a:r>
              <a:rPr lang="fr-FR" sz="2000" b="1" dirty="0" err="1"/>
              <a:t>community-onset</a:t>
            </a:r>
            <a:r>
              <a:rPr lang="fr-FR" sz="2000" b="1" dirty="0"/>
              <a:t> </a:t>
            </a:r>
            <a:r>
              <a:rPr lang="fr-FR" sz="2000" b="1" dirty="0" err="1"/>
              <a:t>bacteremia</a:t>
            </a:r>
            <a:r>
              <a:rPr lang="fr-FR" sz="2000" b="1" dirty="0"/>
              <a:t> to </a:t>
            </a:r>
            <a:r>
              <a:rPr lang="fr-FR" sz="2000" b="1" i="1" dirty="0"/>
              <a:t>S. aureus, E. coli, </a:t>
            </a:r>
            <a:r>
              <a:rPr lang="fr-FR" sz="2000" b="1" i="1" dirty="0" err="1"/>
              <a:t>Klesiella</a:t>
            </a:r>
            <a:r>
              <a:rPr lang="fr-FR" sz="2000" b="1" i="1" dirty="0"/>
              <a:t> </a:t>
            </a:r>
            <a:r>
              <a:rPr lang="fr-FR" sz="2000" b="1" i="1" dirty="0" err="1"/>
              <a:t>spp</a:t>
            </a:r>
            <a:r>
              <a:rPr lang="fr-FR" sz="2000" b="1" i="1" dirty="0"/>
              <a:t>. </a:t>
            </a:r>
            <a:r>
              <a:rPr lang="fr-FR" sz="2000" b="1" dirty="0"/>
              <a:t>?</a:t>
            </a:r>
          </a:p>
          <a:p>
            <a:endParaRPr lang="fr-FR" b="1" dirty="0"/>
          </a:p>
          <a:p>
            <a:r>
              <a:rPr lang="fr-FR" b="1" dirty="0"/>
              <a:t>3 617 incident </a:t>
            </a:r>
            <a:r>
              <a:rPr lang="fr-FR" b="1" dirty="0" err="1"/>
              <a:t>stays</a:t>
            </a:r>
            <a:r>
              <a:rPr lang="fr-FR" b="1" dirty="0"/>
              <a:t>, 291 (8%)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bacteremia</a:t>
            </a:r>
            <a:r>
              <a:rPr lang="fr-FR" b="1" dirty="0"/>
              <a:t> </a:t>
            </a:r>
            <a:r>
              <a:rPr lang="fr-FR" b="1" dirty="0" err="1"/>
              <a:t>recurrence</a:t>
            </a:r>
            <a:r>
              <a:rPr lang="fr-FR" b="1" dirty="0"/>
              <a:t> at 1 </a:t>
            </a:r>
            <a:r>
              <a:rPr lang="fr-FR" b="1" dirty="0" err="1"/>
              <a:t>year</a:t>
            </a:r>
            <a:endParaRPr lang="fr-FR" b="1" dirty="0"/>
          </a:p>
          <a:p>
            <a:r>
              <a:rPr lang="fr-FR" b="1" dirty="0" err="1"/>
              <a:t>Comparison</a:t>
            </a:r>
            <a:r>
              <a:rPr lang="fr-FR" b="1" dirty="0"/>
              <a:t> of patients/incident </a:t>
            </a:r>
            <a:r>
              <a:rPr lang="fr-FR" b="1" dirty="0" err="1"/>
              <a:t>stay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recurrence</a:t>
            </a:r>
            <a:r>
              <a:rPr lang="fr-FR" b="1" dirty="0"/>
              <a:t> </a:t>
            </a:r>
            <a:r>
              <a:rPr lang="fr-FR" b="1" i="1" dirty="0"/>
              <a:t>vs.</a:t>
            </a:r>
            <a:r>
              <a:rPr lang="fr-FR" b="1" dirty="0"/>
              <a:t> </a:t>
            </a:r>
            <a:r>
              <a:rPr lang="fr-FR" b="1" dirty="0" err="1"/>
              <a:t>without</a:t>
            </a:r>
            <a:r>
              <a:rPr lang="fr-FR" b="1" dirty="0"/>
              <a:t> </a:t>
            </a:r>
            <a:r>
              <a:rPr lang="fr-FR" b="1" dirty="0" err="1"/>
              <a:t>recurrence</a:t>
            </a:r>
            <a:r>
              <a:rPr lang="fr-FR" b="1" dirty="0"/>
              <a:t>: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64FFA54-E3C7-863B-43AD-67907A0CA51E}"/>
              </a:ext>
            </a:extLst>
          </p:cNvPr>
          <p:cNvSpPr/>
          <p:nvPr/>
        </p:nvSpPr>
        <p:spPr>
          <a:xfrm>
            <a:off x="1232899" y="3338183"/>
            <a:ext cx="4863101" cy="2506895"/>
          </a:xfrm>
          <a:prstGeom prst="roundRect">
            <a:avLst>
              <a:gd name="adj" fmla="val 10929"/>
            </a:avLst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Men			57%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48%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Age &gt; 80 yo		18%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27%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Charison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score &gt; 0	73%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56%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Cancer		38%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22%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Hepatic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14%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8%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C1A9B86-94A5-33C8-559D-2EE96A6086A5}"/>
              </a:ext>
            </a:extLst>
          </p:cNvPr>
          <p:cNvSpPr/>
          <p:nvPr/>
        </p:nvSpPr>
        <p:spPr>
          <a:xfrm>
            <a:off x="6380251" y="3338183"/>
            <a:ext cx="5435030" cy="2506895"/>
          </a:xfrm>
          <a:prstGeom prst="roundRect">
            <a:avLst>
              <a:gd name="adj" fmla="val 10929"/>
            </a:avLst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Incident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stays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24%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device-related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infection			8%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	20%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Antimicrobial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22%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lengh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ICU admission,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175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Good job from EUCAST, EDL, ARU, ESGARAI !</a:t>
            </a:r>
            <a:br>
              <a:rPr lang="fr-FR"/>
            </a:br>
            <a:r>
              <a:rPr lang="fr-FR"/>
              <a:t>Still in progress !</a:t>
            </a:r>
            <a:endParaRPr lang="fr-FR" i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L. Dubreuil et al., ECCMID</a:t>
            </a:r>
            <a:r>
              <a:rPr lang="fr-FR" baseline="30000" dirty="0"/>
              <a:t>® </a:t>
            </a:r>
            <a:r>
              <a:rPr lang="fr-FR" dirty="0"/>
              <a:t>2023, Abs #SY226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1242524" y="1487339"/>
          <a:ext cx="9877760" cy="220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704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agent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 breakpoints (mg/L)</a:t>
                      </a:r>
                      <a:endParaRPr lang="fr-FR" sz="1200" b="1" i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Disk content (µg)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Zone diameter breakpoints (mm)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704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≤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 &gt;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ATU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≥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 &lt;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ATU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Benzylpenicillin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unit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Piperacillin-tazobactam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30-6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Meropenem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Vancomycin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Clindamycin</a:t>
                      </a:r>
                      <a:endParaRPr lang="en-US"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0,25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fr-FR" sz="14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Metronidazole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242524" y="1085339"/>
            <a:ext cx="84874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Clostridium perfringens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242524" y="4350634"/>
          <a:ext cx="9877760" cy="1341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2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704">
                <a:tc rowSpan="2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fr-FR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agent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 breakpoints (mg/L)</a:t>
                      </a:r>
                      <a:endParaRPr lang="fr-FR" sz="1200" b="1" i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Disk content (µg)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Zone diameter breakpoints (mm)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04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≤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 &gt;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ATU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≥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 &lt;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ATU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Vancomycin</a:t>
                      </a: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708025" algn="l"/>
                        </a:tabLst>
                      </a:pPr>
                      <a:r>
                        <a:rPr lang="da-DK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Fidaxomicin</a:t>
                      </a:r>
                      <a:endParaRPr lang="en-US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IE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IE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IE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IE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Metronidazole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IP</a:t>
                      </a:r>
                      <a:endParaRPr lang="fr-FR" sz="14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endParaRPr lang="fr-FR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242524" y="3948634"/>
            <a:ext cx="84874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Clostridioides</a:t>
            </a:r>
            <a:r>
              <a:rPr lang="fr-FR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 difficile</a:t>
            </a:r>
          </a:p>
        </p:txBody>
      </p:sp>
    </p:spTree>
    <p:extLst>
      <p:ext uri="{BB962C8B-B14F-4D97-AF65-F5344CB8AC3E}">
        <p14:creationId xmlns:p14="http://schemas.microsoft.com/office/powerpoint/2010/main" val="34192543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2E4D2-D313-0BA7-D592-1C08A827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Alternative antibiotics to treat anaerobic infection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080CB-2D89-CB39-F77D-E6F412CD2B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O. </a:t>
            </a:r>
            <a:r>
              <a:rPr lang="fr-FR" dirty="0" err="1"/>
              <a:t>Join</a:t>
            </a:r>
            <a:r>
              <a:rPr lang="fr-FR" dirty="0"/>
              <a:t>-Lambert et al., ECCMID</a:t>
            </a:r>
            <a:r>
              <a:rPr lang="fr-FR" baseline="30000" dirty="0"/>
              <a:t>®</a:t>
            </a:r>
            <a:r>
              <a:rPr lang="fr-FR" dirty="0"/>
              <a:t> 2023, Abs #SY226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8C4389-FF0F-6A51-FA5C-0E24CDD64B2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45267" y="148485"/>
            <a:ext cx="9546185" cy="360864"/>
          </a:xfrm>
        </p:spPr>
        <p:txBody>
          <a:bodyPr/>
          <a:lstStyle/>
          <a:p>
            <a:r>
              <a:rPr lang="en-US" dirty="0"/>
              <a:t>Unusual resistance and new antimicrobials for difficult to treat anaerobic infections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4352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of </a:t>
            </a:r>
            <a:r>
              <a:rPr lang="fr-FR" dirty="0" err="1"/>
              <a:t>Antimicrobial</a:t>
            </a:r>
            <a:r>
              <a:rPr lang="fr-FR" dirty="0"/>
              <a:t> </a:t>
            </a:r>
            <a:r>
              <a:rPr lang="fr-FR" dirty="0" err="1"/>
              <a:t>Susceptibility</a:t>
            </a:r>
            <a:r>
              <a:rPr lang="fr-FR" dirty="0"/>
              <a:t> rates: ESGAI ANAEBACT STUDY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D9F761-67CB-D6DF-F0AC-779931773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Gram positive </a:t>
            </a:r>
            <a:r>
              <a:rPr lang="fr-FR" dirty="0" err="1"/>
              <a:t>anaerobes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997CB2F-BC4C-100A-B4E5-3FCFB1B8823B}"/>
              </a:ext>
            </a:extLst>
          </p:cNvPr>
          <p:cNvGrpSpPr/>
          <p:nvPr/>
        </p:nvGrpSpPr>
        <p:grpSpPr>
          <a:xfrm>
            <a:off x="2511281" y="5262681"/>
            <a:ext cx="7283638" cy="600710"/>
            <a:chOff x="2400689" y="5072097"/>
            <a:chExt cx="7283638" cy="60071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68E37F7-0033-6FC1-9A3C-03633339422E}"/>
                </a:ext>
              </a:extLst>
            </p:cNvPr>
            <p:cNvSpPr txBox="1"/>
            <p:nvPr/>
          </p:nvSpPr>
          <p:spPr>
            <a:xfrm>
              <a:off x="2400689" y="5072097"/>
              <a:ext cx="7283638" cy="600710"/>
            </a:xfrm>
            <a:prstGeom prst="rect">
              <a:avLst/>
            </a:prstGeom>
            <a:solidFill>
              <a:srgbClr val="96BD24">
                <a:alpha val="35686"/>
              </a:srgb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Clindamycin resistance rates are high but vary according to GPAC species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Metronidazole resistance rate: 10% for </a:t>
              </a:r>
              <a:r>
                <a:rPr lang="en-US" sz="11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non </a:t>
              </a:r>
              <a:r>
                <a:rPr lang="en-US" sz="11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Parvimonas</a:t>
              </a:r>
              <a:r>
                <a:rPr lang="en-US" sz="11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anaerobic Gram positive cocci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1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Cutibacterium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: intrinsic resistance to metronidazole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88212B8C-007A-933B-D8F9-2F017B29F83C}"/>
                </a:ext>
              </a:extLst>
            </p:cNvPr>
            <p:cNvSpPr/>
            <p:nvPr/>
          </p:nvSpPr>
          <p:spPr>
            <a:xfrm>
              <a:off x="2741723" y="5245691"/>
              <a:ext cx="253522" cy="253522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73D6E9D3-F7E4-D606-20C4-49567E00FD4B}"/>
              </a:ext>
            </a:extLst>
          </p:cNvPr>
          <p:cNvGrpSpPr/>
          <p:nvPr/>
        </p:nvGrpSpPr>
        <p:grpSpPr>
          <a:xfrm>
            <a:off x="1232254" y="1547751"/>
            <a:ext cx="3359843" cy="3263736"/>
            <a:chOff x="960193" y="1574272"/>
            <a:chExt cx="3359843" cy="3263736"/>
          </a:xfrm>
        </p:grpSpPr>
        <p:sp>
          <p:nvSpPr>
            <p:cNvPr id="15" name="Rectangle à coins arrondis 10">
              <a:extLst>
                <a:ext uri="{FF2B5EF4-FFF2-40B4-BE49-F238E27FC236}">
                  <a16:creationId xmlns:a16="http://schemas.microsoft.com/office/drawing/2014/main" id="{D57F7EA1-FDAF-38AC-2B00-D79BEC8D0646}"/>
                </a:ext>
              </a:extLst>
            </p:cNvPr>
            <p:cNvSpPr/>
            <p:nvPr/>
          </p:nvSpPr>
          <p:spPr>
            <a:xfrm>
              <a:off x="960193" y="1718950"/>
              <a:ext cx="3359843" cy="3119058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FB21F9A-3F6E-BE00-2A0E-E585D15B1A24}"/>
                </a:ext>
              </a:extLst>
            </p:cNvPr>
            <p:cNvSpPr txBox="1"/>
            <p:nvPr/>
          </p:nvSpPr>
          <p:spPr>
            <a:xfrm>
              <a:off x="1087065" y="1574272"/>
              <a:ext cx="106296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Parvimonas</a:t>
              </a:r>
              <a:endParaRPr 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86FE7871-3594-D7E6-8CDB-958AF0AF01C2}"/>
                </a:ext>
              </a:extLst>
            </p:cNvPr>
            <p:cNvGrpSpPr/>
            <p:nvPr/>
          </p:nvGrpSpPr>
          <p:grpSpPr>
            <a:xfrm>
              <a:off x="1047795" y="1948992"/>
              <a:ext cx="3227059" cy="2658974"/>
              <a:chOff x="1538804" y="1948992"/>
              <a:chExt cx="3227059" cy="2658974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F1D1AD1A-5DDE-BA61-4950-86D762D0B8AA}"/>
                  </a:ext>
                </a:extLst>
              </p:cNvPr>
              <p:cNvGrpSpPr/>
              <p:nvPr/>
            </p:nvGrpSpPr>
            <p:grpSpPr>
              <a:xfrm>
                <a:off x="4324153" y="3088871"/>
                <a:ext cx="441710" cy="379217"/>
                <a:chOff x="4431099" y="2148912"/>
                <a:chExt cx="441710" cy="379217"/>
              </a:xfrm>
            </p:grpSpPr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40ED6D81-3240-396C-4290-C799B0EA86FC}"/>
                    </a:ext>
                  </a:extLst>
                </p:cNvPr>
                <p:cNvSpPr txBox="1"/>
                <p:nvPr/>
              </p:nvSpPr>
              <p:spPr>
                <a:xfrm>
                  <a:off x="4457311" y="2312685"/>
                  <a:ext cx="41549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1341B0D-3FFB-74F0-7037-0795A781C753}"/>
                    </a:ext>
                  </a:extLst>
                </p:cNvPr>
                <p:cNvSpPr/>
                <p:nvPr/>
              </p:nvSpPr>
              <p:spPr>
                <a:xfrm>
                  <a:off x="4431099" y="2379289"/>
                  <a:ext cx="82237" cy="8223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7159F66D-228D-49AF-0BE0-9ED3000C5383}"/>
                    </a:ext>
                  </a:extLst>
                </p:cNvPr>
                <p:cNvSpPr txBox="1"/>
                <p:nvPr/>
              </p:nvSpPr>
              <p:spPr>
                <a:xfrm>
                  <a:off x="4457311" y="2148912"/>
                  <a:ext cx="41549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2012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DDA1EB4-4BE8-F5E2-3C2E-B9E18DA8BDE1}"/>
                    </a:ext>
                  </a:extLst>
                </p:cNvPr>
                <p:cNvSpPr/>
                <p:nvPr/>
              </p:nvSpPr>
              <p:spPr>
                <a:xfrm>
                  <a:off x="4431099" y="2215516"/>
                  <a:ext cx="82237" cy="82237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6D0966CA-A537-D694-EA0D-AEBA4712DCDF}"/>
                  </a:ext>
                </a:extLst>
              </p:cNvPr>
              <p:cNvGrpSpPr/>
              <p:nvPr/>
            </p:nvGrpSpPr>
            <p:grpSpPr>
              <a:xfrm>
                <a:off x="1538804" y="1948992"/>
                <a:ext cx="2744948" cy="2658974"/>
                <a:chOff x="1538804" y="2056222"/>
                <a:chExt cx="2744948" cy="2658974"/>
              </a:xfrm>
            </p:grpSpPr>
            <p:graphicFrame>
              <p:nvGraphicFramePr>
                <p:cNvPr id="18" name="Graphique 17">
                  <a:extLst>
                    <a:ext uri="{FF2B5EF4-FFF2-40B4-BE49-F238E27FC236}">
                      <a16:creationId xmlns:a16="http://schemas.microsoft.com/office/drawing/2014/main" id="{2F89E851-BCD4-9B1D-CEEB-B71FD75C01F7}"/>
                    </a:ext>
                  </a:extLst>
                </p:cNvPr>
                <p:cNvGraphicFramePr/>
                <p:nvPr/>
              </p:nvGraphicFramePr>
              <p:xfrm>
                <a:off x="1743045" y="2056222"/>
                <a:ext cx="624209" cy="265897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19" name="Text Box 4">
                  <a:extLst>
                    <a:ext uri="{FF2B5EF4-FFF2-40B4-BE49-F238E27FC236}">
                      <a16:creationId xmlns:a16="http://schemas.microsoft.com/office/drawing/2014/main" id="{897C1910-CCE8-1476-FE35-D13C703E82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795021" y="3106265"/>
                  <a:ext cx="1687621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% OF SUSCEPTIBLE ISOLATES</a:t>
                  </a:r>
                </a:p>
              </p:txBody>
            </p:sp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0177952F-944C-0E16-3DEF-41B25534B905}"/>
                    </a:ext>
                  </a:extLst>
                </p:cNvPr>
                <p:cNvGrpSpPr/>
                <p:nvPr/>
              </p:nvGrpSpPr>
              <p:grpSpPr>
                <a:xfrm>
                  <a:off x="2190307" y="2140688"/>
                  <a:ext cx="210382" cy="2197396"/>
                  <a:chOff x="2190307" y="2140688"/>
                  <a:chExt cx="210382" cy="2197396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3878291E-1F1C-358C-D4BF-550A774EB883}"/>
                      </a:ext>
                    </a:extLst>
                  </p:cNvPr>
                  <p:cNvSpPr/>
                  <p:nvPr/>
                </p:nvSpPr>
                <p:spPr>
                  <a:xfrm>
                    <a:off x="2190307" y="2140688"/>
                    <a:ext cx="104006" cy="219739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47B9B27-CE12-58D7-2899-1EF2EC751F44}"/>
                      </a:ext>
                    </a:extLst>
                  </p:cNvPr>
                  <p:cNvSpPr/>
                  <p:nvPr/>
                </p:nvSpPr>
                <p:spPr>
                  <a:xfrm>
                    <a:off x="2296683" y="2562044"/>
                    <a:ext cx="104006" cy="1776039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886F0FEF-F526-C070-55C0-6B6DA51A5E2E}"/>
                    </a:ext>
                  </a:extLst>
                </p:cNvPr>
                <p:cNvGrpSpPr/>
                <p:nvPr/>
              </p:nvGrpSpPr>
              <p:grpSpPr>
                <a:xfrm>
                  <a:off x="2641037" y="2140688"/>
                  <a:ext cx="210382" cy="2197396"/>
                  <a:chOff x="2190307" y="2140688"/>
                  <a:chExt cx="210382" cy="2197396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994D5B0-E648-EDA4-AED6-795A3B10DA7D}"/>
                      </a:ext>
                    </a:extLst>
                  </p:cNvPr>
                  <p:cNvSpPr/>
                  <p:nvPr/>
                </p:nvSpPr>
                <p:spPr>
                  <a:xfrm>
                    <a:off x="2190307" y="2140688"/>
                    <a:ext cx="104006" cy="219739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C049475-B9AE-D6BB-303E-7BD593F90771}"/>
                      </a:ext>
                    </a:extLst>
                  </p:cNvPr>
                  <p:cNvSpPr/>
                  <p:nvPr/>
                </p:nvSpPr>
                <p:spPr>
                  <a:xfrm>
                    <a:off x="2296683" y="2140688"/>
                    <a:ext cx="104006" cy="2197396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1326C4EE-1420-BEF4-3A58-EEE0D7122B14}"/>
                    </a:ext>
                  </a:extLst>
                </p:cNvPr>
                <p:cNvGrpSpPr/>
                <p:nvPr/>
              </p:nvGrpSpPr>
              <p:grpSpPr>
                <a:xfrm>
                  <a:off x="3091767" y="2140688"/>
                  <a:ext cx="210382" cy="2197396"/>
                  <a:chOff x="2190307" y="2140688"/>
                  <a:chExt cx="210382" cy="2197396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EEAF250-9F31-D170-6571-B75DC95C6962}"/>
                      </a:ext>
                    </a:extLst>
                  </p:cNvPr>
                  <p:cNvSpPr/>
                  <p:nvPr/>
                </p:nvSpPr>
                <p:spPr>
                  <a:xfrm>
                    <a:off x="2190307" y="2140688"/>
                    <a:ext cx="104006" cy="219739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D824AAB-AA0E-2927-C30B-242345515F31}"/>
                      </a:ext>
                    </a:extLst>
                  </p:cNvPr>
                  <p:cNvSpPr/>
                  <p:nvPr/>
                </p:nvSpPr>
                <p:spPr>
                  <a:xfrm>
                    <a:off x="2296683" y="2140688"/>
                    <a:ext cx="104006" cy="2197396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691599D8-8726-D4BC-DF5D-9062992413A8}"/>
                    </a:ext>
                  </a:extLst>
                </p:cNvPr>
                <p:cNvGrpSpPr/>
                <p:nvPr/>
              </p:nvGrpSpPr>
              <p:grpSpPr>
                <a:xfrm>
                  <a:off x="3542497" y="2140688"/>
                  <a:ext cx="210382" cy="2197396"/>
                  <a:chOff x="2190307" y="2140688"/>
                  <a:chExt cx="210382" cy="2197396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7A3CB85-10F3-CEF1-E55D-1E98C0776F6E}"/>
                      </a:ext>
                    </a:extLst>
                  </p:cNvPr>
                  <p:cNvSpPr/>
                  <p:nvPr/>
                </p:nvSpPr>
                <p:spPr>
                  <a:xfrm>
                    <a:off x="2190307" y="2140688"/>
                    <a:ext cx="104006" cy="219739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EB1E547-2448-F644-88BC-8F39239286B7}"/>
                      </a:ext>
                    </a:extLst>
                  </p:cNvPr>
                  <p:cNvSpPr/>
                  <p:nvPr/>
                </p:nvSpPr>
                <p:spPr>
                  <a:xfrm>
                    <a:off x="2296683" y="2140688"/>
                    <a:ext cx="104006" cy="2197396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771DFE25-FCA1-6B21-FBFC-6A1CE052D016}"/>
                    </a:ext>
                  </a:extLst>
                </p:cNvPr>
                <p:cNvGrpSpPr/>
                <p:nvPr/>
              </p:nvGrpSpPr>
              <p:grpSpPr>
                <a:xfrm>
                  <a:off x="3993227" y="2140688"/>
                  <a:ext cx="210382" cy="2197396"/>
                  <a:chOff x="2190307" y="2140688"/>
                  <a:chExt cx="210382" cy="2197396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CD12B22F-1672-05CD-E7F5-EFA05A4DF13E}"/>
                      </a:ext>
                    </a:extLst>
                  </p:cNvPr>
                  <p:cNvSpPr/>
                  <p:nvPr/>
                </p:nvSpPr>
                <p:spPr>
                  <a:xfrm>
                    <a:off x="2190307" y="2140688"/>
                    <a:ext cx="104006" cy="2197396"/>
                  </a:xfrm>
                  <a:prstGeom prst="rect">
                    <a:avLst/>
                  </a:prstGeom>
                  <a:solidFill>
                    <a:srgbClr val="96B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524E9E0A-6377-FFE5-C06F-BBF244FD2660}"/>
                      </a:ext>
                    </a:extLst>
                  </p:cNvPr>
                  <p:cNvSpPr/>
                  <p:nvPr/>
                </p:nvSpPr>
                <p:spPr>
                  <a:xfrm>
                    <a:off x="2296683" y="2277374"/>
                    <a:ext cx="104006" cy="2060710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3" name="Text Box 4">
                  <a:extLst>
                    <a:ext uri="{FF2B5EF4-FFF2-40B4-BE49-F238E27FC236}">
                      <a16:creationId xmlns:a16="http://schemas.microsoft.com/office/drawing/2014/main" id="{F948E127-8417-6358-6093-0D7C9AA9C4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334" y="4357434"/>
                  <a:ext cx="475957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CU</a:t>
                  </a:r>
                </a:p>
              </p:txBody>
            </p:sp>
            <p:sp>
              <p:nvSpPr>
                <p:cNvPr id="44" name="Text Box 4">
                  <a:extLst>
                    <a:ext uri="{FF2B5EF4-FFF2-40B4-BE49-F238E27FC236}">
                      <a16:creationId xmlns:a16="http://schemas.microsoft.com/office/drawing/2014/main" id="{7DE4B8C5-79CB-420C-EFD8-D771591E89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4907" y="4357434"/>
                  <a:ext cx="475957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AMC-CLAV</a:t>
                  </a:r>
                </a:p>
              </p:txBody>
            </p:sp>
            <p:sp>
              <p:nvSpPr>
                <p:cNvPr id="45" name="Text Box 4">
                  <a:extLst>
                    <a:ext uri="{FF2B5EF4-FFF2-40B4-BE49-F238E27FC236}">
                      <a16:creationId xmlns:a16="http://schemas.microsoft.com/office/drawing/2014/main" id="{3E068D5D-D237-79B8-19EA-B7FF4E3DE9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2536" y="4357434"/>
                  <a:ext cx="475957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PIP-TAZ</a:t>
                  </a:r>
                </a:p>
              </p:txBody>
            </p:sp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37B598BA-C93E-29C0-899F-A48823AE1D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2912" y="4357434"/>
                  <a:ext cx="475957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CARB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84A2CD6C-7805-7641-0D21-77F54E9F88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7795" y="4357434"/>
                  <a:ext cx="475957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  <a:cs typeface="ヒラギノ角ゴ Pro W3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ヒラギノ角ゴ Pro W3" charset="0"/>
                    </a:defRPr>
                  </a:lvl9pPr>
                </a:lstStyle>
                <a:p>
                  <a:pPr algn="ctr" eaLnBrk="1" hangingPunct="1"/>
                  <a:r>
                    <a:rPr lang="da-DK" sz="700" dirty="0">
                      <a:solidFill>
                        <a:srgbClr val="FFFFFF">
                          <a:lumMod val="50000"/>
                        </a:srgbClr>
                      </a:solidFill>
                      <a:latin typeface="Arial"/>
                      <a:ea typeface="+mn-ea"/>
                      <a:cs typeface="Arial"/>
                    </a:rPr>
                    <a:t>MTR</a:t>
                  </a:r>
                </a:p>
              </p:txBody>
            </p:sp>
          </p:grpSp>
        </p:grpSp>
      </p:grpSp>
      <p:sp>
        <p:nvSpPr>
          <p:cNvPr id="50" name="Rectangle à coins arrondis 10">
            <a:extLst>
              <a:ext uri="{FF2B5EF4-FFF2-40B4-BE49-F238E27FC236}">
                <a16:creationId xmlns:a16="http://schemas.microsoft.com/office/drawing/2014/main" id="{50AB9194-4596-BB7B-C35B-6BE7D3E065F2}"/>
              </a:ext>
            </a:extLst>
          </p:cNvPr>
          <p:cNvSpPr/>
          <p:nvPr/>
        </p:nvSpPr>
        <p:spPr>
          <a:xfrm>
            <a:off x="4804886" y="1692429"/>
            <a:ext cx="3359843" cy="311905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2B29E1D-2487-BB4F-827D-9FBE554D191A}"/>
              </a:ext>
            </a:extLst>
          </p:cNvPr>
          <p:cNvSpPr txBox="1"/>
          <p:nvPr/>
        </p:nvSpPr>
        <p:spPr>
          <a:xfrm>
            <a:off x="4931758" y="1547751"/>
            <a:ext cx="246057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Gram positive </a:t>
            </a:r>
            <a:r>
              <a:rPr lang="fr-FR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cocci</a:t>
            </a:r>
            <a:endParaRPr lang="fr-FR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2080D42-38F7-8D81-FFD3-6B773694BBB2}"/>
              </a:ext>
            </a:extLst>
          </p:cNvPr>
          <p:cNvGrpSpPr/>
          <p:nvPr/>
        </p:nvGrpSpPr>
        <p:grpSpPr>
          <a:xfrm>
            <a:off x="4876267" y="1922471"/>
            <a:ext cx="3243280" cy="2658974"/>
            <a:chOff x="1522583" y="1948992"/>
            <a:chExt cx="3243280" cy="2658974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613B1BFF-7248-3BB0-DE37-5F5A6454533D}"/>
                </a:ext>
              </a:extLst>
            </p:cNvPr>
            <p:cNvGrpSpPr/>
            <p:nvPr/>
          </p:nvGrpSpPr>
          <p:grpSpPr>
            <a:xfrm>
              <a:off x="4324153" y="3088871"/>
              <a:ext cx="441710" cy="379217"/>
              <a:chOff x="4431099" y="2148912"/>
              <a:chExt cx="441710" cy="379217"/>
            </a:xfrm>
          </p:grpSpPr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B27E6274-C3C0-3422-0BBC-AE39290B73D3}"/>
                  </a:ext>
                </a:extLst>
              </p:cNvPr>
              <p:cNvSpPr txBox="1"/>
              <p:nvPr/>
            </p:nvSpPr>
            <p:spPr>
              <a:xfrm>
                <a:off x="4457311" y="2312685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487E83F-3C6A-0513-B9C9-3ADC2D228DE9}"/>
                  </a:ext>
                </a:extLst>
              </p:cNvPr>
              <p:cNvSpPr/>
              <p:nvPr/>
            </p:nvSpPr>
            <p:spPr>
              <a:xfrm>
                <a:off x="4431099" y="2379289"/>
                <a:ext cx="82237" cy="8223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D89466B2-35C4-4BD5-D5C5-2386733E23B7}"/>
                  </a:ext>
                </a:extLst>
              </p:cNvPr>
              <p:cNvSpPr txBox="1"/>
              <p:nvPr/>
            </p:nvSpPr>
            <p:spPr>
              <a:xfrm>
                <a:off x="4457311" y="214891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2012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CD7ECCF-1D65-BF80-EA9D-AD8A7878D929}"/>
                  </a:ext>
                </a:extLst>
              </p:cNvPr>
              <p:cNvSpPr/>
              <p:nvPr/>
            </p:nvSpPr>
            <p:spPr>
              <a:xfrm>
                <a:off x="4431099" y="2215516"/>
                <a:ext cx="82237" cy="82237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A87B3E01-C07F-D31A-E33F-602A8DCF1CAE}"/>
                </a:ext>
              </a:extLst>
            </p:cNvPr>
            <p:cNvGrpSpPr/>
            <p:nvPr/>
          </p:nvGrpSpPr>
          <p:grpSpPr>
            <a:xfrm>
              <a:off x="1522583" y="1948992"/>
              <a:ext cx="2761169" cy="2658974"/>
              <a:chOff x="1522583" y="2056222"/>
              <a:chExt cx="2761169" cy="2658974"/>
            </a:xfrm>
          </p:grpSpPr>
          <p:graphicFrame>
            <p:nvGraphicFramePr>
              <p:cNvPr id="55" name="Graphique 54">
                <a:extLst>
                  <a:ext uri="{FF2B5EF4-FFF2-40B4-BE49-F238E27FC236}">
                    <a16:creationId xmlns:a16="http://schemas.microsoft.com/office/drawing/2014/main" id="{C1998E66-20A9-8D88-B45D-DB87480CA15A}"/>
                  </a:ext>
                </a:extLst>
              </p:cNvPr>
              <p:cNvGraphicFramePr/>
              <p:nvPr/>
            </p:nvGraphicFramePr>
            <p:xfrm>
              <a:off x="1743045" y="2056222"/>
              <a:ext cx="624209" cy="26589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6" name="Text Box 4">
                <a:extLst>
                  <a:ext uri="{FF2B5EF4-FFF2-40B4-BE49-F238E27FC236}">
                    <a16:creationId xmlns:a16="http://schemas.microsoft.com/office/drawing/2014/main" id="{AA67631E-EA3E-1975-E84E-A2DBE43C9C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66035" y="3108394"/>
                <a:ext cx="1513151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% OF SUSCEPTIBLE ISOLATES</a:t>
                </a:r>
              </a:p>
            </p:txBody>
          </p: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99596F4F-C295-220D-C318-DFDD8E670793}"/>
                  </a:ext>
                </a:extLst>
              </p:cNvPr>
              <p:cNvGrpSpPr/>
              <p:nvPr/>
            </p:nvGrpSpPr>
            <p:grpSpPr>
              <a:xfrm>
                <a:off x="2190307" y="2653608"/>
                <a:ext cx="210382" cy="1684476"/>
                <a:chOff x="2190307" y="2653608"/>
                <a:chExt cx="210382" cy="1684476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0EE60D3-C0A0-1EEF-F999-DFB1E39882F4}"/>
                    </a:ext>
                  </a:extLst>
                </p:cNvPr>
                <p:cNvSpPr/>
                <p:nvPr/>
              </p:nvSpPr>
              <p:spPr>
                <a:xfrm>
                  <a:off x="2190307" y="2653608"/>
                  <a:ext cx="104006" cy="168447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D6E956A-31E8-699F-6A7B-48E046F94856}"/>
                    </a:ext>
                  </a:extLst>
                </p:cNvPr>
                <p:cNvSpPr/>
                <p:nvPr/>
              </p:nvSpPr>
              <p:spPr>
                <a:xfrm>
                  <a:off x="2296683" y="2907836"/>
                  <a:ext cx="104006" cy="143024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001F54FA-C8EF-4E43-9AD2-7C8BDA815D18}"/>
                  </a:ext>
                </a:extLst>
              </p:cNvPr>
              <p:cNvGrpSpPr/>
              <p:nvPr/>
            </p:nvGrpSpPr>
            <p:grpSpPr>
              <a:xfrm>
                <a:off x="2641037" y="2140688"/>
                <a:ext cx="210382" cy="2197396"/>
                <a:chOff x="2190307" y="2140688"/>
                <a:chExt cx="210382" cy="219739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E70D4C0-9321-7567-21E8-B74646694F92}"/>
                    </a:ext>
                  </a:extLst>
                </p:cNvPr>
                <p:cNvSpPr/>
                <p:nvPr/>
              </p:nvSpPr>
              <p:spPr>
                <a:xfrm>
                  <a:off x="2190307" y="2140688"/>
                  <a:ext cx="104006" cy="219739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C6499435-3748-4287-C92E-CE78FD64F527}"/>
                    </a:ext>
                  </a:extLst>
                </p:cNvPr>
                <p:cNvSpPr/>
                <p:nvPr/>
              </p:nvSpPr>
              <p:spPr>
                <a:xfrm>
                  <a:off x="2296683" y="2140688"/>
                  <a:ext cx="104006" cy="219739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186075AA-CB40-ACB4-9731-54300A949F95}"/>
                  </a:ext>
                </a:extLst>
              </p:cNvPr>
              <p:cNvGrpSpPr/>
              <p:nvPr/>
            </p:nvGrpSpPr>
            <p:grpSpPr>
              <a:xfrm>
                <a:off x="3091767" y="2140688"/>
                <a:ext cx="210382" cy="2197396"/>
                <a:chOff x="2190307" y="2140688"/>
                <a:chExt cx="210382" cy="2197396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1D041B97-34AB-BEFA-FE7E-4754588B1E43}"/>
                    </a:ext>
                  </a:extLst>
                </p:cNvPr>
                <p:cNvSpPr/>
                <p:nvPr/>
              </p:nvSpPr>
              <p:spPr>
                <a:xfrm>
                  <a:off x="2190307" y="2140688"/>
                  <a:ext cx="104006" cy="219739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A61D66F-2220-DA03-B08B-65AB9592EADB}"/>
                    </a:ext>
                  </a:extLst>
                </p:cNvPr>
                <p:cNvSpPr/>
                <p:nvPr/>
              </p:nvSpPr>
              <p:spPr>
                <a:xfrm>
                  <a:off x="2296683" y="2140688"/>
                  <a:ext cx="104006" cy="219739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86AFBA11-1064-3765-AEE6-C044CB571449}"/>
                  </a:ext>
                </a:extLst>
              </p:cNvPr>
              <p:cNvGrpSpPr/>
              <p:nvPr/>
            </p:nvGrpSpPr>
            <p:grpSpPr>
              <a:xfrm>
                <a:off x="3542497" y="2140688"/>
                <a:ext cx="210382" cy="2197396"/>
                <a:chOff x="2190307" y="2140688"/>
                <a:chExt cx="210382" cy="2197396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5414DB8-163A-E7A4-BB28-2EBE1D97A6BF}"/>
                    </a:ext>
                  </a:extLst>
                </p:cNvPr>
                <p:cNvSpPr/>
                <p:nvPr/>
              </p:nvSpPr>
              <p:spPr>
                <a:xfrm>
                  <a:off x="2190307" y="2140688"/>
                  <a:ext cx="104006" cy="219739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72CD4D2-A6C0-5FE8-39A4-4058CA762160}"/>
                    </a:ext>
                  </a:extLst>
                </p:cNvPr>
                <p:cNvSpPr/>
                <p:nvPr/>
              </p:nvSpPr>
              <p:spPr>
                <a:xfrm>
                  <a:off x="2296683" y="2178348"/>
                  <a:ext cx="104006" cy="215973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C1B2AF24-6CA0-9263-60AA-E3C88D4B3815}"/>
                  </a:ext>
                </a:extLst>
              </p:cNvPr>
              <p:cNvGrpSpPr/>
              <p:nvPr/>
            </p:nvGrpSpPr>
            <p:grpSpPr>
              <a:xfrm>
                <a:off x="3993227" y="2562044"/>
                <a:ext cx="210382" cy="1776040"/>
                <a:chOff x="2190307" y="2562044"/>
                <a:chExt cx="210382" cy="177604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F82ED4-3A88-D8C3-DD64-3EC664294926}"/>
                    </a:ext>
                  </a:extLst>
                </p:cNvPr>
                <p:cNvSpPr/>
                <p:nvPr/>
              </p:nvSpPr>
              <p:spPr>
                <a:xfrm>
                  <a:off x="2190307" y="2596202"/>
                  <a:ext cx="104006" cy="1741882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26FB411-484F-31DA-53A2-3D7DCE7CB8A7}"/>
                    </a:ext>
                  </a:extLst>
                </p:cNvPr>
                <p:cNvSpPr/>
                <p:nvPr/>
              </p:nvSpPr>
              <p:spPr>
                <a:xfrm>
                  <a:off x="2296683" y="2562044"/>
                  <a:ext cx="104006" cy="177604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3BA877B1-EB51-6E0D-31CC-17A1ED55F7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334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CU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0A00C124-A9A8-59D8-1301-847AE2B37C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4907" y="4357434"/>
                <a:ext cx="4759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AMC-CLAV</a:t>
                </a:r>
              </a:p>
            </p:txBody>
          </p:sp>
          <p:sp>
            <p:nvSpPr>
              <p:cNvPr id="64" name="Text Box 4">
                <a:extLst>
                  <a:ext uri="{FF2B5EF4-FFF2-40B4-BE49-F238E27FC236}">
                    <a16:creationId xmlns:a16="http://schemas.microsoft.com/office/drawing/2014/main" id="{F566CBF7-365F-3E1E-CD14-0379C5DB8D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2536" y="4357434"/>
                <a:ext cx="4759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PIP-TAZ</a:t>
                </a:r>
              </a:p>
            </p:txBody>
          </p:sp>
          <p:sp>
            <p:nvSpPr>
              <p:cNvPr id="65" name="Text Box 4">
                <a:extLst>
                  <a:ext uri="{FF2B5EF4-FFF2-40B4-BE49-F238E27FC236}">
                    <a16:creationId xmlns:a16="http://schemas.microsoft.com/office/drawing/2014/main" id="{A5FB1945-B995-FAFF-0266-9402A3525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912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CARB</a:t>
                </a:r>
              </a:p>
            </p:txBody>
          </p:sp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9AB514F7-57F8-4804-1242-752E4AC0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7795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MTR</a:t>
                </a:r>
              </a:p>
            </p:txBody>
          </p:sp>
        </p:grpSp>
      </p:grpSp>
      <p:sp>
        <p:nvSpPr>
          <p:cNvPr id="82" name="Rectangle à coins arrondis 10">
            <a:extLst>
              <a:ext uri="{FF2B5EF4-FFF2-40B4-BE49-F238E27FC236}">
                <a16:creationId xmlns:a16="http://schemas.microsoft.com/office/drawing/2014/main" id="{51C19B98-5A4A-92E6-EDCC-631DB29AAABB}"/>
              </a:ext>
            </a:extLst>
          </p:cNvPr>
          <p:cNvSpPr/>
          <p:nvPr/>
        </p:nvSpPr>
        <p:spPr>
          <a:xfrm>
            <a:off x="8381715" y="1692429"/>
            <a:ext cx="3359843" cy="3119058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26F11BDA-5768-2E47-7871-1982AE715C9C}"/>
              </a:ext>
            </a:extLst>
          </p:cNvPr>
          <p:cNvSpPr txBox="1"/>
          <p:nvPr/>
        </p:nvSpPr>
        <p:spPr>
          <a:xfrm>
            <a:off x="8508587" y="1547751"/>
            <a:ext cx="12733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fr-FR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Cutibacterium</a:t>
            </a:r>
            <a:endParaRPr lang="fr-FR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A4BB821F-9738-A068-1E67-385436DABBF3}"/>
              </a:ext>
            </a:extLst>
          </p:cNvPr>
          <p:cNvGrpSpPr/>
          <p:nvPr/>
        </p:nvGrpSpPr>
        <p:grpSpPr>
          <a:xfrm>
            <a:off x="8442675" y="1922471"/>
            <a:ext cx="3253701" cy="2658974"/>
            <a:chOff x="1512162" y="1948992"/>
            <a:chExt cx="3253701" cy="2658974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32BE2F81-6D61-4AF3-2EC1-6FB2311D8B4B}"/>
                </a:ext>
              </a:extLst>
            </p:cNvPr>
            <p:cNvGrpSpPr/>
            <p:nvPr/>
          </p:nvGrpSpPr>
          <p:grpSpPr>
            <a:xfrm>
              <a:off x="4324153" y="3088871"/>
              <a:ext cx="441710" cy="379217"/>
              <a:chOff x="4431099" y="2148912"/>
              <a:chExt cx="441710" cy="379217"/>
            </a:xfrm>
          </p:grpSpPr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3E5CD481-263C-1ED1-809A-C061CFFE6473}"/>
                  </a:ext>
                </a:extLst>
              </p:cNvPr>
              <p:cNvSpPr txBox="1"/>
              <p:nvPr/>
            </p:nvSpPr>
            <p:spPr>
              <a:xfrm>
                <a:off x="4457311" y="2312685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59DCF81-7540-F8CE-CFA4-4637F864EE49}"/>
                  </a:ext>
                </a:extLst>
              </p:cNvPr>
              <p:cNvSpPr/>
              <p:nvPr/>
            </p:nvSpPr>
            <p:spPr>
              <a:xfrm>
                <a:off x="4431099" y="2379289"/>
                <a:ext cx="82237" cy="8223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1F58333E-78D4-A24A-3B4E-7D53DE47453B}"/>
                  </a:ext>
                </a:extLst>
              </p:cNvPr>
              <p:cNvSpPr txBox="1"/>
              <p:nvPr/>
            </p:nvSpPr>
            <p:spPr>
              <a:xfrm>
                <a:off x="4457311" y="214891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2012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1354BC9-45F9-C38C-1791-4CCCB40F7DE0}"/>
                  </a:ext>
                </a:extLst>
              </p:cNvPr>
              <p:cNvSpPr/>
              <p:nvPr/>
            </p:nvSpPr>
            <p:spPr>
              <a:xfrm>
                <a:off x="4431099" y="2215516"/>
                <a:ext cx="82237" cy="82237"/>
              </a:xfrm>
              <a:prstGeom prst="rect">
                <a:avLst/>
              </a:prstGeom>
              <a:solidFill>
                <a:srgbClr val="96BD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3D13F3BE-AB99-CFB3-EA24-775495CA34E5}"/>
                </a:ext>
              </a:extLst>
            </p:cNvPr>
            <p:cNvGrpSpPr/>
            <p:nvPr/>
          </p:nvGrpSpPr>
          <p:grpSpPr>
            <a:xfrm>
              <a:off x="1512162" y="1948992"/>
              <a:ext cx="2771590" cy="2658974"/>
              <a:chOff x="1512162" y="2056222"/>
              <a:chExt cx="2771590" cy="2658974"/>
            </a:xfrm>
          </p:grpSpPr>
          <p:graphicFrame>
            <p:nvGraphicFramePr>
              <p:cNvPr id="87" name="Graphique 86">
                <a:extLst>
                  <a:ext uri="{FF2B5EF4-FFF2-40B4-BE49-F238E27FC236}">
                    <a16:creationId xmlns:a16="http://schemas.microsoft.com/office/drawing/2014/main" id="{92853EDC-F817-92E0-DF7E-ECC188981AF0}"/>
                  </a:ext>
                </a:extLst>
              </p:cNvPr>
              <p:cNvGraphicFramePr/>
              <p:nvPr/>
            </p:nvGraphicFramePr>
            <p:xfrm>
              <a:off x="1743045" y="2056222"/>
              <a:ext cx="624209" cy="26589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88" name="Text Box 4">
                <a:extLst>
                  <a:ext uri="{FF2B5EF4-FFF2-40B4-BE49-F238E27FC236}">
                    <a16:creationId xmlns:a16="http://schemas.microsoft.com/office/drawing/2014/main" id="{EF339A67-5207-0D23-2F59-175974F0B5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10932" y="3075764"/>
                <a:ext cx="1602516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% OF SUSCEPTIBLE ISOLATES</a:t>
                </a:r>
              </a:p>
            </p:txBody>
          </p:sp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4D7EACB2-4FD5-1192-AA36-A2F1ED25E27B}"/>
                  </a:ext>
                </a:extLst>
              </p:cNvPr>
              <p:cNvGrpSpPr/>
              <p:nvPr/>
            </p:nvGrpSpPr>
            <p:grpSpPr>
              <a:xfrm>
                <a:off x="2190307" y="2451846"/>
                <a:ext cx="210382" cy="1886238"/>
                <a:chOff x="2190307" y="2451846"/>
                <a:chExt cx="210382" cy="1886238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7A0BB7D1-40F1-7F3D-005E-F90C6BC637A1}"/>
                    </a:ext>
                  </a:extLst>
                </p:cNvPr>
                <p:cNvSpPr/>
                <p:nvPr/>
              </p:nvSpPr>
              <p:spPr>
                <a:xfrm>
                  <a:off x="2190307" y="2596202"/>
                  <a:ext cx="104006" cy="1741882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AE568C81-7A2D-5A68-3450-85EF66D28797}"/>
                    </a:ext>
                  </a:extLst>
                </p:cNvPr>
                <p:cNvSpPr/>
                <p:nvPr/>
              </p:nvSpPr>
              <p:spPr>
                <a:xfrm>
                  <a:off x="2296683" y="2451846"/>
                  <a:ext cx="104006" cy="188623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D9D01000-CCF9-C446-2AE8-3BE2DB350097}"/>
                  </a:ext>
                </a:extLst>
              </p:cNvPr>
              <p:cNvGrpSpPr/>
              <p:nvPr/>
            </p:nvGrpSpPr>
            <p:grpSpPr>
              <a:xfrm>
                <a:off x="2641037" y="2330706"/>
                <a:ext cx="210382" cy="2007378"/>
                <a:chOff x="2190307" y="2330706"/>
                <a:chExt cx="210382" cy="2007378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4A34531-A927-4CE8-A557-D49318B92F39}"/>
                    </a:ext>
                  </a:extLst>
                </p:cNvPr>
                <p:cNvSpPr/>
                <p:nvPr/>
              </p:nvSpPr>
              <p:spPr>
                <a:xfrm>
                  <a:off x="2190307" y="2330706"/>
                  <a:ext cx="104006" cy="2007378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65F2DB0-AC04-0855-7CBA-3459DE7C16D4}"/>
                    </a:ext>
                  </a:extLst>
                </p:cNvPr>
                <p:cNvSpPr/>
                <p:nvPr/>
              </p:nvSpPr>
              <p:spPr>
                <a:xfrm>
                  <a:off x="2296683" y="2330706"/>
                  <a:ext cx="104006" cy="20073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91" name="Groupe 90">
                <a:extLst>
                  <a:ext uri="{FF2B5EF4-FFF2-40B4-BE49-F238E27FC236}">
                    <a16:creationId xmlns:a16="http://schemas.microsoft.com/office/drawing/2014/main" id="{5D1B6BD4-F0ED-52DF-3367-74AA2F7D0944}"/>
                  </a:ext>
                </a:extLst>
              </p:cNvPr>
              <p:cNvGrpSpPr/>
              <p:nvPr/>
            </p:nvGrpSpPr>
            <p:grpSpPr>
              <a:xfrm>
                <a:off x="3091767" y="2140688"/>
                <a:ext cx="210382" cy="2197396"/>
                <a:chOff x="2190307" y="2140688"/>
                <a:chExt cx="210382" cy="2197396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3FA82FD6-E517-3535-57DF-95F18B2ABDE6}"/>
                    </a:ext>
                  </a:extLst>
                </p:cNvPr>
                <p:cNvSpPr/>
                <p:nvPr/>
              </p:nvSpPr>
              <p:spPr>
                <a:xfrm>
                  <a:off x="2190307" y="2140688"/>
                  <a:ext cx="104006" cy="219739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23CDA8CD-F7C3-BDD4-353C-72F3C4C645A2}"/>
                    </a:ext>
                  </a:extLst>
                </p:cNvPr>
                <p:cNvSpPr/>
                <p:nvPr/>
              </p:nvSpPr>
              <p:spPr>
                <a:xfrm>
                  <a:off x="2296683" y="2140688"/>
                  <a:ext cx="104006" cy="219739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92" name="Groupe 91">
                <a:extLst>
                  <a:ext uri="{FF2B5EF4-FFF2-40B4-BE49-F238E27FC236}">
                    <a16:creationId xmlns:a16="http://schemas.microsoft.com/office/drawing/2014/main" id="{1DA6419E-2AC1-0444-B9AC-67D0B3497E8B}"/>
                  </a:ext>
                </a:extLst>
              </p:cNvPr>
              <p:cNvGrpSpPr/>
              <p:nvPr/>
            </p:nvGrpSpPr>
            <p:grpSpPr>
              <a:xfrm>
                <a:off x="3542497" y="2140688"/>
                <a:ext cx="210382" cy="2197396"/>
                <a:chOff x="2190307" y="2140688"/>
                <a:chExt cx="210382" cy="2197396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FCDB0BAF-FA1C-40F8-A23D-1A7C91A80E45}"/>
                    </a:ext>
                  </a:extLst>
                </p:cNvPr>
                <p:cNvSpPr/>
                <p:nvPr/>
              </p:nvSpPr>
              <p:spPr>
                <a:xfrm>
                  <a:off x="2190307" y="2140688"/>
                  <a:ext cx="104006" cy="2197396"/>
                </a:xfrm>
                <a:prstGeom prst="rect">
                  <a:avLst/>
                </a:prstGeom>
                <a:solidFill>
                  <a:srgbClr val="96B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2976F2BA-9DFC-0C7C-2655-328AE878CB2B}"/>
                    </a:ext>
                  </a:extLst>
                </p:cNvPr>
                <p:cNvSpPr/>
                <p:nvPr/>
              </p:nvSpPr>
              <p:spPr>
                <a:xfrm>
                  <a:off x="2296683" y="2140688"/>
                  <a:ext cx="104006" cy="219739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4" name="Text Box 4">
                <a:extLst>
                  <a:ext uri="{FF2B5EF4-FFF2-40B4-BE49-F238E27FC236}">
                    <a16:creationId xmlns:a16="http://schemas.microsoft.com/office/drawing/2014/main" id="{BB07D3ED-64C9-B205-B43D-0D1E0C1995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334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CU</a:t>
                </a:r>
              </a:p>
            </p:txBody>
          </p:sp>
          <p:sp>
            <p:nvSpPr>
              <p:cNvPr id="95" name="Text Box 4">
                <a:extLst>
                  <a:ext uri="{FF2B5EF4-FFF2-40B4-BE49-F238E27FC236}">
                    <a16:creationId xmlns:a16="http://schemas.microsoft.com/office/drawing/2014/main" id="{ACDCB233-C6CF-AF00-A486-93932F253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4907" y="4357434"/>
                <a:ext cx="4759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AMC-CLAV</a:t>
                </a:r>
              </a:p>
            </p:txBody>
          </p:sp>
          <p:sp>
            <p:nvSpPr>
              <p:cNvPr id="96" name="Text Box 4">
                <a:extLst>
                  <a:ext uri="{FF2B5EF4-FFF2-40B4-BE49-F238E27FC236}">
                    <a16:creationId xmlns:a16="http://schemas.microsoft.com/office/drawing/2014/main" id="{7D10C513-578D-2538-FB85-59F4A981B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2536" y="4357434"/>
                <a:ext cx="4759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PIP-TAZ</a:t>
                </a:r>
              </a:p>
            </p:txBody>
          </p:sp>
          <p:sp>
            <p:nvSpPr>
              <p:cNvPr id="97" name="Text Box 4">
                <a:extLst>
                  <a:ext uri="{FF2B5EF4-FFF2-40B4-BE49-F238E27FC236}">
                    <a16:creationId xmlns:a16="http://schemas.microsoft.com/office/drawing/2014/main" id="{5DCF8121-D66E-E782-5D7E-0A20ECCFF4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912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CARB</a:t>
                </a:r>
              </a:p>
            </p:txBody>
          </p:sp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C2519736-6333-83DA-BEE6-2354A2A6E9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7795" y="4357434"/>
                <a:ext cx="475957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ヒラギノ角ゴ Pro W3" charset="0"/>
                  </a:defRPr>
                </a:lvl9pPr>
              </a:lstStyle>
              <a:p>
                <a:pPr algn="ctr" eaLnBrk="1" hangingPunct="1"/>
                <a:r>
                  <a:rPr lang="da-DK" sz="700" dirty="0">
                    <a:solidFill>
                      <a:srgbClr val="FFFFFF">
                        <a:lumMod val="50000"/>
                      </a:srgbClr>
                    </a:solidFill>
                    <a:latin typeface="Arial"/>
                    <a:ea typeface="+mn-ea"/>
                    <a:cs typeface="Arial"/>
                  </a:rPr>
                  <a:t>MTR</a:t>
                </a:r>
              </a:p>
            </p:txBody>
          </p:sp>
        </p:grp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D7394EC-50A5-AEE6-954F-1088D067F5C0}"/>
              </a:ext>
            </a:extLst>
          </p:cNvPr>
          <p:cNvSpPr/>
          <p:nvPr/>
        </p:nvSpPr>
        <p:spPr>
          <a:xfrm>
            <a:off x="5467427" y="2006937"/>
            <a:ext cx="411163" cy="237063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6FFA0A1-E3A8-D56E-BD20-239B539B4715}"/>
              </a:ext>
            </a:extLst>
          </p:cNvPr>
          <p:cNvSpPr/>
          <p:nvPr/>
        </p:nvSpPr>
        <p:spPr>
          <a:xfrm>
            <a:off x="7222087" y="2006937"/>
            <a:ext cx="411163" cy="237063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Triangle 116">
            <a:extLst>
              <a:ext uri="{FF2B5EF4-FFF2-40B4-BE49-F238E27FC236}">
                <a16:creationId xmlns:a16="http://schemas.microsoft.com/office/drawing/2014/main" id="{5B3FFC5D-9344-D9A7-0F27-CFA277686C95}"/>
              </a:ext>
            </a:extLst>
          </p:cNvPr>
          <p:cNvSpPr/>
          <p:nvPr/>
        </p:nvSpPr>
        <p:spPr>
          <a:xfrm rot="10800000">
            <a:off x="9381393" y="1997244"/>
            <a:ext cx="162821" cy="181701"/>
          </a:xfrm>
          <a:prstGeom prst="triangle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5074196-C5F9-BD6A-458B-958F6D474289}"/>
              </a:ext>
            </a:extLst>
          </p:cNvPr>
          <p:cNvSpPr/>
          <p:nvPr/>
        </p:nvSpPr>
        <p:spPr>
          <a:xfrm>
            <a:off x="9042649" y="2006937"/>
            <a:ext cx="411163" cy="237063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9EBBE0-B832-3ACE-08E4-31822661D0A2}"/>
              </a:ext>
            </a:extLst>
          </p:cNvPr>
          <p:cNvSpPr txBox="1">
            <a:spLocks/>
          </p:cNvSpPr>
          <p:nvPr/>
        </p:nvSpPr>
        <p:spPr>
          <a:xfrm>
            <a:off x="391046" y="6267372"/>
            <a:ext cx="8930753" cy="59062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O. </a:t>
            </a:r>
            <a:r>
              <a:rPr lang="fr-FR" dirty="0" err="1"/>
              <a:t>Join</a:t>
            </a:r>
            <a:r>
              <a:rPr lang="fr-FR" dirty="0"/>
              <a:t>-Lambert et al., ECCMID® 2023, Abs #SY226</a:t>
            </a:r>
          </a:p>
        </p:txBody>
      </p:sp>
    </p:spTree>
    <p:extLst>
      <p:ext uri="{BB962C8B-B14F-4D97-AF65-F5344CB8AC3E}">
        <p14:creationId xmlns:p14="http://schemas.microsoft.com/office/powerpoint/2010/main" val="38400497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2F51E-57FE-711A-EE78-55438CE8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Remdesivir reduces readmission in immunocompromised adult patients </a:t>
            </a:r>
            <a:r>
              <a:rPr lang="en-US" dirty="0" err="1"/>
              <a:t>hospitalised</a:t>
            </a:r>
            <a:r>
              <a:rPr lang="en-US" dirty="0"/>
              <a:t> with COVID-19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F29834-DDBC-5D06-245B-C3FD12BE32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G. </a:t>
            </a:r>
            <a:r>
              <a:rPr lang="fr-FR" dirty="0" err="1"/>
              <a:t>Rikisha</a:t>
            </a:r>
            <a:r>
              <a:rPr lang="fr-FR" dirty="0"/>
              <a:t> et al., ECCMID</a:t>
            </a:r>
            <a:r>
              <a:rPr lang="fr-FR" baseline="30000" dirty="0"/>
              <a:t>®</a:t>
            </a:r>
            <a:r>
              <a:rPr lang="fr-FR" dirty="0"/>
              <a:t> 2023, Abs #O0427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3BEB45-C88D-FC22-ACD3-77C99CBE00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Late-breaking trial results for COVID and other viral infections</a:t>
            </a:r>
          </a:p>
        </p:txBody>
      </p:sp>
    </p:spTree>
    <p:extLst>
      <p:ext uri="{BB962C8B-B14F-4D97-AF65-F5344CB8AC3E}">
        <p14:creationId xmlns:p14="http://schemas.microsoft.com/office/powerpoint/2010/main" val="42161852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F2BB0148-9B4F-A52D-0DE0-0153B061347F}"/>
              </a:ext>
            </a:extLst>
          </p:cNvPr>
          <p:cNvSpPr/>
          <p:nvPr/>
        </p:nvSpPr>
        <p:spPr>
          <a:xfrm>
            <a:off x="2761673" y="2724727"/>
            <a:ext cx="1543895" cy="960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30- and 60-day All-cause </a:t>
            </a:r>
            <a:r>
              <a:rPr lang="fr-FR" dirty="0" err="1"/>
              <a:t>Readmission</a:t>
            </a:r>
            <a:r>
              <a:rPr lang="fr-FR" dirty="0"/>
              <a:t> in the </a:t>
            </a:r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Cohort</a:t>
            </a:r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G. Rikisha et al., ECCMID</a:t>
            </a:r>
            <a:r>
              <a:rPr lang="da-DK" baseline="30000" dirty="0"/>
              <a:t>® </a:t>
            </a:r>
            <a:r>
              <a:rPr lang="da-DK" dirty="0"/>
              <a:t>2023, Abs #O0427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8F861C-52F6-07D4-3EB3-B023BB30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7011" y="4472836"/>
            <a:ext cx="11104989" cy="822351"/>
          </a:xfrm>
        </p:spPr>
        <p:txBody>
          <a:bodyPr/>
          <a:lstStyle/>
          <a:p>
            <a:r>
              <a:rPr lang="da-DK" dirty="0"/>
              <a:t>RDV was associated with a statistically significant reduction in 30- and 60-day all-cause readmission rates in patients hospitalised with COVID-19</a:t>
            </a:r>
          </a:p>
          <a:p>
            <a:pPr lvl="2"/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7A80794-EAB1-213E-0FC3-29B2A80616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RDV, remdesivir; HR, </a:t>
            </a:r>
            <a:r>
              <a:rPr lang="fr-FR" dirty="0" err="1"/>
              <a:t>hazard</a:t>
            </a:r>
            <a:r>
              <a:rPr lang="fr-FR" dirty="0"/>
              <a:t> ratio; CI, confidence </a:t>
            </a:r>
            <a:r>
              <a:rPr lang="fr-FR" dirty="0" err="1"/>
              <a:t>interval</a:t>
            </a:r>
            <a:r>
              <a:rPr lang="fr-FR" dirty="0"/>
              <a:t>; PY, patient-</a:t>
            </a:r>
            <a:r>
              <a:rPr lang="fr-FR" dirty="0" err="1"/>
              <a:t>year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7963780-DE21-280C-E6AB-1A4B0BDC5851}"/>
              </a:ext>
            </a:extLst>
          </p:cNvPr>
          <p:cNvCxnSpPr>
            <a:cxnSpLocks/>
          </p:cNvCxnSpPr>
          <p:nvPr/>
        </p:nvCxnSpPr>
        <p:spPr>
          <a:xfrm>
            <a:off x="7158182" y="3692992"/>
            <a:ext cx="3703782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CC7A6D1-A531-F790-8BE7-81A4538B81A3}"/>
              </a:ext>
            </a:extLst>
          </p:cNvPr>
          <p:cNvSpPr txBox="1"/>
          <p:nvPr/>
        </p:nvSpPr>
        <p:spPr>
          <a:xfrm>
            <a:off x="2953895" y="1457044"/>
            <a:ext cx="255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Risk of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208540-A985-9EBC-C40F-4A79D5ADBACE}"/>
              </a:ext>
            </a:extLst>
          </p:cNvPr>
          <p:cNvSpPr txBox="1"/>
          <p:nvPr/>
        </p:nvSpPr>
        <p:spPr>
          <a:xfrm>
            <a:off x="7322959" y="1421935"/>
            <a:ext cx="348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Rate of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per PY</a:t>
            </a: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457464E4-9A17-48A0-01CF-BC7A3E6F04E8}"/>
              </a:ext>
            </a:extLst>
          </p:cNvPr>
          <p:cNvSpPr/>
          <p:nvPr/>
        </p:nvSpPr>
        <p:spPr>
          <a:xfrm>
            <a:off x="2770908" y="1828801"/>
            <a:ext cx="1533237" cy="812800"/>
          </a:xfrm>
          <a:prstGeom prst="leftArrow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Favors</a:t>
            </a:r>
            <a:r>
              <a:rPr lang="fr-FR" sz="1200" dirty="0"/>
              <a:t> RDV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2C2D55EA-CA21-ED6D-DFB4-CC7A2770BE14}"/>
              </a:ext>
            </a:extLst>
          </p:cNvPr>
          <p:cNvSpPr/>
          <p:nvPr/>
        </p:nvSpPr>
        <p:spPr>
          <a:xfrm>
            <a:off x="4341091" y="1838036"/>
            <a:ext cx="1080655" cy="79432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Does</a:t>
            </a:r>
            <a:r>
              <a:rPr lang="fr-FR" sz="1200" dirty="0"/>
              <a:t> not </a:t>
            </a:r>
            <a:r>
              <a:rPr lang="fr-FR" sz="1200" dirty="0" err="1"/>
              <a:t>favor</a:t>
            </a:r>
            <a:r>
              <a:rPr lang="fr-FR" sz="1200" dirty="0"/>
              <a:t> RDV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6BE8F5-B489-C174-5DE8-0D4498DA8047}"/>
              </a:ext>
            </a:extLst>
          </p:cNvPr>
          <p:cNvSpPr/>
          <p:nvPr/>
        </p:nvSpPr>
        <p:spPr>
          <a:xfrm>
            <a:off x="7158182" y="1930400"/>
            <a:ext cx="1874982" cy="378691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RDV</a:t>
            </a:r>
          </a:p>
          <a:p>
            <a:pPr algn="ctr"/>
            <a:r>
              <a:rPr lang="fr-FR" sz="1200" dirty="0"/>
              <a:t>N = 2332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A71F89-7B56-FB09-CB10-C9FDE4D4CE8A}"/>
              </a:ext>
            </a:extLst>
          </p:cNvPr>
          <p:cNvSpPr/>
          <p:nvPr/>
        </p:nvSpPr>
        <p:spPr>
          <a:xfrm>
            <a:off x="9067869" y="1932531"/>
            <a:ext cx="1874982" cy="3786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Comparator</a:t>
            </a:r>
            <a:endParaRPr lang="fr-FR" sz="1200" dirty="0"/>
          </a:p>
          <a:p>
            <a:pPr algn="ctr"/>
            <a:r>
              <a:rPr lang="fr-FR" sz="1200" dirty="0"/>
              <a:t>N = 2332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150DBE1-A566-A8CE-61B4-ABB0A2A4E89C}"/>
              </a:ext>
            </a:extLst>
          </p:cNvPr>
          <p:cNvCxnSpPr>
            <a:cxnSpLocks/>
          </p:cNvCxnSpPr>
          <p:nvPr/>
        </p:nvCxnSpPr>
        <p:spPr>
          <a:xfrm flipV="1">
            <a:off x="4320969" y="2032000"/>
            <a:ext cx="0" cy="1671782"/>
          </a:xfrm>
          <a:prstGeom prst="line">
            <a:avLst/>
          </a:prstGeom>
          <a:ln w="444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A769734-8785-DF7A-7A6A-3699E9C10FFC}"/>
              </a:ext>
            </a:extLst>
          </p:cNvPr>
          <p:cNvCxnSpPr>
            <a:cxnSpLocks/>
          </p:cNvCxnSpPr>
          <p:nvPr/>
        </p:nvCxnSpPr>
        <p:spPr>
          <a:xfrm flipV="1">
            <a:off x="9043927" y="1930400"/>
            <a:ext cx="0" cy="1780988"/>
          </a:xfrm>
          <a:prstGeom prst="line">
            <a:avLst/>
          </a:prstGeom>
          <a:ln w="444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683415B4-3E35-68BB-82C2-90EED6D2947E}"/>
              </a:ext>
            </a:extLst>
          </p:cNvPr>
          <p:cNvSpPr txBox="1"/>
          <p:nvPr/>
        </p:nvSpPr>
        <p:spPr>
          <a:xfrm>
            <a:off x="1662545" y="267854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C3B05A-695C-372F-1FB1-8078C593F1B8}"/>
              </a:ext>
            </a:extLst>
          </p:cNvPr>
          <p:cNvSpPr txBox="1"/>
          <p:nvPr/>
        </p:nvSpPr>
        <p:spPr>
          <a:xfrm>
            <a:off x="1662545" y="316867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60-day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07CB48A-8715-1D65-9740-994E5E053509}"/>
              </a:ext>
            </a:extLst>
          </p:cNvPr>
          <p:cNvSpPr txBox="1"/>
          <p:nvPr/>
        </p:nvSpPr>
        <p:spPr>
          <a:xfrm>
            <a:off x="5416530" y="244770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HR (95% CI)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6F3445F-9D12-8E79-DC5E-65967D68E036}"/>
              </a:ext>
            </a:extLst>
          </p:cNvPr>
          <p:cNvSpPr txBox="1"/>
          <p:nvPr/>
        </p:nvSpPr>
        <p:spPr>
          <a:xfrm>
            <a:off x="5231725" y="2820927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0.84 (0.82-0.87)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6E8E0BB-A18B-B5CB-52AB-355993B4EFAD}"/>
              </a:ext>
            </a:extLst>
          </p:cNvPr>
          <p:cNvSpPr txBox="1"/>
          <p:nvPr/>
        </p:nvSpPr>
        <p:spPr>
          <a:xfrm>
            <a:off x="5244906" y="3290098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0.84 (0.79-0.97)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F11275C-2975-25A0-ACAC-5CAD66256F1C}"/>
              </a:ext>
            </a:extLst>
          </p:cNvPr>
          <p:cNvSpPr txBox="1"/>
          <p:nvPr/>
        </p:nvSpPr>
        <p:spPr>
          <a:xfrm>
            <a:off x="7014522" y="2359109"/>
            <a:ext cx="108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732A440-BAE2-FFA4-1B94-004D1569DA9E}"/>
              </a:ext>
            </a:extLst>
          </p:cNvPr>
          <p:cNvSpPr txBox="1"/>
          <p:nvPr/>
        </p:nvSpPr>
        <p:spPr>
          <a:xfrm>
            <a:off x="7848669" y="2237331"/>
            <a:ext cx="125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(per 10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153A73-FD22-935B-8A93-B4FF6958C8FC}"/>
              </a:ext>
            </a:extLst>
          </p:cNvPr>
          <p:cNvSpPr txBox="1"/>
          <p:nvPr/>
        </p:nvSpPr>
        <p:spPr>
          <a:xfrm>
            <a:off x="8862253" y="2359109"/>
            <a:ext cx="108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490F6E3-017B-492E-D504-6C32E369624A}"/>
              </a:ext>
            </a:extLst>
          </p:cNvPr>
          <p:cNvSpPr txBox="1"/>
          <p:nvPr/>
        </p:nvSpPr>
        <p:spPr>
          <a:xfrm>
            <a:off x="9696400" y="2237331"/>
            <a:ext cx="125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(per 10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6AA0CCD-A364-A1C1-4276-4A70E4AB02F2}"/>
              </a:ext>
            </a:extLst>
          </p:cNvPr>
          <p:cNvSpPr txBox="1"/>
          <p:nvPr/>
        </p:nvSpPr>
        <p:spPr>
          <a:xfrm>
            <a:off x="7141414" y="280433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1572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2ADC02A-0C56-DF06-B68E-96DA09C62957}"/>
              </a:ext>
            </a:extLst>
          </p:cNvPr>
          <p:cNvSpPr txBox="1"/>
          <p:nvPr/>
        </p:nvSpPr>
        <p:spPr>
          <a:xfrm>
            <a:off x="7133704" y="3290098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1614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4D8F6CC6-CC20-52BD-67E6-69BB22515202}"/>
              </a:ext>
            </a:extLst>
          </p:cNvPr>
          <p:cNvSpPr txBox="1"/>
          <p:nvPr/>
        </p:nvSpPr>
        <p:spPr>
          <a:xfrm>
            <a:off x="8086933" y="2802454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234.6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869A956-7B60-72A0-4DC9-7CB948993738}"/>
              </a:ext>
            </a:extLst>
          </p:cNvPr>
          <p:cNvSpPr txBox="1"/>
          <p:nvPr/>
        </p:nvSpPr>
        <p:spPr>
          <a:xfrm>
            <a:off x="8073574" y="3295569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134.5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E1A8A0F-D846-0613-6EEE-76D375F40A2A}"/>
              </a:ext>
            </a:extLst>
          </p:cNvPr>
          <p:cNvSpPr txBox="1"/>
          <p:nvPr/>
        </p:nvSpPr>
        <p:spPr>
          <a:xfrm>
            <a:off x="8997210" y="2802454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1722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E881C47-DAA4-2236-541C-185D1F9BE927}"/>
              </a:ext>
            </a:extLst>
          </p:cNvPr>
          <p:cNvSpPr txBox="1"/>
          <p:nvPr/>
        </p:nvSpPr>
        <p:spPr>
          <a:xfrm>
            <a:off x="8998559" y="330686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1762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F680224-66B8-4B82-5D84-4C9EEE7250D1}"/>
              </a:ext>
            </a:extLst>
          </p:cNvPr>
          <p:cNvSpPr txBox="1"/>
          <p:nvPr/>
        </p:nvSpPr>
        <p:spPr>
          <a:xfrm>
            <a:off x="9907488" y="3295568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200.2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74EA064-2EB1-200E-A8C6-4D539E8D3D64}"/>
              </a:ext>
            </a:extLst>
          </p:cNvPr>
          <p:cNvSpPr txBox="1"/>
          <p:nvPr/>
        </p:nvSpPr>
        <p:spPr>
          <a:xfrm>
            <a:off x="9923721" y="2794922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351.4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EDD00AE9-5D9E-85AD-3152-226D23F07662}"/>
              </a:ext>
            </a:extLst>
          </p:cNvPr>
          <p:cNvSpPr txBox="1"/>
          <p:nvPr/>
        </p:nvSpPr>
        <p:spPr>
          <a:xfrm>
            <a:off x="2451046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596A934-068A-EB98-DF67-E82B3FC6CB9C}"/>
              </a:ext>
            </a:extLst>
          </p:cNvPr>
          <p:cNvSpPr txBox="1"/>
          <p:nvPr/>
        </p:nvSpPr>
        <p:spPr>
          <a:xfrm>
            <a:off x="2938335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B8CC1C2-8D5A-CC0D-A47E-F44C0DBD4473}"/>
              </a:ext>
            </a:extLst>
          </p:cNvPr>
          <p:cNvSpPr txBox="1"/>
          <p:nvPr/>
        </p:nvSpPr>
        <p:spPr>
          <a:xfrm>
            <a:off x="3431273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118297C-79C2-66AF-C2D4-5CDA310A84C9}"/>
              </a:ext>
            </a:extLst>
          </p:cNvPr>
          <p:cNvSpPr txBox="1"/>
          <p:nvPr/>
        </p:nvSpPr>
        <p:spPr>
          <a:xfrm>
            <a:off x="3926090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7384D79B-932A-A263-9F78-0F78CD7D9249}"/>
              </a:ext>
            </a:extLst>
          </p:cNvPr>
          <p:cNvSpPr txBox="1"/>
          <p:nvPr/>
        </p:nvSpPr>
        <p:spPr>
          <a:xfrm>
            <a:off x="4419029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D9AA578-82AF-958F-D338-B807351451FC}"/>
              </a:ext>
            </a:extLst>
          </p:cNvPr>
          <p:cNvSpPr txBox="1"/>
          <p:nvPr/>
        </p:nvSpPr>
        <p:spPr>
          <a:xfrm>
            <a:off x="4900848" y="373532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1030778C-C004-569C-F75C-5420E798A45C}"/>
              </a:ext>
            </a:extLst>
          </p:cNvPr>
          <p:cNvCxnSpPr>
            <a:cxnSpLocks/>
          </p:cNvCxnSpPr>
          <p:nvPr/>
        </p:nvCxnSpPr>
        <p:spPr>
          <a:xfrm flipV="1">
            <a:off x="2851060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720F88A1-7A01-3834-F15E-A42372286E56}"/>
              </a:ext>
            </a:extLst>
          </p:cNvPr>
          <p:cNvCxnSpPr>
            <a:cxnSpLocks/>
          </p:cNvCxnSpPr>
          <p:nvPr/>
        </p:nvCxnSpPr>
        <p:spPr>
          <a:xfrm flipV="1">
            <a:off x="3350460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B8A321BF-FAF8-5F54-1DB1-0B94ED61D2EC}"/>
              </a:ext>
            </a:extLst>
          </p:cNvPr>
          <p:cNvCxnSpPr>
            <a:cxnSpLocks/>
          </p:cNvCxnSpPr>
          <p:nvPr/>
        </p:nvCxnSpPr>
        <p:spPr>
          <a:xfrm flipV="1">
            <a:off x="3845280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758EB68-C0DC-B847-C080-607568D54B87}"/>
              </a:ext>
            </a:extLst>
          </p:cNvPr>
          <p:cNvCxnSpPr>
            <a:cxnSpLocks/>
          </p:cNvCxnSpPr>
          <p:nvPr/>
        </p:nvCxnSpPr>
        <p:spPr>
          <a:xfrm flipV="1">
            <a:off x="4332744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3820600-51C2-818F-2C4A-748514A18ABC}"/>
              </a:ext>
            </a:extLst>
          </p:cNvPr>
          <p:cNvCxnSpPr>
            <a:cxnSpLocks/>
          </p:cNvCxnSpPr>
          <p:nvPr/>
        </p:nvCxnSpPr>
        <p:spPr>
          <a:xfrm flipV="1">
            <a:off x="4834920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FE2510D-5A84-3B1B-66D4-DBF0459F3555}"/>
              </a:ext>
            </a:extLst>
          </p:cNvPr>
          <p:cNvCxnSpPr>
            <a:cxnSpLocks/>
          </p:cNvCxnSpPr>
          <p:nvPr/>
        </p:nvCxnSpPr>
        <p:spPr>
          <a:xfrm flipV="1">
            <a:off x="5303912" y="368232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7758DF8F-FF0E-7B4A-3009-517C606C0D9B}"/>
              </a:ext>
            </a:extLst>
          </p:cNvPr>
          <p:cNvSpPr/>
          <p:nvPr/>
        </p:nvSpPr>
        <p:spPr>
          <a:xfrm>
            <a:off x="4350327" y="2724727"/>
            <a:ext cx="1006764" cy="960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8F8C3F1-9A1F-5EA9-A4DD-42F11AAA8767}"/>
              </a:ext>
            </a:extLst>
          </p:cNvPr>
          <p:cNvCxnSpPr>
            <a:cxnSpLocks/>
          </p:cNvCxnSpPr>
          <p:nvPr/>
        </p:nvCxnSpPr>
        <p:spPr>
          <a:xfrm>
            <a:off x="2763378" y="3206615"/>
            <a:ext cx="810782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A483785-40F7-CD4D-4D6E-E6A079CD5966}"/>
              </a:ext>
            </a:extLst>
          </p:cNvPr>
          <p:cNvCxnSpPr>
            <a:cxnSpLocks/>
          </p:cNvCxnSpPr>
          <p:nvPr/>
        </p:nvCxnSpPr>
        <p:spPr>
          <a:xfrm>
            <a:off x="1671782" y="3685308"/>
            <a:ext cx="499687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7C076724-9C83-0CCF-CD9B-9D7FD898868A}"/>
              </a:ext>
            </a:extLst>
          </p:cNvPr>
          <p:cNvCxnSpPr>
            <a:cxnSpLocks/>
          </p:cNvCxnSpPr>
          <p:nvPr/>
        </p:nvCxnSpPr>
        <p:spPr>
          <a:xfrm flipH="1">
            <a:off x="3466715" y="2969422"/>
            <a:ext cx="267855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7F1899F-4251-0A54-E0F6-296C7F9F1F7F}"/>
              </a:ext>
            </a:extLst>
          </p:cNvPr>
          <p:cNvCxnSpPr>
            <a:cxnSpLocks/>
          </p:cNvCxnSpPr>
          <p:nvPr/>
        </p:nvCxnSpPr>
        <p:spPr>
          <a:xfrm flipH="1">
            <a:off x="3308553" y="3451925"/>
            <a:ext cx="927859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2229662A-E429-D100-4D4E-D80059E74852}"/>
              </a:ext>
            </a:extLst>
          </p:cNvPr>
          <p:cNvSpPr/>
          <p:nvPr/>
        </p:nvSpPr>
        <p:spPr>
          <a:xfrm>
            <a:off x="3506739" y="2906375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8868B7F-21F7-7C96-F140-76089769A009}"/>
              </a:ext>
            </a:extLst>
          </p:cNvPr>
          <p:cNvSpPr/>
          <p:nvPr/>
        </p:nvSpPr>
        <p:spPr>
          <a:xfrm>
            <a:off x="3519106" y="3386075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7675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F2BB0148-9B4F-A52D-0DE0-0153B061347F}"/>
              </a:ext>
            </a:extLst>
          </p:cNvPr>
          <p:cNvSpPr/>
          <p:nvPr/>
        </p:nvSpPr>
        <p:spPr>
          <a:xfrm>
            <a:off x="2761673" y="2158927"/>
            <a:ext cx="1543895" cy="960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0A0A8-32B9-415A-ED3A-CEF0A133C06D}"/>
              </a:ext>
            </a:extLst>
          </p:cNvPr>
          <p:cNvSpPr/>
          <p:nvPr/>
        </p:nvSpPr>
        <p:spPr>
          <a:xfrm>
            <a:off x="2761673" y="3079222"/>
            <a:ext cx="1543895" cy="1471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FFD24B-CC31-2C06-40D0-C5C1F62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30- and 60-day All-cause </a:t>
            </a:r>
            <a:r>
              <a:rPr lang="fr-FR" dirty="0" err="1"/>
              <a:t>Readmission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Variants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68A6A-618C-DA2B-6AAE-5383E0872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G. Rikisha et al., ECCMID</a:t>
            </a:r>
            <a:r>
              <a:rPr lang="da-DK" baseline="30000" dirty="0"/>
              <a:t>® </a:t>
            </a:r>
            <a:r>
              <a:rPr lang="da-DK" dirty="0"/>
              <a:t>2023, Abs #O0427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8F861C-52F6-07D4-3EB3-B023BB30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0800" y="5052963"/>
            <a:ext cx="11104989" cy="822351"/>
          </a:xfrm>
        </p:spPr>
        <p:txBody>
          <a:bodyPr/>
          <a:lstStyle/>
          <a:p>
            <a:r>
              <a:rPr lang="da-DK" dirty="0"/>
              <a:t>RDV was associated with a statistically significant reduction in 30- and 60-day all-cause readmission rates in patients hospitalised with COVID-19 across the Delta on Omicron variants</a:t>
            </a:r>
          </a:p>
          <a:p>
            <a:pPr lvl="2"/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7A80794-EAB1-213E-0FC3-29B2A80616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RDV, remdesivir; HR, </a:t>
            </a:r>
            <a:r>
              <a:rPr lang="fr-FR" dirty="0" err="1"/>
              <a:t>hazard</a:t>
            </a:r>
            <a:r>
              <a:rPr lang="fr-FR" dirty="0"/>
              <a:t> ratio; CI, confidence </a:t>
            </a:r>
            <a:r>
              <a:rPr lang="fr-FR" dirty="0" err="1"/>
              <a:t>interval</a:t>
            </a:r>
            <a:r>
              <a:rPr lang="fr-FR" dirty="0"/>
              <a:t>; PY, patient-</a:t>
            </a:r>
            <a:r>
              <a:rPr lang="fr-FR" dirty="0" err="1"/>
              <a:t>year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7963780-DE21-280C-E6AB-1A4B0BDC5851}"/>
              </a:ext>
            </a:extLst>
          </p:cNvPr>
          <p:cNvCxnSpPr>
            <a:cxnSpLocks/>
          </p:cNvCxnSpPr>
          <p:nvPr/>
        </p:nvCxnSpPr>
        <p:spPr>
          <a:xfrm>
            <a:off x="7293983" y="4551682"/>
            <a:ext cx="3703782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CC7A6D1-A531-F790-8BE7-81A4538B81A3}"/>
              </a:ext>
            </a:extLst>
          </p:cNvPr>
          <p:cNvSpPr txBox="1"/>
          <p:nvPr/>
        </p:nvSpPr>
        <p:spPr>
          <a:xfrm>
            <a:off x="2918691" y="947489"/>
            <a:ext cx="255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Risk of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208540-A985-9EBC-C40F-4A79D5ADBACE}"/>
              </a:ext>
            </a:extLst>
          </p:cNvPr>
          <p:cNvSpPr txBox="1"/>
          <p:nvPr/>
        </p:nvSpPr>
        <p:spPr>
          <a:xfrm>
            <a:off x="7206558" y="950637"/>
            <a:ext cx="369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Rate of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per PY</a:t>
            </a: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457464E4-9A17-48A0-01CF-BC7A3E6F04E8}"/>
              </a:ext>
            </a:extLst>
          </p:cNvPr>
          <p:cNvSpPr/>
          <p:nvPr/>
        </p:nvSpPr>
        <p:spPr>
          <a:xfrm>
            <a:off x="2779961" y="1263001"/>
            <a:ext cx="1533237" cy="812800"/>
          </a:xfrm>
          <a:prstGeom prst="leftArrow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Favors</a:t>
            </a:r>
            <a:r>
              <a:rPr lang="fr-FR" sz="1200" dirty="0"/>
              <a:t> RDV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2C2D55EA-CA21-ED6D-DFB4-CC7A2770BE14}"/>
              </a:ext>
            </a:extLst>
          </p:cNvPr>
          <p:cNvSpPr/>
          <p:nvPr/>
        </p:nvSpPr>
        <p:spPr>
          <a:xfrm>
            <a:off x="4341091" y="1272236"/>
            <a:ext cx="1080655" cy="79432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Does</a:t>
            </a:r>
            <a:r>
              <a:rPr lang="fr-FR" sz="1200" dirty="0"/>
              <a:t> not </a:t>
            </a:r>
            <a:r>
              <a:rPr lang="fr-FR" sz="1200" dirty="0" err="1"/>
              <a:t>favor</a:t>
            </a:r>
            <a:r>
              <a:rPr lang="fr-FR" sz="1200" dirty="0"/>
              <a:t> RDV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6BE8F5-B489-C174-5DE8-0D4498DA8047}"/>
              </a:ext>
            </a:extLst>
          </p:cNvPr>
          <p:cNvSpPr/>
          <p:nvPr/>
        </p:nvSpPr>
        <p:spPr>
          <a:xfrm>
            <a:off x="7158182" y="1364600"/>
            <a:ext cx="1874982" cy="378691"/>
          </a:xfrm>
          <a:prstGeom prst="rect">
            <a:avLst/>
          </a:prstGeom>
          <a:solidFill>
            <a:srgbClr val="96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RDV</a:t>
            </a:r>
          </a:p>
          <a:p>
            <a:pPr algn="ctr"/>
            <a:r>
              <a:rPr lang="fr-FR" sz="1200" dirty="0"/>
              <a:t>N = 2332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A71F89-7B56-FB09-CB10-C9FDE4D4CE8A}"/>
              </a:ext>
            </a:extLst>
          </p:cNvPr>
          <p:cNvSpPr/>
          <p:nvPr/>
        </p:nvSpPr>
        <p:spPr>
          <a:xfrm>
            <a:off x="9067869" y="1366731"/>
            <a:ext cx="1874982" cy="3786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Comparator</a:t>
            </a:r>
            <a:endParaRPr lang="fr-FR" sz="1200" dirty="0"/>
          </a:p>
          <a:p>
            <a:pPr algn="ctr"/>
            <a:r>
              <a:rPr lang="fr-FR" sz="1200" dirty="0"/>
              <a:t>N = 2332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150DBE1-A566-A8CE-61B4-ABB0A2A4E89C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327020" y="1475715"/>
            <a:ext cx="0" cy="3125442"/>
          </a:xfrm>
          <a:prstGeom prst="line">
            <a:avLst/>
          </a:prstGeom>
          <a:ln w="444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A769734-8785-DF7A-7A6A-3699E9C10FFC}"/>
              </a:ext>
            </a:extLst>
          </p:cNvPr>
          <p:cNvCxnSpPr>
            <a:cxnSpLocks/>
          </p:cNvCxnSpPr>
          <p:nvPr/>
        </p:nvCxnSpPr>
        <p:spPr>
          <a:xfrm flipV="1">
            <a:off x="9043927" y="1364600"/>
            <a:ext cx="0" cy="3198342"/>
          </a:xfrm>
          <a:prstGeom prst="line">
            <a:avLst/>
          </a:prstGeom>
          <a:ln w="444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683415B4-3E35-68BB-82C2-90EED6D2947E}"/>
              </a:ext>
            </a:extLst>
          </p:cNvPr>
          <p:cNvSpPr txBox="1"/>
          <p:nvPr/>
        </p:nvSpPr>
        <p:spPr>
          <a:xfrm>
            <a:off x="1662545" y="211274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C3B05A-695C-372F-1FB1-8078C593F1B8}"/>
              </a:ext>
            </a:extLst>
          </p:cNvPr>
          <p:cNvSpPr txBox="1"/>
          <p:nvPr/>
        </p:nvSpPr>
        <p:spPr>
          <a:xfrm>
            <a:off x="1662545" y="260287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60-day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07CB48A-8715-1D65-9740-994E5E053509}"/>
              </a:ext>
            </a:extLst>
          </p:cNvPr>
          <p:cNvSpPr txBox="1"/>
          <p:nvPr/>
        </p:nvSpPr>
        <p:spPr>
          <a:xfrm>
            <a:off x="5416530" y="188190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HR (95% CI)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6F3445F-9D12-8E79-DC5E-65967D68E036}"/>
              </a:ext>
            </a:extLst>
          </p:cNvPr>
          <p:cNvSpPr txBox="1"/>
          <p:nvPr/>
        </p:nvSpPr>
        <p:spPr>
          <a:xfrm>
            <a:off x="5231725" y="2255127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0.89 (0.80-0.93)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6E8E0BB-A18B-B5CB-52AB-355993B4EFAD}"/>
              </a:ext>
            </a:extLst>
          </p:cNvPr>
          <p:cNvSpPr txBox="1"/>
          <p:nvPr/>
        </p:nvSpPr>
        <p:spPr>
          <a:xfrm>
            <a:off x="5244906" y="2724298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0.87 (0.81-0.93)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F11275C-2975-25A0-ACAC-5CAD66256F1C}"/>
              </a:ext>
            </a:extLst>
          </p:cNvPr>
          <p:cNvSpPr txBox="1"/>
          <p:nvPr/>
        </p:nvSpPr>
        <p:spPr>
          <a:xfrm>
            <a:off x="7014522" y="1793309"/>
            <a:ext cx="108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732A440-BAE2-FFA4-1B94-004D1569DA9E}"/>
              </a:ext>
            </a:extLst>
          </p:cNvPr>
          <p:cNvSpPr txBox="1"/>
          <p:nvPr/>
        </p:nvSpPr>
        <p:spPr>
          <a:xfrm>
            <a:off x="7848669" y="1671531"/>
            <a:ext cx="125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(per 10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153A73-FD22-935B-8A93-B4FF6958C8FC}"/>
              </a:ext>
            </a:extLst>
          </p:cNvPr>
          <p:cNvSpPr txBox="1"/>
          <p:nvPr/>
        </p:nvSpPr>
        <p:spPr>
          <a:xfrm>
            <a:off x="8862253" y="1793309"/>
            <a:ext cx="108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490F6E3-017B-492E-D504-6C32E369624A}"/>
              </a:ext>
            </a:extLst>
          </p:cNvPr>
          <p:cNvSpPr txBox="1"/>
          <p:nvPr/>
        </p:nvSpPr>
        <p:spPr>
          <a:xfrm>
            <a:off x="9696400" y="1671531"/>
            <a:ext cx="125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(per 10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6AA0CCD-A364-A1C1-4276-4A70E4AB02F2}"/>
              </a:ext>
            </a:extLst>
          </p:cNvPr>
          <p:cNvSpPr txBox="1"/>
          <p:nvPr/>
        </p:nvSpPr>
        <p:spPr>
          <a:xfrm>
            <a:off x="7141414" y="223853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2ADC02A-0C56-DF06-B68E-96DA09C62957}"/>
              </a:ext>
            </a:extLst>
          </p:cNvPr>
          <p:cNvSpPr txBox="1"/>
          <p:nvPr/>
        </p:nvSpPr>
        <p:spPr>
          <a:xfrm>
            <a:off x="7133704" y="2724298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4D8F6CC6-CC20-52BD-67E6-69BB22515202}"/>
              </a:ext>
            </a:extLst>
          </p:cNvPr>
          <p:cNvSpPr txBox="1"/>
          <p:nvPr/>
        </p:nvSpPr>
        <p:spPr>
          <a:xfrm>
            <a:off x="8086933" y="2236654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277.5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869A956-7B60-72A0-4DC9-7CB948993738}"/>
              </a:ext>
            </a:extLst>
          </p:cNvPr>
          <p:cNvSpPr txBox="1"/>
          <p:nvPr/>
        </p:nvSpPr>
        <p:spPr>
          <a:xfrm>
            <a:off x="8073574" y="2729769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164.2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E1A8A0F-D846-0613-6EEE-76D375F40A2A}"/>
              </a:ext>
            </a:extLst>
          </p:cNvPr>
          <p:cNvSpPr txBox="1"/>
          <p:nvPr/>
        </p:nvSpPr>
        <p:spPr>
          <a:xfrm>
            <a:off x="8997210" y="2236654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E881C47-DAA4-2236-541C-185D1F9BE927}"/>
              </a:ext>
            </a:extLst>
          </p:cNvPr>
          <p:cNvSpPr txBox="1"/>
          <p:nvPr/>
        </p:nvSpPr>
        <p:spPr>
          <a:xfrm>
            <a:off x="8998559" y="274106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F680224-66B8-4B82-5D84-4C9EEE7250D1}"/>
              </a:ext>
            </a:extLst>
          </p:cNvPr>
          <p:cNvSpPr txBox="1"/>
          <p:nvPr/>
        </p:nvSpPr>
        <p:spPr>
          <a:xfrm>
            <a:off x="9907488" y="2729768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199.1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74EA064-2EB1-200E-A8C6-4D539E8D3D64}"/>
              </a:ext>
            </a:extLst>
          </p:cNvPr>
          <p:cNvSpPr txBox="1"/>
          <p:nvPr/>
        </p:nvSpPr>
        <p:spPr>
          <a:xfrm>
            <a:off x="9923721" y="2229122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334.2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EDD00AE9-5D9E-85AD-3152-226D23F07662}"/>
              </a:ext>
            </a:extLst>
          </p:cNvPr>
          <p:cNvSpPr txBox="1"/>
          <p:nvPr/>
        </p:nvSpPr>
        <p:spPr>
          <a:xfrm>
            <a:off x="2451046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596A934-068A-EB98-DF67-E82B3FC6CB9C}"/>
              </a:ext>
            </a:extLst>
          </p:cNvPr>
          <p:cNvSpPr txBox="1"/>
          <p:nvPr/>
        </p:nvSpPr>
        <p:spPr>
          <a:xfrm>
            <a:off x="2938335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B8CC1C2-8D5A-CC0D-A47E-F44C0DBD4473}"/>
              </a:ext>
            </a:extLst>
          </p:cNvPr>
          <p:cNvSpPr txBox="1"/>
          <p:nvPr/>
        </p:nvSpPr>
        <p:spPr>
          <a:xfrm>
            <a:off x="3431273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118297C-79C2-66AF-C2D4-5CDA310A84C9}"/>
              </a:ext>
            </a:extLst>
          </p:cNvPr>
          <p:cNvSpPr txBox="1"/>
          <p:nvPr/>
        </p:nvSpPr>
        <p:spPr>
          <a:xfrm>
            <a:off x="3926090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7384D79B-932A-A263-9F78-0F78CD7D9249}"/>
              </a:ext>
            </a:extLst>
          </p:cNvPr>
          <p:cNvSpPr txBox="1"/>
          <p:nvPr/>
        </p:nvSpPr>
        <p:spPr>
          <a:xfrm>
            <a:off x="4419029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D9AA578-82AF-958F-D338-B807351451FC}"/>
              </a:ext>
            </a:extLst>
          </p:cNvPr>
          <p:cNvSpPr txBox="1"/>
          <p:nvPr/>
        </p:nvSpPr>
        <p:spPr>
          <a:xfrm>
            <a:off x="4900848" y="460115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1030778C-C004-569C-F75C-5420E798A45C}"/>
              </a:ext>
            </a:extLst>
          </p:cNvPr>
          <p:cNvCxnSpPr>
            <a:cxnSpLocks/>
          </p:cNvCxnSpPr>
          <p:nvPr/>
        </p:nvCxnSpPr>
        <p:spPr>
          <a:xfrm flipV="1">
            <a:off x="2851060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720F88A1-7A01-3834-F15E-A42372286E56}"/>
              </a:ext>
            </a:extLst>
          </p:cNvPr>
          <p:cNvCxnSpPr>
            <a:cxnSpLocks/>
          </p:cNvCxnSpPr>
          <p:nvPr/>
        </p:nvCxnSpPr>
        <p:spPr>
          <a:xfrm flipV="1">
            <a:off x="3350460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B8A321BF-FAF8-5F54-1DB1-0B94ED61D2EC}"/>
              </a:ext>
            </a:extLst>
          </p:cNvPr>
          <p:cNvCxnSpPr>
            <a:cxnSpLocks/>
          </p:cNvCxnSpPr>
          <p:nvPr/>
        </p:nvCxnSpPr>
        <p:spPr>
          <a:xfrm flipV="1">
            <a:off x="3845280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758EB68-C0DC-B847-C080-607568D54B87}"/>
              </a:ext>
            </a:extLst>
          </p:cNvPr>
          <p:cNvCxnSpPr>
            <a:cxnSpLocks/>
          </p:cNvCxnSpPr>
          <p:nvPr/>
        </p:nvCxnSpPr>
        <p:spPr>
          <a:xfrm flipV="1">
            <a:off x="4332744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3820600-51C2-818F-2C4A-748514A18ABC}"/>
              </a:ext>
            </a:extLst>
          </p:cNvPr>
          <p:cNvCxnSpPr>
            <a:cxnSpLocks/>
          </p:cNvCxnSpPr>
          <p:nvPr/>
        </p:nvCxnSpPr>
        <p:spPr>
          <a:xfrm flipV="1">
            <a:off x="4834920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FE2510D-5A84-3B1B-66D4-DBF0459F3555}"/>
              </a:ext>
            </a:extLst>
          </p:cNvPr>
          <p:cNvCxnSpPr>
            <a:cxnSpLocks/>
          </p:cNvCxnSpPr>
          <p:nvPr/>
        </p:nvCxnSpPr>
        <p:spPr>
          <a:xfrm flipV="1">
            <a:off x="5303912" y="4548155"/>
            <a:ext cx="0" cy="1080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7758DF8F-FF0E-7B4A-3009-517C606C0D9B}"/>
              </a:ext>
            </a:extLst>
          </p:cNvPr>
          <p:cNvSpPr/>
          <p:nvPr/>
        </p:nvSpPr>
        <p:spPr>
          <a:xfrm>
            <a:off x="4350327" y="2158927"/>
            <a:ext cx="1006764" cy="960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8F8C3F1-9A1F-5EA9-A4DD-42F11AAA8767}"/>
              </a:ext>
            </a:extLst>
          </p:cNvPr>
          <p:cNvCxnSpPr>
            <a:cxnSpLocks/>
          </p:cNvCxnSpPr>
          <p:nvPr/>
        </p:nvCxnSpPr>
        <p:spPr>
          <a:xfrm>
            <a:off x="2763378" y="2640815"/>
            <a:ext cx="810782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7C076724-9C83-0CCF-CD9B-9D7FD898868A}"/>
              </a:ext>
            </a:extLst>
          </p:cNvPr>
          <p:cNvCxnSpPr>
            <a:cxnSpLocks/>
          </p:cNvCxnSpPr>
          <p:nvPr/>
        </p:nvCxnSpPr>
        <p:spPr>
          <a:xfrm flipH="1">
            <a:off x="3385016" y="2560735"/>
            <a:ext cx="523965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7F1899F-4251-0A54-E0F6-296C7F9F1F7F}"/>
              </a:ext>
            </a:extLst>
          </p:cNvPr>
          <p:cNvCxnSpPr>
            <a:cxnSpLocks/>
          </p:cNvCxnSpPr>
          <p:nvPr/>
        </p:nvCxnSpPr>
        <p:spPr>
          <a:xfrm flipH="1">
            <a:off x="3412503" y="2989820"/>
            <a:ext cx="500255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2229662A-E429-D100-4D4E-D80059E74852}"/>
              </a:ext>
            </a:extLst>
          </p:cNvPr>
          <p:cNvSpPr/>
          <p:nvPr/>
        </p:nvSpPr>
        <p:spPr>
          <a:xfrm>
            <a:off x="3688990" y="2491404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8868B7F-21F7-7C96-F140-76089769A009}"/>
              </a:ext>
            </a:extLst>
          </p:cNvPr>
          <p:cNvSpPr/>
          <p:nvPr/>
        </p:nvSpPr>
        <p:spPr>
          <a:xfrm>
            <a:off x="3603947" y="2927112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9C454-EF36-4654-2831-C9BF278F2A6F}"/>
              </a:ext>
            </a:extLst>
          </p:cNvPr>
          <p:cNvSpPr/>
          <p:nvPr/>
        </p:nvSpPr>
        <p:spPr>
          <a:xfrm>
            <a:off x="4350327" y="3079223"/>
            <a:ext cx="1006764" cy="14626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881B3E8-3198-933B-D94F-94352973D7DF}"/>
              </a:ext>
            </a:extLst>
          </p:cNvPr>
          <p:cNvCxnSpPr>
            <a:cxnSpLocks/>
          </p:cNvCxnSpPr>
          <p:nvPr/>
        </p:nvCxnSpPr>
        <p:spPr>
          <a:xfrm>
            <a:off x="2763378" y="3079224"/>
            <a:ext cx="810782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CD4B9A5-9FD0-7691-BDF2-CCCA1096D7C2}"/>
              </a:ext>
            </a:extLst>
          </p:cNvPr>
          <p:cNvCxnSpPr>
            <a:cxnSpLocks/>
          </p:cNvCxnSpPr>
          <p:nvPr/>
        </p:nvCxnSpPr>
        <p:spPr>
          <a:xfrm>
            <a:off x="2763378" y="3603635"/>
            <a:ext cx="259627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A483785-40F7-CD4D-4D6E-E6A079CD5966}"/>
              </a:ext>
            </a:extLst>
          </p:cNvPr>
          <p:cNvCxnSpPr>
            <a:cxnSpLocks/>
          </p:cNvCxnSpPr>
          <p:nvPr/>
        </p:nvCxnSpPr>
        <p:spPr>
          <a:xfrm>
            <a:off x="1671782" y="4551138"/>
            <a:ext cx="499687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BDCF7F7-E0FA-A613-4C8D-096D15070770}"/>
              </a:ext>
            </a:extLst>
          </p:cNvPr>
          <p:cNvCxnSpPr>
            <a:cxnSpLocks/>
          </p:cNvCxnSpPr>
          <p:nvPr/>
        </p:nvCxnSpPr>
        <p:spPr>
          <a:xfrm>
            <a:off x="2783632" y="4072629"/>
            <a:ext cx="810782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9C6B716-6376-7663-CBE0-B1736B443F8F}"/>
              </a:ext>
            </a:extLst>
          </p:cNvPr>
          <p:cNvSpPr txBox="1"/>
          <p:nvPr/>
        </p:nvSpPr>
        <p:spPr>
          <a:xfrm>
            <a:off x="1662545" y="351691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CF3E10-3E94-3F7D-2823-581596B3BA57}"/>
              </a:ext>
            </a:extLst>
          </p:cNvPr>
          <p:cNvSpPr txBox="1"/>
          <p:nvPr/>
        </p:nvSpPr>
        <p:spPr>
          <a:xfrm>
            <a:off x="1662545" y="400704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60-day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readmission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65CF16-D5FA-0F40-1EDA-6FD84D630DBC}"/>
              </a:ext>
            </a:extLst>
          </p:cNvPr>
          <p:cNvSpPr txBox="1"/>
          <p:nvPr/>
        </p:nvSpPr>
        <p:spPr>
          <a:xfrm>
            <a:off x="5244906" y="3690707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0.86 (0.79-0.92)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165EB5-79E8-78B9-2469-8C723BC75096}"/>
              </a:ext>
            </a:extLst>
          </p:cNvPr>
          <p:cNvSpPr txBox="1"/>
          <p:nvPr/>
        </p:nvSpPr>
        <p:spPr>
          <a:xfrm>
            <a:off x="5244906" y="4122755"/>
            <a:ext cx="159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0.84 (0.71-0.96)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17B0956-1EE6-8E4C-92D0-365AEBD388F3}"/>
              </a:ext>
            </a:extLst>
          </p:cNvPr>
          <p:cNvCxnSpPr>
            <a:cxnSpLocks/>
          </p:cNvCxnSpPr>
          <p:nvPr/>
        </p:nvCxnSpPr>
        <p:spPr>
          <a:xfrm flipH="1">
            <a:off x="3350798" y="3861446"/>
            <a:ext cx="526761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6056159-7AF8-71EA-19EA-986F1D08D564}"/>
              </a:ext>
            </a:extLst>
          </p:cNvPr>
          <p:cNvCxnSpPr>
            <a:cxnSpLocks/>
          </p:cNvCxnSpPr>
          <p:nvPr/>
        </p:nvCxnSpPr>
        <p:spPr>
          <a:xfrm flipH="1">
            <a:off x="3039449" y="4292702"/>
            <a:ext cx="985796" cy="0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2402973D-49C6-5AC4-69B7-EBB7622B9337}"/>
              </a:ext>
            </a:extLst>
          </p:cNvPr>
          <p:cNvSpPr/>
          <p:nvPr/>
        </p:nvSpPr>
        <p:spPr>
          <a:xfrm>
            <a:off x="3566293" y="3793109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F49C148-4603-6D0B-5DF7-ECB75701F494}"/>
              </a:ext>
            </a:extLst>
          </p:cNvPr>
          <p:cNvSpPr/>
          <p:nvPr/>
        </p:nvSpPr>
        <p:spPr>
          <a:xfrm>
            <a:off x="3494021" y="4230385"/>
            <a:ext cx="116994" cy="123151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4BFEE7C-933F-D87E-5DC5-79B193E7D8C1}"/>
              </a:ext>
            </a:extLst>
          </p:cNvPr>
          <p:cNvSpPr txBox="1"/>
          <p:nvPr/>
        </p:nvSpPr>
        <p:spPr>
          <a:xfrm>
            <a:off x="7133704" y="369070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7C625E0-9371-742A-EF58-9B7263F09D95}"/>
              </a:ext>
            </a:extLst>
          </p:cNvPr>
          <p:cNvSpPr txBox="1"/>
          <p:nvPr/>
        </p:nvSpPr>
        <p:spPr>
          <a:xfrm>
            <a:off x="8073574" y="3696178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268.3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9C7763-CC08-017E-9AD6-3CC5DAEC8FFD}"/>
              </a:ext>
            </a:extLst>
          </p:cNvPr>
          <p:cNvSpPr txBox="1"/>
          <p:nvPr/>
        </p:nvSpPr>
        <p:spPr>
          <a:xfrm>
            <a:off x="7133704" y="4122755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96165CD-CB81-ED64-8A74-78B8F7B08C50}"/>
              </a:ext>
            </a:extLst>
          </p:cNvPr>
          <p:cNvSpPr txBox="1"/>
          <p:nvPr/>
        </p:nvSpPr>
        <p:spPr>
          <a:xfrm>
            <a:off x="8073574" y="4128226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147.2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DE88331-F6AD-F7E5-F733-A42AE358F6EA}"/>
              </a:ext>
            </a:extLst>
          </p:cNvPr>
          <p:cNvSpPr txBox="1"/>
          <p:nvPr/>
        </p:nvSpPr>
        <p:spPr>
          <a:xfrm>
            <a:off x="8998559" y="3702006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349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0C82905-EE14-62CD-76A3-2ADE0AC8EA45}"/>
              </a:ext>
            </a:extLst>
          </p:cNvPr>
          <p:cNvSpPr txBox="1"/>
          <p:nvPr/>
        </p:nvSpPr>
        <p:spPr>
          <a:xfrm>
            <a:off x="9907488" y="3690707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387.7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E08415F-225D-8C6E-BF62-5C2A65859430}"/>
              </a:ext>
            </a:extLst>
          </p:cNvPr>
          <p:cNvSpPr txBox="1"/>
          <p:nvPr/>
        </p:nvSpPr>
        <p:spPr>
          <a:xfrm>
            <a:off x="8998559" y="4122755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357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B954964-D442-ADA4-F0DF-2C7E325D524E}"/>
              </a:ext>
            </a:extLst>
          </p:cNvPr>
          <p:cNvSpPr txBox="1"/>
          <p:nvPr/>
        </p:nvSpPr>
        <p:spPr>
          <a:xfrm>
            <a:off x="9907488" y="4111456"/>
            <a:ext cx="80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223.1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06BE8BB0-C932-8E52-E049-7DC0B08BFE06}"/>
              </a:ext>
            </a:extLst>
          </p:cNvPr>
          <p:cNvSpPr txBox="1"/>
          <p:nvPr/>
        </p:nvSpPr>
        <p:spPr>
          <a:xfrm rot="16200000">
            <a:off x="484361" y="2346699"/>
            <a:ext cx="162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Omicron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2021 to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r-FR" sz="1050">
                <a:latin typeface="Arial" panose="020B0604020202020204" pitchFamily="34" charset="0"/>
                <a:cs typeface="Arial" panose="020B0604020202020204" pitchFamily="34" charset="0"/>
              </a:rPr>
              <a:t> 2022)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DCE33FEC-FC3F-98A3-07B5-1A26DDBA5F1E}"/>
              </a:ext>
            </a:extLst>
          </p:cNvPr>
          <p:cNvSpPr txBox="1"/>
          <p:nvPr/>
        </p:nvSpPr>
        <p:spPr>
          <a:xfrm rot="16200000">
            <a:off x="432177" y="3693529"/>
            <a:ext cx="172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(June 2021 to </a:t>
            </a:r>
          </a:p>
          <a:p>
            <a:pPr algn="ctr"/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6338123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2DD84-25DA-1738-AC2A-41930546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Neutralisation</a:t>
            </a:r>
            <a:r>
              <a:rPr lang="en-US" dirty="0"/>
              <a:t> capacity of clinically relevant monoclonal antibodies against currently circulating SARS-CoV-2 variants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80DDE4-AECD-C04C-D632-8E56A69638E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A. Konnova et al., ECCMID</a:t>
            </a:r>
            <a:r>
              <a:rPr lang="da-DK" baseline="30000" dirty="0"/>
              <a:t>®</a:t>
            </a:r>
            <a:r>
              <a:rPr lang="da-DK" dirty="0"/>
              <a:t> 2023, Abs #O1117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93FF4A-6B27-E58D-15C7-9D8A37ECE68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Novel strategies for anti-COVID treatment: still a challenge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67304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90113-BD29-17F1-9CB7-F43C5D6E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Recommended</a:t>
            </a:r>
            <a:r>
              <a:rPr lang="fr-FR" dirty="0"/>
              <a:t> </a:t>
            </a:r>
            <a:r>
              <a:rPr lang="fr-FR" dirty="0" err="1"/>
              <a:t>mAbs</a:t>
            </a:r>
            <a:r>
              <a:rPr lang="fr-FR" dirty="0"/>
              <a:t> for infections </a:t>
            </a:r>
            <a:r>
              <a:rPr lang="fr-FR" dirty="0" err="1"/>
              <a:t>with</a:t>
            </a:r>
            <a:r>
              <a:rPr lang="fr-FR" dirty="0"/>
              <a:t> Omicron </a:t>
            </a:r>
            <a:r>
              <a:rPr lang="fr-FR" dirty="0" err="1"/>
              <a:t>sub</a:t>
            </a:r>
            <a:r>
              <a:rPr lang="fr-FR" dirty="0"/>
              <a:t>-variants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850A4F-503A-E243-D21F-20D81C976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Konnova et al., ECCMID</a:t>
            </a:r>
            <a:r>
              <a:rPr lang="da-DK" baseline="30000" dirty="0"/>
              <a:t>®</a:t>
            </a:r>
            <a:r>
              <a:rPr lang="da-DK" dirty="0"/>
              <a:t> 2023, Abs #O1117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512038" y="1438145"/>
          <a:ext cx="6366616" cy="356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849">
                  <a:extLst>
                    <a:ext uri="{9D8B030D-6E8A-4147-A177-3AD203B41FA5}">
                      <a16:colId xmlns:a16="http://schemas.microsoft.com/office/drawing/2014/main" val="1031558486"/>
                    </a:ext>
                  </a:extLst>
                </a:gridCol>
                <a:gridCol w="1075146">
                  <a:extLst>
                    <a:ext uri="{9D8B030D-6E8A-4147-A177-3AD203B41FA5}">
                      <a16:colId xmlns:a16="http://schemas.microsoft.com/office/drawing/2014/main" val="1517614417"/>
                    </a:ext>
                  </a:extLst>
                </a:gridCol>
              </a:tblGrid>
              <a:tr h="18489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Bamlanivimab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Bamlanivimab/etesevimab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Casirivimab/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imdevimab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Sotrovimab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Tixagevimab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cilgavimab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BA.1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L452K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BA.1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R546K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BA.1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L452M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+++++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BA.1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L452R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BA.2.12.1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BA.2.75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BA.2.75.2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98840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BA.3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55141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BA.4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722287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BA.4.6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179177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BA.5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245435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BF.7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52438" algn="l"/>
                          <a:tab pos="722313" algn="l"/>
                        </a:tabLst>
                      </a:pP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260928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BQ.1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08271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BQ.1.1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90198"/>
                  </a:ext>
                </a:extLst>
              </a:tr>
              <a:tr h="1848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XBB.1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2438" algn="l"/>
                          <a:tab pos="722313" algn="l"/>
                        </a:tabLst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16016"/>
                  </a:ext>
                </a:extLst>
              </a:tr>
            </a:tbl>
          </a:graphicData>
        </a:graphic>
      </p:graphicFrame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45BE3C4-159B-7ECE-8EF4-A59EFF951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9947" y="1914490"/>
            <a:ext cx="3838309" cy="3243058"/>
          </a:xfrm>
        </p:spPr>
        <p:txBody>
          <a:bodyPr>
            <a:normAutofit/>
          </a:bodyPr>
          <a:lstStyle/>
          <a:p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stratified</a:t>
            </a:r>
            <a:r>
              <a:rPr lang="fr-FR" sz="1600" dirty="0"/>
              <a:t> neutralisation </a:t>
            </a:r>
            <a:r>
              <a:rPr lang="fr-FR" sz="1600" dirty="0" err="1"/>
              <a:t>responses</a:t>
            </a:r>
            <a:r>
              <a:rPr lang="fr-FR" sz="1600" dirty="0"/>
              <a:t> </a:t>
            </a:r>
            <a:r>
              <a:rPr lang="fr-FR" sz="1600" dirty="0" err="1"/>
              <a:t>into</a:t>
            </a:r>
            <a:r>
              <a:rPr lang="fr-FR" sz="1600" dirty="0"/>
              <a:t> </a:t>
            </a:r>
            <a:r>
              <a:rPr lang="fr-FR" sz="1600" b="1" dirty="0"/>
              <a:t>six </a:t>
            </a:r>
            <a:r>
              <a:rPr lang="fr-FR" sz="1600" b="1" dirty="0" err="1"/>
              <a:t>equal</a:t>
            </a:r>
            <a:r>
              <a:rPr lang="fr-FR" sz="1600" b="1" dirty="0"/>
              <a:t> groups </a:t>
            </a:r>
            <a:r>
              <a:rPr lang="fr-FR" sz="1600" dirty="0" err="1"/>
              <a:t>based</a:t>
            </a:r>
            <a:r>
              <a:rPr lang="fr-FR" sz="1600" dirty="0"/>
              <a:t> on the </a:t>
            </a:r>
            <a:r>
              <a:rPr lang="fr-FR" sz="1600" dirty="0" err="1"/>
              <a:t>neutralization</a:t>
            </a:r>
            <a:r>
              <a:rPr lang="fr-FR" sz="1600" dirty="0"/>
              <a:t> </a:t>
            </a:r>
            <a:r>
              <a:rPr lang="fr-FR" sz="1600" dirty="0" err="1"/>
              <a:t>capacity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the </a:t>
            </a:r>
            <a:r>
              <a:rPr lang="fr-FR" sz="1600" dirty="0" err="1"/>
              <a:t>Sturge’s</a:t>
            </a:r>
            <a:r>
              <a:rPr lang="fr-FR" sz="1600" dirty="0"/>
              <a:t> </a:t>
            </a:r>
            <a:r>
              <a:rPr lang="fr-FR" sz="1600" dirty="0" err="1"/>
              <a:t>rule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r>
              <a:rPr lang="fr-FR" sz="1600" b="1" dirty="0"/>
              <a:t>Non-</a:t>
            </a:r>
            <a:r>
              <a:rPr lang="fr-FR" sz="1600" b="1" dirty="0" err="1"/>
              <a:t>overlapping</a:t>
            </a:r>
            <a:r>
              <a:rPr lang="fr-FR" sz="1600" b="1" dirty="0"/>
              <a:t> </a:t>
            </a:r>
            <a:r>
              <a:rPr lang="fr-FR" sz="1600" b="1" dirty="0" err="1"/>
              <a:t>capacity</a:t>
            </a:r>
            <a:r>
              <a:rPr lang="fr-FR" sz="1600" b="1" dirty="0"/>
              <a:t> </a:t>
            </a:r>
            <a:r>
              <a:rPr lang="fr-FR" sz="1600" dirty="0"/>
              <a:t>to </a:t>
            </a:r>
            <a:r>
              <a:rPr lang="fr-FR" sz="1600" dirty="0" err="1"/>
              <a:t>neutralize</a:t>
            </a:r>
            <a:r>
              <a:rPr lang="fr-FR" sz="1600" dirty="0"/>
              <a:t> </a:t>
            </a:r>
            <a:r>
              <a:rPr lang="fr-FR" sz="1600" dirty="0" err="1"/>
              <a:t>different</a:t>
            </a:r>
            <a:r>
              <a:rPr lang="fr-FR" sz="1600" dirty="0"/>
              <a:t> variants as </a:t>
            </a:r>
            <a:r>
              <a:rPr lang="fr-FR" sz="1600" dirty="0" err="1"/>
              <a:t>well</a:t>
            </a:r>
            <a:r>
              <a:rPr lang="fr-FR" sz="1600" dirty="0"/>
              <a:t> as the </a:t>
            </a:r>
            <a:r>
              <a:rPr lang="fr-FR" sz="1600" b="1" dirty="0" err="1"/>
              <a:t>preferred</a:t>
            </a:r>
            <a:r>
              <a:rPr lang="fr-FR" sz="1600" b="1" dirty="0"/>
              <a:t> </a:t>
            </a:r>
            <a:r>
              <a:rPr lang="fr-FR" sz="1600" b="1" dirty="0" err="1"/>
              <a:t>mAb</a:t>
            </a:r>
            <a:r>
              <a:rPr lang="fr-FR" sz="1600" b="1" dirty="0"/>
              <a:t> for an infection </a:t>
            </a:r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1600" b="1" dirty="0" err="1"/>
              <a:t>each</a:t>
            </a:r>
            <a:r>
              <a:rPr lang="fr-FR" sz="1600" b="1" dirty="0"/>
              <a:t> of the </a:t>
            </a:r>
            <a:r>
              <a:rPr lang="fr-FR" sz="1600" b="1" dirty="0" err="1"/>
              <a:t>studied</a:t>
            </a:r>
            <a:r>
              <a:rPr lang="fr-FR" sz="1600" b="1" dirty="0"/>
              <a:t> variants</a:t>
            </a:r>
            <a:r>
              <a:rPr lang="fr-FR" sz="1600" dirty="0"/>
              <a:t> are </a:t>
            </a:r>
            <a:r>
              <a:rPr lang="fr-FR" sz="1600" dirty="0" err="1"/>
              <a:t>demonstrated</a:t>
            </a:r>
            <a:r>
              <a:rPr lang="fr-FR" sz="1600" dirty="0"/>
              <a:t> in </a:t>
            </a:r>
            <a:r>
              <a:rPr lang="fr-FR" sz="1600" dirty="0" err="1"/>
              <a:t>this</a:t>
            </a:r>
            <a:r>
              <a:rPr lang="fr-FR" sz="1600" dirty="0"/>
              <a:t> table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C3FF09-1044-9FBE-456F-32EB5B623084}"/>
              </a:ext>
            </a:extLst>
          </p:cNvPr>
          <p:cNvSpPr txBox="1"/>
          <p:nvPr/>
        </p:nvSpPr>
        <p:spPr>
          <a:xfrm>
            <a:off x="5359519" y="1104283"/>
            <a:ext cx="66716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Table 1.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of infections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Omicron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-variants.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FD6A6E-B474-869D-21A9-A63188005E48}"/>
              </a:ext>
            </a:extLst>
          </p:cNvPr>
          <p:cNvSpPr txBox="1"/>
          <p:nvPr/>
        </p:nvSpPr>
        <p:spPr>
          <a:xfrm>
            <a:off x="5427529" y="5076257"/>
            <a:ext cx="645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a score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%inhibition as: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(« ± »; &lt;8%),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(« + »;8 - &lt;16%), good (« ++ »;16-24%),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(« +++ »;24 - &lt;32%),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(« ++++ »;32 - &lt;40%) and excellent (&gt;40%). The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Omicron VOC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highlighted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in green.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due to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neutralization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highlighted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in light green.  </a:t>
            </a:r>
          </a:p>
        </p:txBody>
      </p:sp>
    </p:spTree>
    <p:extLst>
      <p:ext uri="{BB962C8B-B14F-4D97-AF65-F5344CB8AC3E}">
        <p14:creationId xmlns:p14="http://schemas.microsoft.com/office/powerpoint/2010/main" val="4742650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B27F3-BC51-C072-4BF3-8B85227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Day 30 </a:t>
            </a:r>
            <a:r>
              <a:rPr lang="fr-FR" dirty="0" err="1"/>
              <a:t>survival</a:t>
            </a:r>
            <a:r>
              <a:rPr lang="fr-FR" dirty="0"/>
              <a:t> </a:t>
            </a:r>
            <a:r>
              <a:rPr lang="fr-FR" dirty="0" err="1"/>
              <a:t>probability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EB196E-C18F-71A5-4020-0146087AA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A. Konnova et al., ECCMID</a:t>
            </a:r>
            <a:r>
              <a:rPr lang="da-DK" baseline="30000" dirty="0"/>
              <a:t>®</a:t>
            </a:r>
            <a:r>
              <a:rPr lang="da-DK" dirty="0"/>
              <a:t> 2023, Abs #O1117</a:t>
            </a:r>
          </a:p>
        </p:txBody>
      </p:sp>
      <p:sp>
        <p:nvSpPr>
          <p:cNvPr id="14" name="Rectangle à coins arrondis 10">
            <a:extLst>
              <a:ext uri="{FF2B5EF4-FFF2-40B4-BE49-F238E27FC236}">
                <a16:creationId xmlns:a16="http://schemas.microsoft.com/office/drawing/2014/main" id="{212DC510-55A0-322F-2C02-82865756D920}"/>
              </a:ext>
            </a:extLst>
          </p:cNvPr>
          <p:cNvSpPr/>
          <p:nvPr/>
        </p:nvSpPr>
        <p:spPr>
          <a:xfrm>
            <a:off x="2476038" y="1342859"/>
            <a:ext cx="7792199" cy="4172281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70F3AD1-B493-92F8-38E2-5172FF6782E9}"/>
              </a:ext>
            </a:extLst>
          </p:cNvPr>
          <p:cNvGraphicFramePr>
            <a:graphicFrameLocks noGrp="1"/>
          </p:cNvGraphicFramePr>
          <p:nvPr/>
        </p:nvGraphicFramePr>
        <p:xfrm>
          <a:off x="5265489" y="4749125"/>
          <a:ext cx="4280856" cy="50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0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2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92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rgbClr val="96BD24"/>
                          </a:solidFill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2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accent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accent1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accent1"/>
                          </a:solidFill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>
                          <a:solidFill>
                            <a:schemeClr val="accent1"/>
                          </a:solidFill>
                        </a:rPr>
                        <a:t>61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173783"/>
                  </a:ext>
                </a:extLst>
              </a:tr>
            </a:tbl>
          </a:graphicData>
        </a:graphic>
      </p:graphicFrame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CBADA5B0-7629-6A62-54B8-5FABA3CCC93C}"/>
              </a:ext>
            </a:extLst>
          </p:cNvPr>
          <p:cNvGrpSpPr/>
          <p:nvPr/>
        </p:nvGrpSpPr>
        <p:grpSpPr>
          <a:xfrm>
            <a:off x="5131150" y="1675296"/>
            <a:ext cx="4809413" cy="2947002"/>
            <a:chOff x="3919348" y="1619124"/>
            <a:chExt cx="4809413" cy="2947002"/>
          </a:xfrm>
        </p:grpSpPr>
        <p:graphicFrame>
          <p:nvGraphicFramePr>
            <p:cNvPr id="18" name="Graphique 17">
              <a:extLst>
                <a:ext uri="{FF2B5EF4-FFF2-40B4-BE49-F238E27FC236}">
                  <a16:creationId xmlns:a16="http://schemas.microsoft.com/office/drawing/2014/main" id="{9FFE0382-C633-D296-E29A-712094A2CDD6}"/>
                </a:ext>
              </a:extLst>
            </p:cNvPr>
            <p:cNvGraphicFramePr/>
            <p:nvPr/>
          </p:nvGraphicFramePr>
          <p:xfrm>
            <a:off x="4295688" y="1619124"/>
            <a:ext cx="3568153" cy="28038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549352DD-AC34-B9ED-4C7A-95477F00D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36803" y="2753403"/>
              <a:ext cx="241900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 err="1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Survival</a:t>
              </a:r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lang="da-DK" sz="1050" dirty="0" err="1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probability</a:t>
              </a:r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 (%)</a:t>
              </a:r>
            </a:p>
          </p:txBody>
        </p: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6870F76E-01CB-2B30-6AF3-0B76701BD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609" y="4312210"/>
              <a:ext cx="305151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</a:defRPr>
              </a:lvl9pPr>
            </a:lstStyle>
            <a:p>
              <a:pPr algn="ctr" eaLnBrk="1" hangingPunct="1"/>
              <a:r>
                <a:rPr lang="da-DK" sz="105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Days from COVID-19 </a:t>
              </a:r>
              <a:r>
                <a:rPr lang="da-DK" sz="1050" dirty="0" err="1">
                  <a:solidFill>
                    <a:srgbClr val="FFFFFF">
                      <a:lumMod val="50000"/>
                    </a:srgbClr>
                  </a:solidFill>
                  <a:latin typeface="Arial"/>
                  <a:ea typeface="+mn-ea"/>
                  <a:cs typeface="Arial"/>
                </a:rPr>
                <a:t>diagnosis</a:t>
              </a:r>
              <a:endPara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9789F2E6-887F-5910-5917-8CC756951062}"/>
                </a:ext>
              </a:extLst>
            </p:cNvPr>
            <p:cNvGrpSpPr/>
            <p:nvPr/>
          </p:nvGrpSpPr>
          <p:grpSpPr>
            <a:xfrm>
              <a:off x="4648200" y="1700007"/>
              <a:ext cx="3110865" cy="102869"/>
              <a:chOff x="4648200" y="1700007"/>
              <a:chExt cx="3110865" cy="102869"/>
            </a:xfrm>
          </p:grpSpPr>
          <p:sp>
            <p:nvSpPr>
              <p:cNvPr id="79" name="Forme libre 78">
                <a:extLst>
                  <a:ext uri="{FF2B5EF4-FFF2-40B4-BE49-F238E27FC236}">
                    <a16:creationId xmlns:a16="http://schemas.microsoft.com/office/drawing/2014/main" id="{518D2D22-A778-90B1-7410-1B0568D69F05}"/>
                  </a:ext>
                </a:extLst>
              </p:cNvPr>
              <p:cNvSpPr/>
              <p:nvPr/>
            </p:nvSpPr>
            <p:spPr>
              <a:xfrm>
                <a:off x="4648200" y="1717675"/>
                <a:ext cx="3082925" cy="60325"/>
              </a:xfrm>
              <a:custGeom>
                <a:avLst/>
                <a:gdLst>
                  <a:gd name="connsiteX0" fmla="*/ 3082925 w 3082925"/>
                  <a:gd name="connsiteY0" fmla="*/ 60325 h 60325"/>
                  <a:gd name="connsiteX1" fmla="*/ 2254250 w 3082925"/>
                  <a:gd name="connsiteY1" fmla="*/ 60325 h 60325"/>
                  <a:gd name="connsiteX2" fmla="*/ 2254250 w 3082925"/>
                  <a:gd name="connsiteY2" fmla="*/ 60325 h 60325"/>
                  <a:gd name="connsiteX3" fmla="*/ 2254250 w 3082925"/>
                  <a:gd name="connsiteY3" fmla="*/ 60325 h 60325"/>
                  <a:gd name="connsiteX4" fmla="*/ 2254250 w 3082925"/>
                  <a:gd name="connsiteY4" fmla="*/ 28575 h 60325"/>
                  <a:gd name="connsiteX5" fmla="*/ 1416050 w 3082925"/>
                  <a:gd name="connsiteY5" fmla="*/ 28575 h 60325"/>
                  <a:gd name="connsiteX6" fmla="*/ 1416050 w 3082925"/>
                  <a:gd name="connsiteY6" fmla="*/ 0 h 60325"/>
                  <a:gd name="connsiteX7" fmla="*/ 0 w 3082925"/>
                  <a:gd name="connsiteY7" fmla="*/ 0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2925" h="60325">
                    <a:moveTo>
                      <a:pt x="3082925" y="60325"/>
                    </a:moveTo>
                    <a:lnTo>
                      <a:pt x="2254250" y="60325"/>
                    </a:lnTo>
                    <a:lnTo>
                      <a:pt x="2254250" y="60325"/>
                    </a:lnTo>
                    <a:lnTo>
                      <a:pt x="2254250" y="60325"/>
                    </a:lnTo>
                    <a:lnTo>
                      <a:pt x="2254250" y="28575"/>
                    </a:lnTo>
                    <a:lnTo>
                      <a:pt x="1416050" y="28575"/>
                    </a:lnTo>
                    <a:lnTo>
                      <a:pt x="141605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1307D5D6-8CC1-3DEE-FEA7-7AD31060EB26}"/>
                  </a:ext>
                </a:extLst>
              </p:cNvPr>
              <p:cNvSpPr/>
              <p:nvPr/>
            </p:nvSpPr>
            <p:spPr>
              <a:xfrm>
                <a:off x="7713346" y="175715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342BBC2D-A003-34A8-2406-AE90A13CA17F}"/>
                  </a:ext>
                </a:extLst>
              </p:cNvPr>
              <p:cNvSpPr/>
              <p:nvPr/>
            </p:nvSpPr>
            <p:spPr>
              <a:xfrm>
                <a:off x="7506971" y="175715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FB8EF9D-A41D-7D6C-5373-FD213847D62C}"/>
                  </a:ext>
                </a:extLst>
              </p:cNvPr>
              <p:cNvSpPr/>
              <p:nvPr/>
            </p:nvSpPr>
            <p:spPr>
              <a:xfrm>
                <a:off x="7297421" y="175715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1E174FFC-7152-1C29-E213-62BAC24354F2}"/>
                  </a:ext>
                </a:extLst>
              </p:cNvPr>
              <p:cNvSpPr/>
              <p:nvPr/>
            </p:nvSpPr>
            <p:spPr>
              <a:xfrm>
                <a:off x="7198996" y="175715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5AFB7649-54EC-233B-67CB-40D7195EB04A}"/>
                  </a:ext>
                </a:extLst>
              </p:cNvPr>
              <p:cNvSpPr/>
              <p:nvPr/>
            </p:nvSpPr>
            <p:spPr>
              <a:xfrm>
                <a:off x="6992621" y="175715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BAA14E87-CE41-9950-6792-F493EBC95DA8}"/>
                  </a:ext>
                </a:extLst>
              </p:cNvPr>
              <p:cNvSpPr/>
              <p:nvPr/>
            </p:nvSpPr>
            <p:spPr>
              <a:xfrm>
                <a:off x="6783071" y="17254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7AE1F1FD-A631-C435-B2BD-F4C10B9660A0}"/>
                  </a:ext>
                </a:extLst>
              </p:cNvPr>
              <p:cNvSpPr/>
              <p:nvPr/>
            </p:nvSpPr>
            <p:spPr>
              <a:xfrm>
                <a:off x="6671946" y="17254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C1637430-A056-6FFE-637D-8C8BDBB250DC}"/>
                  </a:ext>
                </a:extLst>
              </p:cNvPr>
              <p:cNvSpPr/>
              <p:nvPr/>
            </p:nvSpPr>
            <p:spPr>
              <a:xfrm>
                <a:off x="6576696" y="17254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0A4563CB-B734-217F-D4B0-4A5197BA6879}"/>
                  </a:ext>
                </a:extLst>
              </p:cNvPr>
              <p:cNvSpPr/>
              <p:nvPr/>
            </p:nvSpPr>
            <p:spPr>
              <a:xfrm>
                <a:off x="6363971" y="17254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FD1ED32F-60CC-1753-EDB7-4FCB6C229DD3}"/>
                  </a:ext>
                </a:extLst>
              </p:cNvPr>
              <p:cNvSpPr/>
              <p:nvPr/>
            </p:nvSpPr>
            <p:spPr>
              <a:xfrm>
                <a:off x="6262371" y="17254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376343B8-77FB-4B71-4A67-1BF7EAD8F6FC}"/>
                  </a:ext>
                </a:extLst>
              </p:cNvPr>
              <p:cNvSpPr/>
              <p:nvPr/>
            </p:nvSpPr>
            <p:spPr>
              <a:xfrm>
                <a:off x="6163946" y="17381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D9CD68B3-6C17-7028-90B0-B82753D16749}"/>
                  </a:ext>
                </a:extLst>
              </p:cNvPr>
              <p:cNvSpPr/>
              <p:nvPr/>
            </p:nvSpPr>
            <p:spPr>
              <a:xfrm>
                <a:off x="6055996" y="17381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551E491-AB91-5B10-DAF0-B2D3A1F9DDD0}"/>
                  </a:ext>
                </a:extLst>
              </p:cNvPr>
              <p:cNvSpPr/>
              <p:nvPr/>
            </p:nvSpPr>
            <p:spPr>
              <a:xfrm>
                <a:off x="5948046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AED70167-A78F-BF44-7089-D56A62A1B1C9}"/>
                  </a:ext>
                </a:extLst>
              </p:cNvPr>
              <p:cNvSpPr/>
              <p:nvPr/>
            </p:nvSpPr>
            <p:spPr>
              <a:xfrm>
                <a:off x="5744846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FAD67B02-2124-FE9C-1F6B-BE1C0D152F40}"/>
                  </a:ext>
                </a:extLst>
              </p:cNvPr>
              <p:cNvSpPr/>
              <p:nvPr/>
            </p:nvSpPr>
            <p:spPr>
              <a:xfrm>
                <a:off x="5636896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E4D511B7-79B5-48FB-CD2D-2EF90B6AEAF0}"/>
                  </a:ext>
                </a:extLst>
              </p:cNvPr>
              <p:cNvSpPr/>
              <p:nvPr/>
            </p:nvSpPr>
            <p:spPr>
              <a:xfrm>
                <a:off x="5535296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10CA2D97-0D75-394D-FCB8-A242450FAC92}"/>
                  </a:ext>
                </a:extLst>
              </p:cNvPr>
              <p:cNvSpPr/>
              <p:nvPr/>
            </p:nvSpPr>
            <p:spPr>
              <a:xfrm>
                <a:off x="5430521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F6C57716-8C88-B95F-71A2-CE2F86AA9DE2}"/>
                  </a:ext>
                </a:extLst>
              </p:cNvPr>
              <p:cNvSpPr/>
              <p:nvPr/>
            </p:nvSpPr>
            <p:spPr>
              <a:xfrm>
                <a:off x="5322571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A1B32817-77E3-22EF-A6A5-3C3AFE6F04FE}"/>
                  </a:ext>
                </a:extLst>
              </p:cNvPr>
              <p:cNvSpPr/>
              <p:nvPr/>
            </p:nvSpPr>
            <p:spPr>
              <a:xfrm>
                <a:off x="5017771" y="170000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97C70AEB-BA67-60C8-AF5C-BC9351576D1E}"/>
                </a:ext>
              </a:extLst>
            </p:cNvPr>
            <p:cNvGrpSpPr/>
            <p:nvPr/>
          </p:nvGrpSpPr>
          <p:grpSpPr>
            <a:xfrm>
              <a:off x="4658627" y="1706676"/>
              <a:ext cx="3111780" cy="350519"/>
              <a:chOff x="4658627" y="1706676"/>
              <a:chExt cx="3111780" cy="350519"/>
            </a:xfrm>
          </p:grpSpPr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23C44AE2-BCBF-9C41-6256-90462A2D1C6B}"/>
                  </a:ext>
                </a:extLst>
              </p:cNvPr>
              <p:cNvSpPr/>
              <p:nvPr/>
            </p:nvSpPr>
            <p:spPr>
              <a:xfrm>
                <a:off x="4658627" y="1722922"/>
                <a:ext cx="3099335" cy="308009"/>
              </a:xfrm>
              <a:custGeom>
                <a:avLst/>
                <a:gdLst>
                  <a:gd name="connsiteX0" fmla="*/ 3099335 w 3099335"/>
                  <a:gd name="connsiteY0" fmla="*/ 308009 h 308009"/>
                  <a:gd name="connsiteX1" fmla="*/ 2873141 w 3099335"/>
                  <a:gd name="connsiteY1" fmla="*/ 308009 h 308009"/>
                  <a:gd name="connsiteX2" fmla="*/ 2873141 w 3099335"/>
                  <a:gd name="connsiteY2" fmla="*/ 264695 h 308009"/>
                  <a:gd name="connsiteX3" fmla="*/ 1944304 w 3099335"/>
                  <a:gd name="connsiteY3" fmla="*/ 264695 h 308009"/>
                  <a:gd name="connsiteX4" fmla="*/ 1944304 w 3099335"/>
                  <a:gd name="connsiteY4" fmla="*/ 264695 h 308009"/>
                  <a:gd name="connsiteX5" fmla="*/ 1944304 w 3099335"/>
                  <a:gd name="connsiteY5" fmla="*/ 264695 h 308009"/>
                  <a:gd name="connsiteX6" fmla="*/ 1929866 w 3099335"/>
                  <a:gd name="connsiteY6" fmla="*/ 250257 h 308009"/>
                  <a:gd name="connsiteX7" fmla="*/ 1621857 w 3099335"/>
                  <a:gd name="connsiteY7" fmla="*/ 250257 h 308009"/>
                  <a:gd name="connsiteX8" fmla="*/ 1621857 w 3099335"/>
                  <a:gd name="connsiteY8" fmla="*/ 250257 h 308009"/>
                  <a:gd name="connsiteX9" fmla="*/ 1621857 w 3099335"/>
                  <a:gd name="connsiteY9" fmla="*/ 250257 h 308009"/>
                  <a:gd name="connsiteX10" fmla="*/ 1621857 w 3099335"/>
                  <a:gd name="connsiteY10" fmla="*/ 206943 h 308009"/>
                  <a:gd name="connsiteX11" fmla="*/ 1515979 w 3099335"/>
                  <a:gd name="connsiteY11" fmla="*/ 206943 h 308009"/>
                  <a:gd name="connsiteX12" fmla="*/ 1515979 w 3099335"/>
                  <a:gd name="connsiteY12" fmla="*/ 168442 h 308009"/>
                  <a:gd name="connsiteX13" fmla="*/ 1102093 w 3099335"/>
                  <a:gd name="connsiteY13" fmla="*/ 168442 h 308009"/>
                  <a:gd name="connsiteX14" fmla="*/ 1102093 w 3099335"/>
                  <a:gd name="connsiteY14" fmla="*/ 168442 h 308009"/>
                  <a:gd name="connsiteX15" fmla="*/ 1102093 w 3099335"/>
                  <a:gd name="connsiteY15" fmla="*/ 168442 h 308009"/>
                  <a:gd name="connsiteX16" fmla="*/ 1102093 w 3099335"/>
                  <a:gd name="connsiteY16" fmla="*/ 168442 h 308009"/>
                  <a:gd name="connsiteX17" fmla="*/ 1102093 w 3099335"/>
                  <a:gd name="connsiteY17" fmla="*/ 168442 h 308009"/>
                  <a:gd name="connsiteX18" fmla="*/ 1102093 w 3099335"/>
                  <a:gd name="connsiteY18" fmla="*/ 139566 h 308009"/>
                  <a:gd name="connsiteX19" fmla="*/ 996215 w 3099335"/>
                  <a:gd name="connsiteY19" fmla="*/ 139566 h 308009"/>
                  <a:gd name="connsiteX20" fmla="*/ 996215 w 3099335"/>
                  <a:gd name="connsiteY20" fmla="*/ 139566 h 308009"/>
                  <a:gd name="connsiteX21" fmla="*/ 996215 w 3099335"/>
                  <a:gd name="connsiteY21" fmla="*/ 139566 h 308009"/>
                  <a:gd name="connsiteX22" fmla="*/ 996215 w 3099335"/>
                  <a:gd name="connsiteY22" fmla="*/ 139566 h 308009"/>
                  <a:gd name="connsiteX23" fmla="*/ 693019 w 3099335"/>
                  <a:gd name="connsiteY23" fmla="*/ 139566 h 308009"/>
                  <a:gd name="connsiteX24" fmla="*/ 688207 w 3099335"/>
                  <a:gd name="connsiteY24" fmla="*/ 91440 h 308009"/>
                  <a:gd name="connsiteX25" fmla="*/ 591954 w 3099335"/>
                  <a:gd name="connsiteY25" fmla="*/ 91440 h 308009"/>
                  <a:gd name="connsiteX26" fmla="*/ 596767 w 3099335"/>
                  <a:gd name="connsiteY26" fmla="*/ 48126 h 308009"/>
                  <a:gd name="connsiteX27" fmla="*/ 389824 w 3099335"/>
                  <a:gd name="connsiteY27" fmla="*/ 48126 h 308009"/>
                  <a:gd name="connsiteX28" fmla="*/ 389824 w 3099335"/>
                  <a:gd name="connsiteY28" fmla="*/ 48126 h 308009"/>
                  <a:gd name="connsiteX29" fmla="*/ 389824 w 3099335"/>
                  <a:gd name="connsiteY29" fmla="*/ 0 h 308009"/>
                  <a:gd name="connsiteX30" fmla="*/ 0 w 3099335"/>
                  <a:gd name="connsiteY30" fmla="*/ 0 h 30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99335" h="308009">
                    <a:moveTo>
                      <a:pt x="3099335" y="308009"/>
                    </a:moveTo>
                    <a:lnTo>
                      <a:pt x="2873141" y="308009"/>
                    </a:lnTo>
                    <a:lnTo>
                      <a:pt x="2873141" y="264695"/>
                    </a:lnTo>
                    <a:lnTo>
                      <a:pt x="1944304" y="264695"/>
                    </a:lnTo>
                    <a:lnTo>
                      <a:pt x="1944304" y="264695"/>
                    </a:lnTo>
                    <a:lnTo>
                      <a:pt x="1944304" y="264695"/>
                    </a:lnTo>
                    <a:lnTo>
                      <a:pt x="1929866" y="250257"/>
                    </a:lnTo>
                    <a:lnTo>
                      <a:pt x="1621857" y="250257"/>
                    </a:lnTo>
                    <a:lnTo>
                      <a:pt x="1621857" y="250257"/>
                    </a:lnTo>
                    <a:lnTo>
                      <a:pt x="1621857" y="250257"/>
                    </a:lnTo>
                    <a:lnTo>
                      <a:pt x="1621857" y="206943"/>
                    </a:lnTo>
                    <a:lnTo>
                      <a:pt x="1515979" y="206943"/>
                    </a:lnTo>
                    <a:lnTo>
                      <a:pt x="1515979" y="168442"/>
                    </a:lnTo>
                    <a:lnTo>
                      <a:pt x="1102093" y="168442"/>
                    </a:lnTo>
                    <a:lnTo>
                      <a:pt x="1102093" y="168442"/>
                    </a:lnTo>
                    <a:lnTo>
                      <a:pt x="1102093" y="168442"/>
                    </a:lnTo>
                    <a:lnTo>
                      <a:pt x="1102093" y="168442"/>
                    </a:lnTo>
                    <a:lnTo>
                      <a:pt x="1102093" y="168442"/>
                    </a:lnTo>
                    <a:lnTo>
                      <a:pt x="1102093" y="139566"/>
                    </a:lnTo>
                    <a:lnTo>
                      <a:pt x="996215" y="139566"/>
                    </a:lnTo>
                    <a:lnTo>
                      <a:pt x="996215" y="139566"/>
                    </a:lnTo>
                    <a:lnTo>
                      <a:pt x="996215" y="139566"/>
                    </a:lnTo>
                    <a:lnTo>
                      <a:pt x="996215" y="139566"/>
                    </a:lnTo>
                    <a:lnTo>
                      <a:pt x="693019" y="139566"/>
                    </a:lnTo>
                    <a:lnTo>
                      <a:pt x="688207" y="91440"/>
                    </a:lnTo>
                    <a:lnTo>
                      <a:pt x="591954" y="91440"/>
                    </a:lnTo>
                    <a:lnTo>
                      <a:pt x="596767" y="48126"/>
                    </a:lnTo>
                    <a:lnTo>
                      <a:pt x="389824" y="48126"/>
                    </a:lnTo>
                    <a:lnTo>
                      <a:pt x="389824" y="48126"/>
                    </a:lnTo>
                    <a:lnTo>
                      <a:pt x="389824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73FB686-C9E8-AE36-F9BF-9BE29024DCEB}"/>
                  </a:ext>
                </a:extLst>
              </p:cNvPr>
              <p:cNvSpPr/>
              <p:nvPr/>
            </p:nvSpPr>
            <p:spPr>
              <a:xfrm>
                <a:off x="4708438" y="17066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F6A79A9-FF68-17C4-51B0-9D3AB4A857EF}"/>
                  </a:ext>
                </a:extLst>
              </p:cNvPr>
              <p:cNvSpPr/>
              <p:nvPr/>
            </p:nvSpPr>
            <p:spPr>
              <a:xfrm>
                <a:off x="4816388" y="17066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C2BA9491-520A-0255-DD8B-F76D0BFC3853}"/>
                  </a:ext>
                </a:extLst>
              </p:cNvPr>
              <p:cNvSpPr/>
              <p:nvPr/>
            </p:nvSpPr>
            <p:spPr>
              <a:xfrm>
                <a:off x="4914813" y="17066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3664D48A-ADD1-5501-A4FF-7512AC94DF1E}"/>
                  </a:ext>
                </a:extLst>
              </p:cNvPr>
              <p:cNvSpPr/>
              <p:nvPr/>
            </p:nvSpPr>
            <p:spPr>
              <a:xfrm>
                <a:off x="5029113" y="175430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EB202B11-7A76-C158-CE1B-0E3B644B2684}"/>
                  </a:ext>
                </a:extLst>
              </p:cNvPr>
              <p:cNvSpPr/>
              <p:nvPr/>
            </p:nvSpPr>
            <p:spPr>
              <a:xfrm>
                <a:off x="5121188" y="175430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A46D28-A87C-F22A-CCD6-B512AB5095C8}"/>
                  </a:ext>
                </a:extLst>
              </p:cNvPr>
              <p:cNvSpPr/>
              <p:nvPr/>
            </p:nvSpPr>
            <p:spPr>
              <a:xfrm>
                <a:off x="5229138" y="17987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81877E0-3D79-DF09-DB7E-8D3E076B61EE}"/>
                  </a:ext>
                </a:extLst>
              </p:cNvPr>
              <p:cNvSpPr/>
              <p:nvPr/>
            </p:nvSpPr>
            <p:spPr>
              <a:xfrm>
                <a:off x="5330738" y="18368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CA1D129-C48A-E3BC-4D09-51AC18FE57B4}"/>
                  </a:ext>
                </a:extLst>
              </p:cNvPr>
              <p:cNvSpPr/>
              <p:nvPr/>
            </p:nvSpPr>
            <p:spPr>
              <a:xfrm>
                <a:off x="5435513" y="18368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6E2C883-5D33-7097-E9A7-4CBF566030AA}"/>
                  </a:ext>
                </a:extLst>
              </p:cNvPr>
              <p:cNvSpPr/>
              <p:nvPr/>
            </p:nvSpPr>
            <p:spPr>
              <a:xfrm>
                <a:off x="5527588" y="18368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CAA2BE-F1A3-68A2-E0FF-1067EAE7536F}"/>
                  </a:ext>
                </a:extLst>
              </p:cNvPr>
              <p:cNvSpPr/>
              <p:nvPr/>
            </p:nvSpPr>
            <p:spPr>
              <a:xfrm>
                <a:off x="5651413" y="18368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0A5A5B6D-6F12-A12C-E648-4AEE98C0673D}"/>
                  </a:ext>
                </a:extLst>
              </p:cNvPr>
              <p:cNvSpPr/>
              <p:nvPr/>
            </p:nvSpPr>
            <p:spPr>
              <a:xfrm>
                <a:off x="6261013" y="19416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E1020219-AB1C-5218-473D-12A27B7F8983}"/>
                  </a:ext>
                </a:extLst>
              </p:cNvPr>
              <p:cNvSpPr/>
              <p:nvPr/>
            </p:nvSpPr>
            <p:spPr>
              <a:xfrm>
                <a:off x="6372138" y="19416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E54CFA81-C60E-03A6-44B1-D91F3D3548F8}"/>
                  </a:ext>
                </a:extLst>
              </p:cNvPr>
              <p:cNvSpPr/>
              <p:nvPr/>
            </p:nvSpPr>
            <p:spPr>
              <a:xfrm>
                <a:off x="6476913" y="19416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AA9AF6D2-CBF1-0817-5414-CBC3A87B9388}"/>
                  </a:ext>
                </a:extLst>
              </p:cNvPr>
              <p:cNvSpPr/>
              <p:nvPr/>
            </p:nvSpPr>
            <p:spPr>
              <a:xfrm>
                <a:off x="6578513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6318DB1B-6487-C238-B61E-33E6F975DFDD}"/>
                  </a:ext>
                </a:extLst>
              </p:cNvPr>
              <p:cNvSpPr/>
              <p:nvPr/>
            </p:nvSpPr>
            <p:spPr>
              <a:xfrm>
                <a:off x="6680113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72FC320-EB04-5053-8DDA-D9B6E6F615E5}"/>
                  </a:ext>
                </a:extLst>
              </p:cNvPr>
              <p:cNvSpPr/>
              <p:nvPr/>
            </p:nvSpPr>
            <p:spPr>
              <a:xfrm>
                <a:off x="6778538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EFDDE7A7-7F3F-0C81-C044-D626AB6E539C}"/>
                  </a:ext>
                </a:extLst>
              </p:cNvPr>
              <p:cNvSpPr/>
              <p:nvPr/>
            </p:nvSpPr>
            <p:spPr>
              <a:xfrm>
                <a:off x="6883313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7EFC75D4-0D6B-0EF1-BA76-724897F3610F}"/>
                  </a:ext>
                </a:extLst>
              </p:cNvPr>
              <p:cNvSpPr/>
              <p:nvPr/>
            </p:nvSpPr>
            <p:spPr>
              <a:xfrm>
                <a:off x="6988088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36B4476C-0DAA-AD0A-EAEF-46DFCFA40380}"/>
                  </a:ext>
                </a:extLst>
              </p:cNvPr>
              <p:cNvSpPr/>
              <p:nvPr/>
            </p:nvSpPr>
            <p:spPr>
              <a:xfrm>
                <a:off x="7191288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A5D1043A-820E-B7E8-429A-24748BAE3DB5}"/>
                  </a:ext>
                </a:extLst>
              </p:cNvPr>
              <p:cNvSpPr/>
              <p:nvPr/>
            </p:nvSpPr>
            <p:spPr>
              <a:xfrm>
                <a:off x="7299238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B74F0CCE-4867-8B7C-58F9-6CF8B8BCB4D1}"/>
                  </a:ext>
                </a:extLst>
              </p:cNvPr>
              <p:cNvSpPr/>
              <p:nvPr/>
            </p:nvSpPr>
            <p:spPr>
              <a:xfrm>
                <a:off x="7400838" y="196702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14E8BDA-63D7-9A58-9CFE-ADCA3A2992EA}"/>
                  </a:ext>
                </a:extLst>
              </p:cNvPr>
              <p:cNvSpPr/>
              <p:nvPr/>
            </p:nvSpPr>
            <p:spPr>
              <a:xfrm>
                <a:off x="7515138" y="20114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DB741098-3D53-CACF-9BB8-60F86D3B2759}"/>
                  </a:ext>
                </a:extLst>
              </p:cNvPr>
              <p:cNvSpPr/>
              <p:nvPr/>
            </p:nvSpPr>
            <p:spPr>
              <a:xfrm>
                <a:off x="7600863" y="20114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68EA86C9-2932-578C-63CB-EDBC022F5D6F}"/>
                  </a:ext>
                </a:extLst>
              </p:cNvPr>
              <p:cNvSpPr/>
              <p:nvPr/>
            </p:nvSpPr>
            <p:spPr>
              <a:xfrm>
                <a:off x="7724688" y="201147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56CC00D-6145-3BDA-7B5F-5963FADA610D}"/>
                  </a:ext>
                </a:extLst>
              </p:cNvPr>
              <p:cNvSpPr/>
              <p:nvPr/>
            </p:nvSpPr>
            <p:spPr>
              <a:xfrm>
                <a:off x="6056617" y="187708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BFDCD2C-7E14-8FA8-13D9-93C96ECB0D93}"/>
                </a:ext>
              </a:extLst>
            </p:cNvPr>
            <p:cNvGrpSpPr/>
            <p:nvPr/>
          </p:nvGrpSpPr>
          <p:grpSpPr>
            <a:xfrm>
              <a:off x="4601935" y="1703331"/>
              <a:ext cx="3156027" cy="227930"/>
              <a:chOff x="4601935" y="1703331"/>
              <a:chExt cx="3156027" cy="227930"/>
            </a:xfrm>
          </p:grpSpPr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C1FFC690-E8D0-76BB-19BC-73371006E227}"/>
                  </a:ext>
                </a:extLst>
              </p:cNvPr>
              <p:cNvSpPr/>
              <p:nvPr/>
            </p:nvSpPr>
            <p:spPr>
              <a:xfrm>
                <a:off x="4636546" y="1724809"/>
                <a:ext cx="3108960" cy="179295"/>
              </a:xfrm>
              <a:custGeom>
                <a:avLst/>
                <a:gdLst>
                  <a:gd name="connsiteX0" fmla="*/ 3108960 w 3108960"/>
                  <a:gd name="connsiteY0" fmla="*/ 179295 h 179295"/>
                  <a:gd name="connsiteX1" fmla="*/ 2151529 w 3108960"/>
                  <a:gd name="connsiteY1" fmla="*/ 179295 h 179295"/>
                  <a:gd name="connsiteX2" fmla="*/ 2151529 w 3108960"/>
                  <a:gd name="connsiteY2" fmla="*/ 139850 h 179295"/>
                  <a:gd name="connsiteX3" fmla="*/ 1957892 w 3108960"/>
                  <a:gd name="connsiteY3" fmla="*/ 139850 h 179295"/>
                  <a:gd name="connsiteX4" fmla="*/ 1957892 w 3108960"/>
                  <a:gd name="connsiteY4" fmla="*/ 139850 h 179295"/>
                  <a:gd name="connsiteX5" fmla="*/ 1957892 w 3108960"/>
                  <a:gd name="connsiteY5" fmla="*/ 103991 h 179295"/>
                  <a:gd name="connsiteX6" fmla="*/ 1326776 w 3108960"/>
                  <a:gd name="connsiteY6" fmla="*/ 103991 h 179295"/>
                  <a:gd name="connsiteX7" fmla="*/ 1326776 w 3108960"/>
                  <a:gd name="connsiteY7" fmla="*/ 103991 h 179295"/>
                  <a:gd name="connsiteX8" fmla="*/ 1326776 w 3108960"/>
                  <a:gd name="connsiteY8" fmla="*/ 103991 h 179295"/>
                  <a:gd name="connsiteX9" fmla="*/ 1326776 w 3108960"/>
                  <a:gd name="connsiteY9" fmla="*/ 103991 h 179295"/>
                  <a:gd name="connsiteX10" fmla="*/ 1326776 w 3108960"/>
                  <a:gd name="connsiteY10" fmla="*/ 103991 h 179295"/>
                  <a:gd name="connsiteX11" fmla="*/ 1326776 w 3108960"/>
                  <a:gd name="connsiteY11" fmla="*/ 78890 h 179295"/>
                  <a:gd name="connsiteX12" fmla="*/ 1219200 w 3108960"/>
                  <a:gd name="connsiteY12" fmla="*/ 78890 h 179295"/>
                  <a:gd name="connsiteX13" fmla="*/ 1219200 w 3108960"/>
                  <a:gd name="connsiteY13" fmla="*/ 57375 h 179295"/>
                  <a:gd name="connsiteX14" fmla="*/ 1014805 w 3108960"/>
                  <a:gd name="connsiteY14" fmla="*/ 57375 h 179295"/>
                  <a:gd name="connsiteX15" fmla="*/ 1014805 w 3108960"/>
                  <a:gd name="connsiteY15" fmla="*/ 25102 h 179295"/>
                  <a:gd name="connsiteX16" fmla="*/ 684903 w 3108960"/>
                  <a:gd name="connsiteY16" fmla="*/ 25102 h 179295"/>
                  <a:gd name="connsiteX17" fmla="*/ 666974 w 3108960"/>
                  <a:gd name="connsiteY17" fmla="*/ 0 h 179295"/>
                  <a:gd name="connsiteX18" fmla="*/ 0 w 3108960"/>
                  <a:gd name="connsiteY18" fmla="*/ 0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08960" h="179295">
                    <a:moveTo>
                      <a:pt x="3108960" y="179295"/>
                    </a:moveTo>
                    <a:lnTo>
                      <a:pt x="2151529" y="179295"/>
                    </a:lnTo>
                    <a:lnTo>
                      <a:pt x="2151529" y="139850"/>
                    </a:lnTo>
                    <a:lnTo>
                      <a:pt x="1957892" y="139850"/>
                    </a:lnTo>
                    <a:lnTo>
                      <a:pt x="1957892" y="139850"/>
                    </a:lnTo>
                    <a:lnTo>
                      <a:pt x="1957892" y="103991"/>
                    </a:lnTo>
                    <a:lnTo>
                      <a:pt x="1326776" y="103991"/>
                    </a:lnTo>
                    <a:lnTo>
                      <a:pt x="1326776" y="103991"/>
                    </a:lnTo>
                    <a:lnTo>
                      <a:pt x="1326776" y="103991"/>
                    </a:lnTo>
                    <a:lnTo>
                      <a:pt x="1326776" y="103991"/>
                    </a:lnTo>
                    <a:lnTo>
                      <a:pt x="1326776" y="103991"/>
                    </a:lnTo>
                    <a:lnTo>
                      <a:pt x="1326776" y="78890"/>
                    </a:lnTo>
                    <a:lnTo>
                      <a:pt x="1219200" y="78890"/>
                    </a:lnTo>
                    <a:lnTo>
                      <a:pt x="1219200" y="57375"/>
                    </a:lnTo>
                    <a:lnTo>
                      <a:pt x="1014805" y="57375"/>
                    </a:lnTo>
                    <a:lnTo>
                      <a:pt x="1014805" y="25102"/>
                    </a:lnTo>
                    <a:lnTo>
                      <a:pt x="684903" y="25102"/>
                    </a:lnTo>
                    <a:lnTo>
                      <a:pt x="666974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77664C44-C2A2-98A0-0D54-61C4C620BE03}"/>
                  </a:ext>
                </a:extLst>
              </p:cNvPr>
              <p:cNvSpPr/>
              <p:nvPr/>
            </p:nvSpPr>
            <p:spPr>
              <a:xfrm>
                <a:off x="7712243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CFEB68BD-5D2F-E4ED-37EC-4D18485C77A2}"/>
                  </a:ext>
                </a:extLst>
              </p:cNvPr>
              <p:cNvSpPr/>
              <p:nvPr/>
            </p:nvSpPr>
            <p:spPr>
              <a:xfrm>
                <a:off x="761381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A43FE263-73D7-EA1B-0D26-702E61F9C3DE}"/>
                  </a:ext>
                </a:extLst>
              </p:cNvPr>
              <p:cNvSpPr/>
              <p:nvPr/>
            </p:nvSpPr>
            <p:spPr>
              <a:xfrm>
                <a:off x="750586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83CCEBE0-2890-39F6-C9D1-7DE4F2CCB8BD}"/>
                  </a:ext>
                </a:extLst>
              </p:cNvPr>
              <p:cNvSpPr/>
              <p:nvPr/>
            </p:nvSpPr>
            <p:spPr>
              <a:xfrm>
                <a:off x="7401093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6DC3A751-69F0-32A3-ACE6-BFE72F673063}"/>
                  </a:ext>
                </a:extLst>
              </p:cNvPr>
              <p:cNvSpPr/>
              <p:nvPr/>
            </p:nvSpPr>
            <p:spPr>
              <a:xfrm>
                <a:off x="730266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D6BD7718-6E42-5121-254B-2A01C9492B22}"/>
                  </a:ext>
                </a:extLst>
              </p:cNvPr>
              <p:cNvSpPr/>
              <p:nvPr/>
            </p:nvSpPr>
            <p:spPr>
              <a:xfrm>
                <a:off x="709311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CCB53BCE-A6FD-E558-B92B-E67AB8121D1B}"/>
                  </a:ext>
                </a:extLst>
              </p:cNvPr>
              <p:cNvSpPr/>
              <p:nvPr/>
            </p:nvSpPr>
            <p:spPr>
              <a:xfrm>
                <a:off x="6981993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9264C1BF-DCE7-B3C7-CF36-C4DE840BFAA2}"/>
                  </a:ext>
                </a:extLst>
              </p:cNvPr>
              <p:cNvSpPr/>
              <p:nvPr/>
            </p:nvSpPr>
            <p:spPr>
              <a:xfrm>
                <a:off x="688356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0E2A4A87-7101-BB9D-C95A-76783BA4E126}"/>
                  </a:ext>
                </a:extLst>
              </p:cNvPr>
              <p:cNvSpPr/>
              <p:nvPr/>
            </p:nvSpPr>
            <p:spPr>
              <a:xfrm>
                <a:off x="6775618" y="18855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D549A3BF-B6B2-98D5-C3AD-9AEF507E1D8A}"/>
                  </a:ext>
                </a:extLst>
              </p:cNvPr>
              <p:cNvSpPr/>
              <p:nvPr/>
            </p:nvSpPr>
            <p:spPr>
              <a:xfrm>
                <a:off x="6472010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45397B25-6A98-F9C5-CBF3-250F74058912}"/>
                  </a:ext>
                </a:extLst>
              </p:cNvPr>
              <p:cNvSpPr/>
              <p:nvPr/>
            </p:nvSpPr>
            <p:spPr>
              <a:xfrm>
                <a:off x="6364060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07249013-A806-B97C-DB8B-885482285EC2}"/>
                  </a:ext>
                </a:extLst>
              </p:cNvPr>
              <p:cNvSpPr/>
              <p:nvPr/>
            </p:nvSpPr>
            <p:spPr>
              <a:xfrm>
                <a:off x="6268810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42E4F280-2F9C-01A9-1CFE-E855D8D2EA82}"/>
                  </a:ext>
                </a:extLst>
              </p:cNvPr>
              <p:cNvSpPr/>
              <p:nvPr/>
            </p:nvSpPr>
            <p:spPr>
              <a:xfrm>
                <a:off x="6160860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3B434A88-9EE9-9A5D-87F1-7BC5919358C3}"/>
                  </a:ext>
                </a:extLst>
              </p:cNvPr>
              <p:cNvSpPr/>
              <p:nvPr/>
            </p:nvSpPr>
            <p:spPr>
              <a:xfrm>
                <a:off x="6059260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804F7D4D-07CF-C555-261E-B15D3E42C16A}"/>
                  </a:ext>
                </a:extLst>
              </p:cNvPr>
              <p:cNvSpPr/>
              <p:nvPr/>
            </p:nvSpPr>
            <p:spPr>
              <a:xfrm>
                <a:off x="5948135" y="181445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3A0A1ADA-249C-51D0-B7CA-5983ADDC4866}"/>
                  </a:ext>
                </a:extLst>
              </p:cNvPr>
              <p:cNvSpPr/>
              <p:nvPr/>
            </p:nvSpPr>
            <p:spPr>
              <a:xfrm>
                <a:off x="5843360" y="178588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C604132C-A54B-8DCE-78BE-4F34DDAE77E2}"/>
                  </a:ext>
                </a:extLst>
              </p:cNvPr>
              <p:cNvSpPr/>
              <p:nvPr/>
            </p:nvSpPr>
            <p:spPr>
              <a:xfrm>
                <a:off x="5748110" y="17668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48032B58-B70B-3420-0CF9-2E8F14C62E36}"/>
                  </a:ext>
                </a:extLst>
              </p:cNvPr>
              <p:cNvSpPr/>
              <p:nvPr/>
            </p:nvSpPr>
            <p:spPr>
              <a:xfrm>
                <a:off x="5646510" y="17668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E5223BBF-85BE-95A1-BDC6-2D122E9DE491}"/>
                  </a:ext>
                </a:extLst>
              </p:cNvPr>
              <p:cNvSpPr/>
              <p:nvPr/>
            </p:nvSpPr>
            <p:spPr>
              <a:xfrm>
                <a:off x="5440135" y="173190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4B08B0A9-39CE-FC7C-7335-555DA7367878}"/>
                  </a:ext>
                </a:extLst>
              </p:cNvPr>
              <p:cNvSpPr/>
              <p:nvPr/>
            </p:nvSpPr>
            <p:spPr>
              <a:xfrm>
                <a:off x="5329010" y="173190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E8693E6F-D4E0-09EC-72BE-408A817DE8FC}"/>
                  </a:ext>
                </a:extLst>
              </p:cNvPr>
              <p:cNvSpPr/>
              <p:nvPr/>
            </p:nvSpPr>
            <p:spPr>
              <a:xfrm>
                <a:off x="5224235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3A160784-CDBE-4D25-3AC7-ACE9A54BDF68}"/>
                  </a:ext>
                </a:extLst>
              </p:cNvPr>
              <p:cNvSpPr/>
              <p:nvPr/>
            </p:nvSpPr>
            <p:spPr>
              <a:xfrm>
                <a:off x="5122635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CCFCBB83-9A35-E703-3E89-37BA1CBEAECF}"/>
                  </a:ext>
                </a:extLst>
              </p:cNvPr>
              <p:cNvSpPr/>
              <p:nvPr/>
            </p:nvSpPr>
            <p:spPr>
              <a:xfrm>
                <a:off x="4916260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DED25FBE-A095-6FF8-3CEC-A437E9AB61FC}"/>
                  </a:ext>
                </a:extLst>
              </p:cNvPr>
              <p:cNvSpPr/>
              <p:nvPr/>
            </p:nvSpPr>
            <p:spPr>
              <a:xfrm>
                <a:off x="4817835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FB917C3-D0A6-CF36-9539-71D0A3B88344}"/>
                  </a:ext>
                </a:extLst>
              </p:cNvPr>
              <p:cNvSpPr/>
              <p:nvPr/>
            </p:nvSpPr>
            <p:spPr>
              <a:xfrm>
                <a:off x="4706710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AB6102DD-1806-EC95-E7CA-104052F9C5F0}"/>
                  </a:ext>
                </a:extLst>
              </p:cNvPr>
              <p:cNvSpPr/>
              <p:nvPr/>
            </p:nvSpPr>
            <p:spPr>
              <a:xfrm>
                <a:off x="4601935" y="17033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6BD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3E7A92BA-5220-EE4E-BF68-B69CE80A765C}"/>
                </a:ext>
              </a:extLst>
            </p:cNvPr>
            <p:cNvSpPr txBox="1"/>
            <p:nvPr/>
          </p:nvSpPr>
          <p:spPr>
            <a:xfrm>
              <a:off x="4566735" y="3805087"/>
              <a:ext cx="1200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Log-</a:t>
              </a:r>
              <a:r>
                <a:rPr lang="fr-FR" sz="1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rank</a:t>
              </a:r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test </a:t>
              </a:r>
              <a:r>
                <a:rPr lang="fr-FR" sz="1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p</a:t>
              </a:r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=0.026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7A68A068-289D-DE9F-9F32-ABB84C6E1AE9}"/>
                </a:ext>
              </a:extLst>
            </p:cNvPr>
            <p:cNvSpPr txBox="1"/>
            <p:nvPr/>
          </p:nvSpPr>
          <p:spPr>
            <a:xfrm>
              <a:off x="7789050" y="1675640"/>
              <a:ext cx="444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0.120</a:t>
              </a:r>
            </a:p>
          </p:txBody>
        </p:sp>
        <p:sp>
          <p:nvSpPr>
            <p:cNvPr id="102" name="Accolade fermante 101">
              <a:extLst>
                <a:ext uri="{FF2B5EF4-FFF2-40B4-BE49-F238E27FC236}">
                  <a16:creationId xmlns:a16="http://schemas.microsoft.com/office/drawing/2014/main" id="{085E7D25-84AF-BB62-E6A8-C02B2FC11805}"/>
                </a:ext>
              </a:extLst>
            </p:cNvPr>
            <p:cNvSpPr/>
            <p:nvPr/>
          </p:nvSpPr>
          <p:spPr>
            <a:xfrm>
              <a:off x="7798633" y="1711995"/>
              <a:ext cx="45719" cy="17707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Accolade fermante 103">
              <a:extLst>
                <a:ext uri="{FF2B5EF4-FFF2-40B4-BE49-F238E27FC236}">
                  <a16:creationId xmlns:a16="http://schemas.microsoft.com/office/drawing/2014/main" id="{2FC547DF-30DB-738A-3506-85C25A241FC4}"/>
                </a:ext>
              </a:extLst>
            </p:cNvPr>
            <p:cNvSpPr/>
            <p:nvPr/>
          </p:nvSpPr>
          <p:spPr>
            <a:xfrm>
              <a:off x="7798633" y="1891877"/>
              <a:ext cx="45719" cy="17707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1AFA6111-F83F-B036-B246-77374D62F120}"/>
                </a:ext>
              </a:extLst>
            </p:cNvPr>
            <p:cNvSpPr txBox="1"/>
            <p:nvPr/>
          </p:nvSpPr>
          <p:spPr>
            <a:xfrm>
              <a:off x="7789050" y="1848027"/>
              <a:ext cx="444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0.208</a:t>
              </a:r>
            </a:p>
          </p:txBody>
        </p:sp>
        <p:sp>
          <p:nvSpPr>
            <p:cNvPr id="106" name="Accolade fermante 105">
              <a:extLst>
                <a:ext uri="{FF2B5EF4-FFF2-40B4-BE49-F238E27FC236}">
                  <a16:creationId xmlns:a16="http://schemas.microsoft.com/office/drawing/2014/main" id="{51CEB181-05E4-05CA-CC5A-8E8916821D77}"/>
                </a:ext>
              </a:extLst>
            </p:cNvPr>
            <p:cNvSpPr/>
            <p:nvPr/>
          </p:nvSpPr>
          <p:spPr>
            <a:xfrm>
              <a:off x="8282065" y="1752395"/>
              <a:ext cx="52478" cy="27853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14AC6D09-F8B7-A5F2-537C-99AB1A0AF9AC}"/>
                </a:ext>
              </a:extLst>
            </p:cNvPr>
            <p:cNvSpPr txBox="1"/>
            <p:nvPr/>
          </p:nvSpPr>
          <p:spPr>
            <a:xfrm>
              <a:off x="8284409" y="1762431"/>
              <a:ext cx="444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0.008</a:t>
              </a:r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32795B9-31BD-0291-73C9-BDCADB1A7AC6}"/>
              </a:ext>
            </a:extLst>
          </p:cNvPr>
          <p:cNvGraphicFramePr>
            <a:graphicFrameLocks noGrp="1"/>
          </p:cNvGraphicFramePr>
          <p:nvPr/>
        </p:nvGraphicFramePr>
        <p:xfrm>
          <a:off x="2442255" y="4742975"/>
          <a:ext cx="3065235" cy="50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2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Directed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1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treatment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1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other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than </a:t>
                      </a:r>
                      <a:r>
                        <a:rPr lang="fr-FR" sz="11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nirmatrelvir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-ritonavir 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>
                          <a:solidFill>
                            <a:srgbClr val="96BD24"/>
                          </a:solidFill>
                        </a:rPr>
                        <a:t>No </a:t>
                      </a:r>
                      <a:r>
                        <a:rPr lang="fr-FR" sz="1100" b="0" dirty="0" err="1">
                          <a:solidFill>
                            <a:srgbClr val="96BD24"/>
                          </a:solidFill>
                        </a:rPr>
                        <a:t>treatment</a:t>
                      </a:r>
                      <a:r>
                        <a:rPr lang="fr-FR" sz="1100" b="0" dirty="0">
                          <a:solidFill>
                            <a:srgbClr val="96BD24"/>
                          </a:solidFill>
                        </a:rPr>
                        <a:t>/non-SARS-CoV2 </a:t>
                      </a:r>
                      <a:r>
                        <a:rPr lang="fr-FR" sz="1100" b="0" dirty="0" err="1">
                          <a:solidFill>
                            <a:srgbClr val="96BD24"/>
                          </a:solidFill>
                        </a:rPr>
                        <a:t>directed</a:t>
                      </a:r>
                      <a:r>
                        <a:rPr lang="fr-FR" sz="1100" b="0" dirty="0">
                          <a:solidFill>
                            <a:srgbClr val="96BD24"/>
                          </a:solidFill>
                        </a:rPr>
                        <a:t> </a:t>
                      </a:r>
                      <a:r>
                        <a:rPr lang="fr-FR" sz="1100" b="0" dirty="0" err="1">
                          <a:solidFill>
                            <a:srgbClr val="96BD24"/>
                          </a:solidFill>
                        </a:rPr>
                        <a:t>treatment</a:t>
                      </a:r>
                      <a:endParaRPr lang="fr-FR" sz="1100" b="0" dirty="0">
                        <a:solidFill>
                          <a:srgbClr val="96BD24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2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err="1">
                          <a:solidFill>
                            <a:schemeClr val="accent1"/>
                          </a:solidFill>
                        </a:rPr>
                        <a:t>Nirmatrelvir</a:t>
                      </a:r>
                      <a:r>
                        <a:rPr lang="fr-FR" sz="1100" b="0" dirty="0">
                          <a:solidFill>
                            <a:schemeClr val="accent1"/>
                          </a:solidFill>
                        </a:rPr>
                        <a:t>-ritonavir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17378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4AE3232B-58A7-9292-51F7-E26FB585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544" y="4438038"/>
            <a:ext cx="187371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da-DK" sz="1050" dirty="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Arial"/>
              </a:rPr>
              <a:t>Number of patients at risk</a:t>
            </a:r>
          </a:p>
        </p:txBody>
      </p:sp>
    </p:spTree>
    <p:extLst>
      <p:ext uri="{BB962C8B-B14F-4D97-AF65-F5344CB8AC3E}">
        <p14:creationId xmlns:p14="http://schemas.microsoft.com/office/powerpoint/2010/main" val="22982862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04761-0484-53A6-8D1D-CB9F30C6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Remdesivir is associated with decreased mortality in </a:t>
            </a:r>
            <a:r>
              <a:rPr lang="en-US" dirty="0" err="1"/>
              <a:t>hospitalised</a:t>
            </a:r>
            <a:r>
              <a:rPr lang="en-US" dirty="0"/>
              <a:t> COVID-19 patients requiring high-flow oxygen in the United States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A0ABB1-8DD2-3659-AB76-863029EED6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/>
              <a:t>E. Mozafari et al., ECCMID</a:t>
            </a:r>
            <a:r>
              <a:rPr lang="it-IT" baseline="30000" dirty="0"/>
              <a:t>®</a:t>
            </a:r>
            <a:r>
              <a:rPr lang="it-IT" dirty="0"/>
              <a:t> 2023, Abs #O1120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8D0D56-7246-D762-C570-B2438CD0A1A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Novel strategies for anti-COVID treatment: still a challenge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37709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DERMA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A783E"/>
      </a:accent1>
      <a:accent2>
        <a:srgbClr val="97582E"/>
      </a:accent2>
      <a:accent3>
        <a:srgbClr val="A5A5A5"/>
      </a:accent3>
      <a:accent4>
        <a:srgbClr val="C97E49"/>
      </a:accent4>
      <a:accent5>
        <a:srgbClr val="A877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21203</Words>
  <Application>Microsoft Office PowerPoint</Application>
  <PresentationFormat>Grand écran</PresentationFormat>
  <Paragraphs>5372</Paragraphs>
  <Slides>219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219</vt:i4>
      </vt:variant>
    </vt:vector>
  </HeadingPairs>
  <TitlesOfParts>
    <vt:vector size="226" baseType="lpstr">
      <vt:lpstr>Arial</vt:lpstr>
      <vt:lpstr>Arial </vt:lpstr>
      <vt:lpstr>Arial Narrow</vt:lpstr>
      <vt:lpstr>Calibri</vt:lpstr>
      <vt:lpstr>Wingdings</vt:lpstr>
      <vt:lpstr>Wingdings 3</vt:lpstr>
      <vt:lpstr>Thème Office</vt:lpstr>
      <vt:lpstr>Présentation PowerPoint</vt:lpstr>
      <vt:lpstr>Sommaire</vt:lpstr>
      <vt:lpstr>Bacterial infection &amp; disease</vt:lpstr>
      <vt:lpstr>Risk factors for persistent bacteraemia in patients with Gram-negative bloodstream infection: a systematic review with meta-analysis</vt:lpstr>
      <vt:lpstr>Risk factors for persistent bacteraemia in patients with Gram-negative bloostream infections: a systematic review with meta-analysis</vt:lpstr>
      <vt:lpstr>Cloxacillin plus fosfomycin vs Cloxacillin alone for methicillin-susceptible Staphylococcus aureus bacteraemia (SAFO): a randomised clinical trial</vt:lpstr>
      <vt:lpstr>Forest plot: Primary and Secondary endpoints</vt:lpstr>
      <vt:lpstr>Impact of antimicrobial resistance on risk of recurrence after community-onset bacteraemia</vt:lpstr>
      <vt:lpstr>Hot topics in sepsis</vt:lpstr>
      <vt:lpstr>Risk factors of recurrence</vt:lpstr>
      <vt:lpstr>Escherichia coli producing extended-spectrum beta-lactamase (ESBL-Ec) bloodstream infections and mortality in Queensland, Australia: a population-based cohort study from 2000 to 2019</vt:lpstr>
      <vt:lpstr>30-day and 365-day case fatality of E.coli BSI</vt:lpstr>
      <vt:lpstr>Population</vt:lpstr>
      <vt:lpstr>Evaluation of the efficacy of ceftazidime/ avibactam alone or in combinations in OXA-48/ESBL-producing E. coli experimental osteomyelitis</vt:lpstr>
      <vt:lpstr>Evaluation of the efficacy of ceftazidime/avibactam alone or in combinations in OXA-48/ESBL-producing E. coli experimental osteomyelitis</vt:lpstr>
      <vt:lpstr>Clinical features and outcome of vertebral osteomyelitis after spinal injection: is it worth the price? </vt:lpstr>
      <vt:lpstr>Présentation PowerPoint</vt:lpstr>
      <vt:lpstr>Staphylococcus epidermidis implant-associated infections: high rate of multi-resistance associated with treatment failure: a retrospective analysis</vt:lpstr>
      <vt:lpstr>Baseline characteristics</vt:lpstr>
      <vt:lpstr>Présentation PowerPoint</vt:lpstr>
      <vt:lpstr>Management of brain abscesses and their complications </vt:lpstr>
      <vt:lpstr>Présentation PowerPoint</vt:lpstr>
      <vt:lpstr>Présentation PowerPoint</vt:lpstr>
      <vt:lpstr>KQ #8</vt:lpstr>
      <vt:lpstr>Présentation PowerPoint</vt:lpstr>
      <vt:lpstr>Community-acquired Staphylococcus aureus meningitis in adults</vt:lpstr>
      <vt:lpstr>Results </vt:lpstr>
      <vt:lpstr>Results</vt:lpstr>
      <vt:lpstr>Results</vt:lpstr>
      <vt:lpstr>Results</vt:lpstr>
      <vt:lpstr>Results</vt:lpstr>
      <vt:lpstr>Results</vt:lpstr>
      <vt:lpstr>Recurrence of bacteraemia and infective endocarditis, differences in microbiological aetiology: a nationwide study</vt:lpstr>
      <vt:lpstr>Présentation PowerPoint</vt:lpstr>
      <vt:lpstr>Role of cerebral imaging on diagnosis and management in patients with suspected infective endocarditis</vt:lpstr>
      <vt:lpstr>Reclassification of diagnosis</vt:lpstr>
      <vt:lpstr>Impact on valve surgery</vt:lpstr>
      <vt:lpstr>Evolution, treatment, and prognosis of initially unruptured mycotic aneurysms in patients with infective endocarditis: analysis of a national prospective cohort </vt:lpstr>
      <vt:lpstr>RESULTS II: Factors associated with rupture</vt:lpstr>
      <vt:lpstr>RESULTS III: Specific treatment at diagnosis of initially unruptured MA</vt:lpstr>
      <vt:lpstr>Should “Resolution of symptoms suggesting infective endocarditis with antibiotic therapy for ≤4 days” be used to reject infective endocarditis? A study of 1022 febrile patients with suspected infective endocarditis </vt:lpstr>
      <vt:lpstr>Persistent fever </vt:lpstr>
      <vt:lpstr>Evaluating the optimal duration of antimicrobial therapy for the management of Gram-negative sepsis in immunocompromised hosts with neutropaenia</vt:lpstr>
      <vt:lpstr>Evaluating optimal duration of antimicrobial therapy for the management of gram-negative sepsis in immunocompromises hosts with neutropenia</vt:lpstr>
      <vt:lpstr>Bacterial susceptibility &amp; resistance</vt:lpstr>
      <vt:lpstr>Impact of the COVID-19 pandemic on prevalence of highly resistant microorganisms in hospitalised patients in the Netherlands</vt:lpstr>
      <vt:lpstr>HRMO</vt:lpstr>
      <vt:lpstr>Quantifying changes in antibiotic prescribing, microbiological testing and Escherichia coli resistance during COVID-19</vt:lpstr>
      <vt:lpstr>Joinpoint: Antibiotic Prescribing</vt:lpstr>
      <vt:lpstr>Interrupted Time Series Analysis-urine cultures </vt:lpstr>
      <vt:lpstr>Interrupted Time Series Analysis-blood cultures </vt:lpstr>
      <vt:lpstr>Carbapenemases: does genotype trump phenotype?</vt:lpstr>
      <vt:lpstr>Activity of novel antibiotics for carbapenemases producers</vt:lpstr>
      <vt:lpstr>Bacteremic HAP, general ICU…</vt:lpstr>
      <vt:lpstr>Sepsis, onco-hematology  (patient colonized by K. pneumoniae KPC+VIM+)</vt:lpstr>
      <vt:lpstr>Antibiotic regimens including vs not including cefiderocol for the treatment of carbapenem-resistant A. baumannii ventilator-associated pneumonia in intensive care unit: a propensity-weighted retrospective observational cohort study </vt:lpstr>
      <vt:lpstr>Antibiotic regimens includind vs not-including cefiderocol for the treatment of carbapenem-resistant A. baumannii ventilator-associated pneumonia in intensive care unit: a propensity-weighted cohort study</vt:lpstr>
      <vt:lpstr>Présentation PowerPoint</vt:lpstr>
      <vt:lpstr>Figure 1. Survival curves </vt:lpstr>
      <vt:lpstr>PS-adjusted multiple logistic regression for 28-day mortality</vt:lpstr>
      <vt:lpstr>Occurrence of cefiderocol (CFDC) hetero-resistance in carbapenem-resistant Acinetobacter baumannii (CRAB) cells after exposure to human fluids</vt:lpstr>
      <vt:lpstr>CRAB strains</vt:lpstr>
      <vt:lpstr>CRAB strains</vt:lpstr>
      <vt:lpstr>Development of cefiderocol resistance during treatment in Klebsiella pneumoniae due to the association of fhuA, cirA and fiu mutations </vt:lpstr>
      <vt:lpstr>Investigation on cefiderocol resistance: prospective MICs</vt:lpstr>
      <vt:lpstr>Retrospective MICs</vt:lpstr>
      <vt:lpstr>Whole Genome Sequencing on KP1, KP2 and KP3</vt:lpstr>
      <vt:lpstr>Change in Klebsiella pneumoniae susceptibility profile after the arrival of ceftazidime-avibactam in Argentina: an ecological nightmare</vt:lpstr>
      <vt:lpstr>Change in Klebsiella pneumoniae susceptibility profile after the arrival of ceftzidime-avibactam in Argentina : results </vt:lpstr>
      <vt:lpstr>Evaluation of various antibiotic combinations by in vitro time-kill assays against colistin-heteroresistant Klebsiella pneumoniae</vt:lpstr>
      <vt:lpstr>Klebsiella pneumoniae hétérorésistante : quelles associations avec la colistine ?</vt:lpstr>
      <vt:lpstr>In vitro dynamics and mechanisms of cefiderocol resistance development in Pseudomonas aeruginosa including XDR high-risk clones</vt:lpstr>
      <vt:lpstr>Results </vt:lpstr>
      <vt:lpstr>blaGES-52, a novel GES-type β-lactamase conferring resistance to ceftazidime/avibactam and ceftolozane/tazobactam combinations in Pseudomonas aeruginosa </vt:lpstr>
      <vt:lpstr>GES-52: Nouveaux mécanismes de résistance chez Pseudomonas aeruginosa</vt:lpstr>
      <vt:lpstr>Significance of cefiderocol heteroresistance in patients with severe infections by carbapenem-resistant Acinetobacter baumannii: a retrospective clinical and microbiological study </vt:lpstr>
      <vt:lpstr>Results: Study Population </vt:lpstr>
      <vt:lpstr>Results: Population Analysis Profile (PAP) at Pittsburgh University</vt:lpstr>
      <vt:lpstr>Performance evaluation of the UMIC cefiderocol to determine MIC in Gram-negative bacteria</vt:lpstr>
      <vt:lpstr>Only BMD remains accurate for cefiderocol susceptibility testing</vt:lpstr>
      <vt:lpstr>Clinical performances</vt:lpstr>
      <vt:lpstr>When are MIC values not helpful?</vt:lpstr>
      <vt:lpstr>MIC values are not useful</vt:lpstr>
      <vt:lpstr>In summary</vt:lpstr>
      <vt:lpstr>When are MICs important? </vt:lpstr>
      <vt:lpstr>Conclusion</vt:lpstr>
      <vt:lpstr>Gram-positive cocci and other less commonly isolated anaerobes </vt:lpstr>
      <vt:lpstr>Distribution genera</vt:lpstr>
      <vt:lpstr>Clostridia </vt:lpstr>
      <vt:lpstr>Good job from EUCAST, EDL, ARU, ESGARAI ! Still in progress !</vt:lpstr>
      <vt:lpstr>Alternative antibiotics to treat anaerobic infection </vt:lpstr>
      <vt:lpstr>Evolution of Antimicrobial Susceptibility rates: ESGAI ANAEBACT STUDY</vt:lpstr>
      <vt:lpstr>Remdesivir reduces readmission in immunocompromised adult patients hospitalised with COVID-19</vt:lpstr>
      <vt:lpstr>Results: 30- and 60-day All-cause Readmission in the Overall Cohort </vt:lpstr>
      <vt:lpstr>Results: 30- and 60-day All-cause Readmission Across Variants</vt:lpstr>
      <vt:lpstr>Neutralisation capacity of clinically relevant monoclonal antibodies against currently circulating SARS-CoV-2 variants</vt:lpstr>
      <vt:lpstr>Recommended mAbs for infections with Omicron sub-variants</vt:lpstr>
      <vt:lpstr>Day 30 survival probability</vt:lpstr>
      <vt:lpstr>Remdesivir is associated with decreased mortality in hospitalised COVID-19 patients requiring high-flow oxygen in the United States</vt:lpstr>
      <vt:lpstr>Adjusted analysis</vt:lpstr>
      <vt:lpstr>Adjusted analysis</vt:lpstr>
      <vt:lpstr>Adjusted analysis</vt:lpstr>
      <vt:lpstr>Diagnostic microbiology</vt:lpstr>
      <vt:lpstr>Syndromic testing for the diagnosis of respiratory infections</vt:lpstr>
      <vt:lpstr>Routine molecular point-of-care testing for respiratory viruses in adults presenting to hospital with acute respiratory illness  (ResPOC): a pragmatic, open-label, randomised controlled trial </vt:lpstr>
      <vt:lpstr>Lower respiratory tract infections (LRTI) due to other respiratory viruses during the SARS-COV-2 pandemic in a pediatric hospital in China</vt:lpstr>
      <vt:lpstr>Impact of early multiplex FilmArray Respiratory Pathogen Panel (RPP) assay on hospital length of stay in pediatric patients younger than 3 months admitted for fever or sepsis workup</vt:lpstr>
      <vt:lpstr>Performance of a rapid diagnostic test for the detection of enteric pathogens in children admitted to hospital with diarrhoea</vt:lpstr>
      <vt:lpstr>Pathogen-specific attributable fractions of hospitalised diarrhoea in children less than 5 years of age in 2017–2018 in Global Pediatric Diarrhea Surveillance both overall and by geographic region.</vt:lpstr>
      <vt:lpstr>A randomized control trial of a multiplex gastrointestinal PCR panel versus usual testing to assess antibiotics use for patients with infectious diarrhea in the emergency department</vt:lpstr>
      <vt:lpstr>Skip the petri dish: analytical performance characteristics of a novel technology for rapid, droplet-based, direct-from-specimen, phenotypic microorganism identification and antimicrobial susceptibly testing</vt:lpstr>
      <vt:lpstr>Single-cell isolation and metabolic pattern recognition</vt:lpstr>
      <vt:lpstr>Metabolic patterns used to identify pathogens and their response  to antibiotics</vt:lpstr>
      <vt:lpstr>A fast, accurate antimicrobial susceptibility test (AST) for bacteria from urine samples</vt:lpstr>
      <vt:lpstr>Impedance-based Fast Antimicrobial Susceptibility Test - iFAST</vt:lpstr>
      <vt:lpstr>2 hours of exposure to breakpoint concentrations of various antibiotic classes gives clear and concordant susceptibility readouts on iFAST</vt:lpstr>
      <vt:lpstr>Improving the diagnosis of bone and joint infections: evaluation of 16S rRNA Nanopore metagenomics</vt:lpstr>
      <vt:lpstr>How it works?</vt:lpstr>
      <vt:lpstr>MinION results BJI with + polymicrobial cultures (N=6)</vt:lpstr>
      <vt:lpstr> Evaluation of a new rapid syndromic multiplex PCR panel for the diagnosis of patients with a suspicion of joint infection in a real world environment</vt:lpstr>
      <vt:lpstr>BIOFOIRE® Joint Infection (JI) panel menu</vt:lpstr>
      <vt:lpstr>Correlation with synovial fluid culture</vt:lpstr>
      <vt:lpstr>New antibacterial agents, PK/PD  &amp; Stewardship</vt:lpstr>
      <vt:lpstr>Penicillin allergy management after the PEN-FAST study</vt:lpstr>
      <vt:lpstr>PEN-FAST – Derivation &amp; Interpretation</vt:lpstr>
      <vt:lpstr>The clinical approach to suspected antibiotic allergy: from knowledge to a guideline</vt:lpstr>
      <vt:lpstr>Cross-allergic reactions</vt:lpstr>
      <vt:lpstr>Summary &amp; Take to work messages </vt:lpstr>
      <vt:lpstr>Real-world experience of cefiderocol in Europe from the PROVE (Retrospective Cefiderocol Chart Review) study</vt:lpstr>
      <vt:lpstr>Characteristics of the infections treated with cefiderocol</vt:lpstr>
      <vt:lpstr>Outcomes</vt:lpstr>
      <vt:lpstr>Efficacy of cefiderocol- vs colistin-containing regimen for treatment of bacteraemic ventilator-associated pneumonia caused by carbapenem-resistant Acinetobacter baumannii </vt:lpstr>
      <vt:lpstr>Results.2</vt:lpstr>
      <vt:lpstr>Results.3</vt:lpstr>
      <vt:lpstr>Results.4</vt:lpstr>
      <vt:lpstr>New drugs against Gram-negative bacteria</vt:lpstr>
      <vt:lpstr>Antibiotics against Gram-negative bacteria-BLI</vt:lpstr>
      <vt:lpstr>Discovery and preclinical pipeline</vt:lpstr>
      <vt:lpstr>Optimisation of piperacillin-tazobactam dosing regimen for critically ill patient with sepsis: the OPT-TAZ population pharmacokinetics study.</vt:lpstr>
      <vt:lpstr>Piperacillin – through concentrations</vt:lpstr>
      <vt:lpstr>Tazobactam-through concentrations</vt:lpstr>
      <vt:lpstr>Conclusion</vt:lpstr>
      <vt:lpstr>PKpopLCR study: pharmacokinetic and pharmacodynamic of linezolid in neurointensive care patients with external ventricular drainage</vt:lpstr>
      <vt:lpstr>PTA of linezolid in CSF AUC0-24/MIC &gt; 100</vt:lpstr>
      <vt:lpstr>Linezolid toxicity in clinical practice: towards a better detection of at-risk patients? Interim analysis of a prospective multicentric study</vt:lpstr>
      <vt:lpstr>Linezolid monitoring</vt:lpstr>
      <vt:lpstr>Linezolid monitoring and ADRs</vt:lpstr>
      <vt:lpstr>Linezolid monitoring and ADRs</vt:lpstr>
      <vt:lpstr>AMS in dental practice: are interventions needed? </vt:lpstr>
      <vt:lpstr>Dental antibiotic prescribing choices</vt:lpstr>
      <vt:lpstr>Why is antibiotic stewardship needed in dentistry?</vt:lpstr>
      <vt:lpstr>Non-clinical reasons for antibiotic prescription</vt:lpstr>
      <vt:lpstr>Evidence for dose individualisation: where are we in 2023?</vt:lpstr>
      <vt:lpstr>Individualised antimicrobial dose optimisation: systematic review and meta-analysis of randomised controlled trials</vt:lpstr>
      <vt:lpstr>DOLPHIN study: MIPD of beta-lactam antibiotics and ciprofloxacin in critically all patients: a multicenter RCT</vt:lpstr>
      <vt:lpstr>Results </vt:lpstr>
      <vt:lpstr>New technologies for dose optimisation: a five-year outlook</vt:lpstr>
      <vt:lpstr>Biosensor for real-time monitoring of antibiotics in humans</vt:lpstr>
      <vt:lpstr>Aptamer sensing principle</vt:lpstr>
      <vt:lpstr>Continuous monitoring and feedback to control drug exposure</vt:lpstr>
      <vt:lpstr>Dose optimisation in resource-limited settings  </vt:lpstr>
      <vt:lpstr>Evaluation of CSF penetration of vancomycin in patients with ventriculitis on a Physiologically-based pharmacokinetic approach</vt:lpstr>
      <vt:lpstr>Dose optimisation within antibiotic stewardship programmes </vt:lpstr>
      <vt:lpstr>Optimal dosing in hospitals</vt:lpstr>
      <vt:lpstr>Individualised dosing</vt:lpstr>
      <vt:lpstr>MIC values can’t be trusted</vt:lpstr>
      <vt:lpstr>Fungal infection &amp; disease</vt:lpstr>
      <vt:lpstr>Lower blood levels of isavuconazole in critically ill patients compared to other populations: possible need for TDM</vt:lpstr>
      <vt:lpstr>Results 1 – population and ISA levels</vt:lpstr>
      <vt:lpstr>Results 3 – predictors of ISA levels</vt:lpstr>
      <vt:lpstr>CAR-T cells as a promising cellular therapy for fungal infections </vt:lpstr>
      <vt:lpstr>Chimeric antigen receptor (CAR)- T cells</vt:lpstr>
      <vt:lpstr>Af-CAR T cells enhance anti-fungal innate immunity</vt:lpstr>
      <vt:lpstr>Af-CAR T cells enhance to overall survival of IPA mice</vt:lpstr>
      <vt:lpstr>European EFISG study of cerebral aspergillosis treated with isavuconazole</vt:lpstr>
      <vt:lpstr>Results : isavuconazole TDM</vt:lpstr>
      <vt:lpstr>Parasitic diseases &amp; global health</vt:lpstr>
      <vt:lpstr>Insufficient coverage provided by empiric antibiotic regimens for serious bacterial infections in neonates and children in south-east Asia and the Pacific</vt:lpstr>
      <vt:lpstr>Présentation PowerPoint</vt:lpstr>
      <vt:lpstr>Linking sepsis aetiology, antimicrobial use, and antimicrobial resistance in Malawi to inform pragmatic sepsis trials in sub-Saharan Africa</vt:lpstr>
      <vt:lpstr>Présentation PowerPoint</vt:lpstr>
      <vt:lpstr>Clinical impact of syndromic molecular Point-of-Care testing for gastrointestinal pathogens in adults hospitalised with suspected gastroenteritis (GastroPOC): a pragmatic, open-label, randomised controlled trial</vt:lpstr>
      <vt:lpstr>Time-to-event analysis showing time in a single-occupancy room  for mPOCT and control groups, by pathogen detection</vt:lpstr>
      <vt:lpstr>Antibiotic use</vt:lpstr>
      <vt:lpstr>Healthcare-associated infections,  infection prevention &amp; control </vt:lpstr>
      <vt:lpstr>Improved methodology for detection of antibiotic resistance mechanisms from wastewater for population surveillance</vt:lpstr>
      <vt:lpstr>Down the Drain: les messages !</vt:lpstr>
      <vt:lpstr>The hospital aqueous environment may be more important in nosocomial transmission of carbapenemase- producing (CP)-Pseudomonas than in Enterobacterales in an endemic setting: interim analysis of a multicentre prospective cohort study </vt:lpstr>
      <vt:lpstr>Down the Drain: les messages !</vt:lpstr>
      <vt:lpstr>Carbapenamase-producing Enterobacterales in hospital wastewater: consistent detection with diverse epidemiology compared to patient cohort</vt:lpstr>
      <vt:lpstr>Down the Drain: les messages !</vt:lpstr>
      <vt:lpstr>Source and contact investigations among patients and the hospital environment after detection of carbapenemase-producing Pseudomonas aeruginosa: a retrospective cohort study</vt:lpstr>
      <vt:lpstr>Source and contact investigation of patients and the environment after detection of carbapenemase-producing Pseudomonas aeruginosa on  a general hospital ward: a retrospective cohort study</vt:lpstr>
      <vt:lpstr>The effect of antibiotic exposures on colonisation resistance to bacteria resident in the healthcare environment</vt:lpstr>
      <vt:lpstr>The effect of antibiotic exposures on colonization resistance to bacteria resident in the healthcare environment</vt:lpstr>
      <vt:lpstr>Impact of a simple cleaning intervention to prevent transmission of carapenemase-producing enterobacterales from hospital sinks</vt:lpstr>
      <vt:lpstr>Indoor air pollutants and removal strategies</vt:lpstr>
      <vt:lpstr>Ventilation types and principales</vt:lpstr>
      <vt:lpstr>Air purification (UV-C) for healthcare environments</vt:lpstr>
      <vt:lpstr>UVC for disinfection of water, surfaces, air</vt:lpstr>
      <vt:lpstr>Far-UVC in the Leeds bioaerosol chamber</vt:lpstr>
      <vt:lpstr>The prevalence of carriage of multidrug-resistant organisms (MDROs) in Israeli post-acute care facilities (PACFs) </vt:lpstr>
      <vt:lpstr>The prevalence of carriage of multidrug-resistant organisms (MDROs) in Israeli post-acute care facilities (PACFs)</vt:lpstr>
      <vt:lpstr>Which anatomic sites should be sampled to screening Candida auris? </vt:lpstr>
      <vt:lpstr>Which anatomic sites should be sampled for screening Candida auris?</vt:lpstr>
      <vt:lpstr>Is universal contact isolation effective in reducing pathogen acquisition in a tertiary care setting medical intensive care unit?</vt:lpstr>
      <vt:lpstr>Is universal contact isolation effective in reducing pathogen acquisition in a tertiary care setting medical intensive care unit?</vt:lpstr>
      <vt:lpstr>Ceftriaxone to prevent early ventilator-acquired pneumonia in comatose brain-injured patients: a multicenter, randomised, double-blind, placebo-controlled trial</vt:lpstr>
      <vt:lpstr>Ceftriaxone to prevent early ventilator-associated pneumonia in comatose brain-injure patients</vt:lpstr>
      <vt:lpstr>Ceftriaxone to prevent early ventilator-associated pneumonia in comatose brain-injure patients</vt:lpstr>
      <vt:lpstr>EFFECT of daily antiseptic body wash with octenidine on ICU-acquired bacteraemia and ICU-acquired multidrug-resistant organisms (MDRO) in intensive care units (ICU): a multicentre, controlled, cluster-randomised, double-blind, crossover study</vt:lpstr>
      <vt:lpstr>EFFECT</vt:lpstr>
      <vt:lpstr>Significant and durable microbiome compositional changes and clonal engraftment in a phase 3 trial of RBX2660 for recurrent Clostridioides difficile infection</vt:lpstr>
      <vt:lpstr>Significant and Durable Microbiome Compositional Changes and Clonal Engrafment in a Phase 3 Trial of Fecal Microbiota, Live-jslm for Reccurent Clostridioides difficile Infection</vt:lpstr>
      <vt:lpstr>Predicting healthcare-associated infections to allow targeted interventions and response to public health issues</vt:lpstr>
      <vt:lpstr>Predicting healtcare-associated infections to allow targeted interventions and response to public health issues</vt:lpstr>
      <vt:lpstr>Microorganisms and networks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ITIER</dc:creator>
  <cp:lastModifiedBy>Delphine Page</cp:lastModifiedBy>
  <cp:revision>86</cp:revision>
  <dcterms:created xsi:type="dcterms:W3CDTF">2020-11-05T14:05:46Z</dcterms:created>
  <dcterms:modified xsi:type="dcterms:W3CDTF">2023-04-24T15:21:37Z</dcterms:modified>
</cp:coreProperties>
</file>